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01" r:id="rId1"/>
  </p:sldMasterIdLst>
  <p:notesMasterIdLst>
    <p:notesMasterId r:id="rId21"/>
  </p:notesMasterIdLst>
  <p:sldIdLst>
    <p:sldId id="256" r:id="rId2"/>
    <p:sldId id="257" r:id="rId3"/>
    <p:sldId id="258" r:id="rId4"/>
    <p:sldId id="268" r:id="rId5"/>
    <p:sldId id="290" r:id="rId6"/>
    <p:sldId id="291" r:id="rId7"/>
    <p:sldId id="292" r:id="rId8"/>
    <p:sldId id="293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4" r:id="rId18"/>
    <p:sldId id="305" r:id="rId19"/>
    <p:sldId id="306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SRH Headline" panose="020B0604020202020204" charset="0"/>
      <p:regular r:id="rId26"/>
      <p:bold r:id="rId27"/>
    </p:embeddedFont>
    <p:embeddedFont>
      <p:font typeface="SRH Text" panose="020B0604020202020204" charset="0"/>
      <p:regular r:id="rId28"/>
      <p:bold r:id="rId29"/>
      <p:italic r:id="rId30"/>
      <p:boldItalic r:id="rId31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" id="{8E6C202D-32A9-4242-9C7F-061CD6AD0586}">
          <p14:sldIdLst>
            <p14:sldId id="256"/>
            <p14:sldId id="257"/>
            <p14:sldId id="258"/>
            <p14:sldId id="268"/>
            <p14:sldId id="290"/>
            <p14:sldId id="291"/>
            <p14:sldId id="292"/>
            <p14:sldId id="293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4"/>
            <p14:sldId id="305"/>
            <p14:sldId id="3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D88"/>
    <a:srgbClr val="E78153"/>
    <a:srgbClr val="2C2E2E"/>
    <a:srgbClr val="000000"/>
    <a:srgbClr val="B92659"/>
    <a:srgbClr val="6D7373"/>
    <a:srgbClr val="0067A0"/>
    <a:srgbClr val="AAA39D"/>
    <a:srgbClr val="66FF33"/>
    <a:srgbClr val="142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ACB3F56-7768-405F-84FF-31046667B651}">
  <a:tblStyle styleId="{FEC09086-8A00-4FE0-B5C7-1A88A72B4ECC}" styleName="SRH: Standard-Tabelle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inor">
          <a:prstClr val="black"/>
        </a:fontRef>
        <a:srgbClr val="2C2E2E"/>
      </a:tcTxStyle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CB3F56-7768-405F-84FF-31046667B651}" styleName="SRH: Für Überschrift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ajor">
          <a:prstClr val="black"/>
        </a:fontRef>
        <a:srgbClr val="2C2E2E"/>
      </a:tcTxStyle>
      <a:tcStyle>
        <a:tcBdr>
          <a:bottom>
            <a:ln w="635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1" autoAdjust="0"/>
    <p:restoredTop sz="94712" autoAdjust="0"/>
  </p:normalViewPr>
  <p:slideViewPr>
    <p:cSldViewPr snapToGrid="0">
      <p:cViewPr varScale="1">
        <p:scale>
          <a:sx n="82" d="100"/>
          <a:sy n="82" d="100"/>
        </p:scale>
        <p:origin x="1080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A3E2A-35AE-479C-B172-30C9CAEEE094}" type="datetimeFigureOut">
              <a:rPr lang="de-DE" smtClean="0"/>
              <a:t>07.02.2023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91045-FCBB-4EC9-AB5F-AA4CFDEA61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772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1316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08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8970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4319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1447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upttitel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68" y="819906"/>
            <a:ext cx="7775464" cy="52181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045" y="1753167"/>
            <a:ext cx="2279909" cy="2279909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3697941" y="4290861"/>
            <a:ext cx="4796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bg1"/>
                </a:solidFill>
                <a:latin typeface="+mj-lt"/>
              </a:rPr>
              <a:t>Langensteinbacher</a:t>
            </a:r>
            <a:br>
              <a:rPr lang="de-DE" sz="2400" b="1" baseline="0" dirty="0">
                <a:solidFill>
                  <a:schemeClr val="bg1"/>
                </a:solidFill>
                <a:latin typeface="+mj-lt"/>
              </a:rPr>
            </a:b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Post-COVID-Gruppentherapie</a:t>
            </a:r>
            <a:endParaRPr lang="de-DE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8470" y="5798146"/>
            <a:ext cx="951058" cy="7376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5" y="5649113"/>
            <a:ext cx="1555918" cy="77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9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40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1 von 4"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0308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2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85009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3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9041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4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3970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244D88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</p:spTree>
    <p:extLst>
      <p:ext uri="{BB962C8B-B14F-4D97-AF65-F5344CB8AC3E}">
        <p14:creationId xmlns:p14="http://schemas.microsoft.com/office/powerpoint/2010/main" val="2830229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00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 mit Inhalt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244D88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849036" y="873000"/>
            <a:ext cx="2700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Inhaltsverzeichnis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849035" y="1334665"/>
            <a:ext cx="4982963" cy="5523334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Font typeface="+mj-lt"/>
              <a:buAutoNum type="arabicPeriod"/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Erster Punkt</a:t>
            </a:r>
          </a:p>
        </p:txBody>
      </p:sp>
    </p:spTree>
    <p:extLst>
      <p:ext uri="{BB962C8B-B14F-4D97-AF65-F5344CB8AC3E}">
        <p14:creationId xmlns:p14="http://schemas.microsoft.com/office/powerpoint/2010/main" val="28871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0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ohne 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  <a:solidFill>
            <a:srgbClr val="E78153">
              <a:alpha val="20000"/>
            </a:srgbClr>
          </a:solidFill>
        </p:spPr>
        <p:txBody>
          <a:bodyPr lIns="360000" tIns="360000" rIns="360000" bIns="360000"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15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B449813-080C-4388-9CF8-E315303C20F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6553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1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2963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13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orient="horz" pos="890" userDrawn="1">
          <p15:clr>
            <a:srgbClr val="FBAE40"/>
          </p15:clr>
        </p15:guide>
        <p15:guide id="5" pos="211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9" pos="7015" userDrawn="1">
          <p15:clr>
            <a:srgbClr val="FBAE40"/>
          </p15:clr>
        </p15:guide>
        <p15:guide id="10" pos="1912" userDrawn="1">
          <p15:clr>
            <a:srgbClr val="FBAE40"/>
          </p15:clr>
        </p15:guide>
        <p15:guide id="11" pos="53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2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37908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3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1547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4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4807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5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8203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Sitzung 5: Gedanken, Gefühle &amp; Bedürfnisse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9813-080C-4388-9CF8-E315303C2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66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3" r:id="rId2"/>
    <p:sldLayoutId id="2147483716" r:id="rId3"/>
    <p:sldLayoutId id="2147483722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3" r:id="rId10"/>
    <p:sldLayoutId id="2147483724" r:id="rId11"/>
    <p:sldLayoutId id="2147483725" r:id="rId12"/>
    <p:sldLayoutId id="2147483726" r:id="rId13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de-DE" sz="3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297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>
          <a:xfrm>
            <a:off x="334963" y="1412876"/>
            <a:ext cx="10572523" cy="5058824"/>
          </a:xfrm>
        </p:spPr>
        <p:txBody>
          <a:bodyPr/>
          <a:lstStyle/>
          <a:p>
            <a:r>
              <a:rPr lang="de-DE" b="1" dirty="0"/>
              <a:t>Gefühle und Bedürfnisse</a:t>
            </a: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10</a:t>
            </a:fld>
            <a:endParaRPr lang="de-DE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836520"/>
              </p:ext>
            </p:extLst>
          </p:nvPr>
        </p:nvGraphicFramePr>
        <p:xfrm>
          <a:off x="334963" y="2186941"/>
          <a:ext cx="10801348" cy="3291840"/>
        </p:xfrm>
        <a:graphic>
          <a:graphicData uri="http://schemas.openxmlformats.org/drawingml/2006/table">
            <a:tbl>
              <a:tblPr firstRow="1" bandRow="1">
                <a:tableStyleId>{5ACB3F56-7768-405F-84FF-31046667B651}</a:tableStyleId>
              </a:tblPr>
              <a:tblGrid>
                <a:gridCol w="2712732">
                  <a:extLst>
                    <a:ext uri="{9D8B030D-6E8A-4147-A177-3AD203B41FA5}">
                      <a16:colId xmlns:a16="http://schemas.microsoft.com/office/drawing/2014/main" val="631093142"/>
                    </a:ext>
                  </a:extLst>
                </a:gridCol>
                <a:gridCol w="8088616">
                  <a:extLst>
                    <a:ext uri="{9D8B030D-6E8A-4147-A177-3AD203B41FA5}">
                      <a16:colId xmlns:a16="http://schemas.microsoft.com/office/drawing/2014/main" val="91643618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Gefühl</a:t>
                      </a:r>
                    </a:p>
                  </a:txBody>
                  <a:tcPr anchor="ctr">
                    <a:lnL w="635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44D8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Bedürfnis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44D88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770994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Trauer</a:t>
                      </a:r>
                    </a:p>
                  </a:txBody>
                  <a:tcPr>
                    <a:lnL w="635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Bindung &amp; Zugehörigkeit/Selbstwirksamkeit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708194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Angst</a:t>
                      </a:r>
                    </a:p>
                  </a:txBody>
                  <a:tcPr>
                    <a:lnL w="635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Schutz &amp; Sicherheit/Kontrolle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809893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Ärger</a:t>
                      </a:r>
                    </a:p>
                  </a:txBody>
                  <a:tcPr>
                    <a:lnL w="635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Achtun</a:t>
                      </a:r>
                      <a:r>
                        <a:rPr lang="de-DE" sz="1800" baseline="0" dirty="0">
                          <a:solidFill>
                            <a:srgbClr val="244D88"/>
                          </a:solidFill>
                        </a:rPr>
                        <a:t>g der eigenen Grenze/Territorium/Kontrolle</a:t>
                      </a:r>
                      <a:endParaRPr lang="de-DE" sz="1800" dirty="0">
                        <a:solidFill>
                          <a:srgbClr val="244D88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0569026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Ekel</a:t>
                      </a:r>
                    </a:p>
                  </a:txBody>
                  <a:tcPr>
                    <a:lnL w="635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Körperliche Unversehrtheit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327773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Einsamkeit</a:t>
                      </a:r>
                    </a:p>
                  </a:txBody>
                  <a:tcPr>
                    <a:lnL w="635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Bindung/Zugehörigkeit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078954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Scham</a:t>
                      </a:r>
                    </a:p>
                  </a:txBody>
                  <a:tcPr>
                    <a:lnL w="635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Soziales Ansehen/soziale Akzeptanz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923960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Freude</a:t>
                      </a:r>
                    </a:p>
                  </a:txBody>
                  <a:tcPr>
                    <a:lnL w="635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Selbstwirksamkeit, Bindung (erfüllt)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4018629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Stolz</a:t>
                      </a:r>
                    </a:p>
                  </a:txBody>
                  <a:tcPr>
                    <a:lnL w="635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4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244D88"/>
                          </a:solidFill>
                        </a:rPr>
                        <a:t>Selbstwirksamkeit (erfüllt)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4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85178971"/>
                  </a:ext>
                </a:extLst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334963" y="5759797"/>
            <a:ext cx="108013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Gefühl gibt Hinweis auf das Bedürfnis, das verletzt/erfüllt wurde</a:t>
            </a:r>
          </a:p>
        </p:txBody>
      </p:sp>
    </p:spTree>
    <p:extLst>
      <p:ext uri="{BB962C8B-B14F-4D97-AF65-F5344CB8AC3E}">
        <p14:creationId xmlns:p14="http://schemas.microsoft.com/office/powerpoint/2010/main" val="2484221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Gefühle und Bedürfnisse</a:t>
            </a:r>
          </a:p>
          <a:p>
            <a:r>
              <a:rPr lang="de-DE" dirty="0"/>
              <a:t>Wenn Gefühle wie </a:t>
            </a:r>
            <a:r>
              <a:rPr lang="de-DE" b="1" dirty="0"/>
              <a:t>Trauer</a:t>
            </a:r>
            <a:r>
              <a:rPr lang="de-DE" dirty="0"/>
              <a:t>, </a:t>
            </a:r>
            <a:r>
              <a:rPr lang="de-DE" b="1" dirty="0"/>
              <a:t>Ärger</a:t>
            </a:r>
            <a:r>
              <a:rPr lang="de-DE" dirty="0"/>
              <a:t> oder </a:t>
            </a:r>
            <a:r>
              <a:rPr lang="de-DE" b="1" dirty="0"/>
              <a:t>Angst</a:t>
            </a:r>
            <a:r>
              <a:rPr lang="de-DE" dirty="0"/>
              <a:t> Hinweise auf verletzte Bedürfnisse nach </a:t>
            </a:r>
            <a:r>
              <a:rPr lang="de-DE" b="1" dirty="0"/>
              <a:t>Bindung</a:t>
            </a:r>
            <a:r>
              <a:rPr lang="de-DE" dirty="0"/>
              <a:t>, </a:t>
            </a:r>
            <a:r>
              <a:rPr lang="de-DE" b="1" dirty="0"/>
              <a:t>Zugehörigkeit</a:t>
            </a:r>
            <a:r>
              <a:rPr lang="de-DE" dirty="0"/>
              <a:t>, </a:t>
            </a:r>
            <a:r>
              <a:rPr lang="de-DE" b="1" dirty="0"/>
              <a:t>Sicherheit</a:t>
            </a:r>
            <a:r>
              <a:rPr lang="de-DE" dirty="0"/>
              <a:t>, </a:t>
            </a:r>
            <a:r>
              <a:rPr lang="de-DE" b="1" dirty="0"/>
              <a:t>Kontrolle</a:t>
            </a:r>
            <a:r>
              <a:rPr lang="de-DE" dirty="0"/>
              <a:t> oder </a:t>
            </a:r>
            <a:r>
              <a:rPr lang="de-DE" b="1" dirty="0"/>
              <a:t>Selbstwirksamkeit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geben, …</a:t>
            </a:r>
          </a:p>
          <a:p>
            <a:endParaRPr lang="de-DE" dirty="0"/>
          </a:p>
          <a:p>
            <a:r>
              <a:rPr lang="de-DE" dirty="0"/>
              <a:t>… wie können diese Bedürfnisse anders befriedigt werden?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5121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Zusammenfassung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Gedanken, Gefühle und Verhalten beeinflussen sich wechselseitig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Gefühle sind häufig über Bewertungen vermittelt oder ausgelöst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Gefühle geben Informationen darüber, welche Bedürfnisse gerade verletzt oder erfüllt sind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Wenn ein Bedürfnis nicht mehr auf ursprüngliche Art erfüllt werden kann – wie kann es dann anderweitig erfüllt werden?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214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Fortführung Achtsamkeit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13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sz="quarter" idx="10"/>
          </p:nvPr>
        </p:nvSpPr>
        <p:spPr>
          <a:xfrm>
            <a:off x="6455683" y="1843762"/>
            <a:ext cx="5084045" cy="4645938"/>
          </a:xfrm>
        </p:spPr>
        <p:txBody>
          <a:bodyPr anchor="ctr" anchorCtr="0">
            <a:normAutofit fontScale="92500" lnSpcReduction="10000"/>
          </a:bodyPr>
          <a:lstStyle/>
          <a:p>
            <a:r>
              <a:rPr lang="de-DE" dirty="0"/>
              <a:t>Achtsamkeit: Gegenwärtigkeit, präsent sein, den Moment wahrnehmen</a:t>
            </a:r>
          </a:p>
          <a:p>
            <a:r>
              <a:rPr lang="de-DE" dirty="0"/>
              <a:t>Akzeptanz: sich eigenen Reaktionen (Gefühlen, Gedanken, körperlichen Reaktionen) öffnen und diese annehmen</a:t>
            </a:r>
          </a:p>
          <a:p>
            <a:r>
              <a:rPr lang="de-DE" dirty="0" err="1"/>
              <a:t>Defusion</a:t>
            </a:r>
            <a:r>
              <a:rPr lang="de-DE" dirty="0"/>
              <a:t>: Desidentifikation, Gedanken/ Gefühle mit Abstand betrachten</a:t>
            </a:r>
          </a:p>
          <a:p>
            <a:r>
              <a:rPr lang="de-DE" dirty="0"/>
              <a:t>Selbst als „Kontext des eigenen Erlebens“: Loslösen von konstruiertem Bild des Selbst</a:t>
            </a:r>
          </a:p>
          <a:p>
            <a:r>
              <a:rPr lang="de-DE" dirty="0"/>
              <a:t>Werte: Vorstellungen einer Person von einem guten Leben</a:t>
            </a:r>
          </a:p>
          <a:p>
            <a:r>
              <a:rPr lang="de-DE" dirty="0" err="1"/>
              <a:t>Commitment</a:t>
            </a:r>
            <a:r>
              <a:rPr lang="de-DE" dirty="0"/>
              <a:t>: Festlegung auf bestimmte Werte, Ziele und Handlungen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334963" y="1412875"/>
            <a:ext cx="108013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b="1" dirty="0"/>
              <a:t>ACT-Modell (Akzeptanz- und </a:t>
            </a:r>
            <a:r>
              <a:rPr lang="de-DE" sz="2200" b="1" dirty="0" err="1"/>
              <a:t>Commitmenttherapie</a:t>
            </a:r>
            <a:r>
              <a:rPr lang="de-DE" sz="2200" b="1"/>
              <a:t>)</a:t>
            </a:r>
            <a:endParaRPr lang="de-DE" sz="2200" b="1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2321266"/>
            <a:ext cx="5760720" cy="3377184"/>
          </a:xfrm>
          <a:prstGeom prst="rect">
            <a:avLst/>
          </a:prstGeom>
        </p:spPr>
      </p:pic>
      <p:sp>
        <p:nvSpPr>
          <p:cNvPr id="11" name="Textfeld 6"/>
          <p:cNvSpPr txBox="1"/>
          <p:nvPr/>
        </p:nvSpPr>
        <p:spPr>
          <a:xfrm>
            <a:off x="334646" y="5698450"/>
            <a:ext cx="5761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/>
              <a:t>Hexagon-Modell aus der Akzeptanz- und </a:t>
            </a:r>
            <a:r>
              <a:rPr lang="de-DE" sz="1200" dirty="0" err="1"/>
              <a:t>Commitmenttherapie</a:t>
            </a:r>
            <a:r>
              <a:rPr lang="de-DE" sz="1200"/>
              <a:t> (ACT) </a:t>
            </a:r>
            <a:br>
              <a:rPr lang="de-DE" sz="1200" dirty="0"/>
            </a:br>
            <a:r>
              <a:rPr lang="de-DE" sz="1200" dirty="0"/>
              <a:t>nach Wengenroth (2017)</a:t>
            </a:r>
          </a:p>
        </p:txBody>
      </p:sp>
    </p:spTree>
    <p:extLst>
      <p:ext uri="{BB962C8B-B14F-4D97-AF65-F5344CB8AC3E}">
        <p14:creationId xmlns:p14="http://schemas.microsoft.com/office/powerpoint/2010/main" val="1014910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Fortführung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Gefühle und Gedanken</a:t>
            </a:r>
          </a:p>
          <a:p>
            <a:r>
              <a:rPr lang="de-DE" dirty="0"/>
              <a:t>Alltag: Nachdenken, Gedankenströme, Erinnerungen</a:t>
            </a:r>
          </a:p>
          <a:p>
            <a:r>
              <a:rPr lang="de-DE" dirty="0"/>
              <a:t>Gedanken lösen Gefühle aus</a:t>
            </a:r>
          </a:p>
          <a:p>
            <a:r>
              <a:rPr lang="de-DE" dirty="0"/>
              <a:t>Starke Identifikation mit Gefühlen („Ich bin traurig/gestresst/…“)</a:t>
            </a:r>
          </a:p>
          <a:p>
            <a:r>
              <a:rPr lang="de-DE" b="1" dirty="0"/>
              <a:t>ABER</a:t>
            </a:r>
          </a:p>
          <a:p>
            <a:r>
              <a:rPr lang="de-DE" dirty="0"/>
              <a:t>Gedanken und Gefühle sind nicht die Realität, sondern „Produkte“ unseres Verstandes</a:t>
            </a:r>
          </a:p>
          <a:p>
            <a:r>
              <a:rPr lang="de-DE" dirty="0"/>
              <a:t>Gedanken und Gefühle sind vergänglich</a:t>
            </a:r>
          </a:p>
          <a:p>
            <a:r>
              <a:rPr lang="de-DE" dirty="0"/>
              <a:t>Abstand gewinnen, beobachten, aber nicht werten </a:t>
            </a:r>
          </a:p>
          <a:p>
            <a:r>
              <a:rPr lang="de-DE" b="1" dirty="0"/>
              <a:t>= DEFUSION/DESIDENTIFIKATION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52597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Fortführung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Gefühle und Gedanken – Beispiel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15</a:t>
            </a:fld>
            <a:endParaRPr lang="de-DE" dirty="0"/>
          </a:p>
        </p:txBody>
      </p:sp>
      <p:sp>
        <p:nvSpPr>
          <p:cNvPr id="6" name="Abgerundetes Rechteck 5"/>
          <p:cNvSpPr/>
          <p:nvPr/>
        </p:nvSpPr>
        <p:spPr>
          <a:xfrm>
            <a:off x="334963" y="2073779"/>
            <a:ext cx="8101011" cy="849566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Erschöpfung nach Geburtstagsfeier</a:t>
            </a:r>
          </a:p>
        </p:txBody>
      </p:sp>
      <p:sp>
        <p:nvSpPr>
          <p:cNvPr id="13" name="Abgerundetes Rechteck 12"/>
          <p:cNvSpPr/>
          <p:nvPr/>
        </p:nvSpPr>
        <p:spPr>
          <a:xfrm>
            <a:off x="334969" y="3665393"/>
            <a:ext cx="8101011" cy="849566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„Ich kann nicht mal mehr Spaß mit meinen Freunden haben.“ </a:t>
            </a:r>
            <a:br>
              <a:rPr lang="de-DE" dirty="0"/>
            </a:br>
            <a:r>
              <a:rPr lang="de-DE" dirty="0"/>
              <a:t>(„Ich kann keine Freunde mehr haben.“)</a:t>
            </a:r>
          </a:p>
        </p:txBody>
      </p:sp>
      <p:sp>
        <p:nvSpPr>
          <p:cNvPr id="14" name="Abgerundetes Rechteck 13"/>
          <p:cNvSpPr/>
          <p:nvPr/>
        </p:nvSpPr>
        <p:spPr>
          <a:xfrm>
            <a:off x="334964" y="5257008"/>
            <a:ext cx="8101011" cy="849566"/>
          </a:xfrm>
          <a:prstGeom prst="roundRect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Enttäuschung, Verzweiflung, Angst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8706908" y="3797788"/>
            <a:ext cx="21584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Gedanken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8925173" y="5389403"/>
            <a:ext cx="17219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Gefühle</a:t>
            </a:r>
          </a:p>
        </p:txBody>
      </p:sp>
      <p:sp>
        <p:nvSpPr>
          <p:cNvPr id="22" name="Pfeil nach unten 21"/>
          <p:cNvSpPr/>
          <p:nvPr/>
        </p:nvSpPr>
        <p:spPr>
          <a:xfrm>
            <a:off x="4155042" y="2924070"/>
            <a:ext cx="460852" cy="556433"/>
          </a:xfrm>
          <a:prstGeom prst="downArrow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feil nach unten 22"/>
          <p:cNvSpPr/>
          <p:nvPr/>
        </p:nvSpPr>
        <p:spPr>
          <a:xfrm>
            <a:off x="4155042" y="4514959"/>
            <a:ext cx="460852" cy="556433"/>
          </a:xfrm>
          <a:prstGeom prst="downArrow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1701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Fortführung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Bilder für Gedanken: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Gedanken wie vorüberziehende Wolken am Himmel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Herbstblätter fallen in einen Bach und werden vom Wasser fortgetragen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Gedanken am Strand in den Sand schreiben und von den Wellen fortspülen lassen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  <a:p>
            <a:r>
              <a:rPr lang="de-DE" b="1" dirty="0"/>
              <a:t>Bild für Emotionen: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Höher werdende Welle, die irgendwann wieder abebbt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16</a:t>
            </a:fld>
            <a:endParaRPr lang="de-DE" dirty="0"/>
          </a:p>
        </p:txBody>
      </p:sp>
      <p:sp>
        <p:nvSpPr>
          <p:cNvPr id="8" name="Abgerundetes Rechteck 7"/>
          <p:cNvSpPr/>
          <p:nvPr/>
        </p:nvSpPr>
        <p:spPr>
          <a:xfrm>
            <a:off x="334963" y="1412876"/>
            <a:ext cx="10801349" cy="461644"/>
          </a:xfrm>
          <a:prstGeom prst="roundRect">
            <a:avLst/>
          </a:prstGeom>
          <a:solidFill>
            <a:srgbClr val="244D8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rgbClr val="244D88"/>
                </a:solidFill>
              </a:rPr>
              <a:t>Übung</a:t>
            </a:r>
          </a:p>
        </p:txBody>
      </p:sp>
    </p:spTree>
    <p:extLst>
      <p:ext uri="{BB962C8B-B14F-4D97-AF65-F5344CB8AC3E}">
        <p14:creationId xmlns:p14="http://schemas.microsoft.com/office/powerpoint/2010/main" val="3396887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2" y="-1"/>
            <a:ext cx="8287829" cy="1052513"/>
          </a:xfrm>
        </p:spPr>
        <p:txBody>
          <a:bodyPr>
            <a:normAutofit fontScale="90000"/>
          </a:bodyPr>
          <a:lstStyle/>
          <a:p>
            <a:r>
              <a:rPr lang="de-DE" dirty="0"/>
              <a:t>4. Durchführung Achtsamkeitsübung Gedanken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17</a:t>
            </a:fld>
            <a:endParaRPr lang="de-DE" dirty="0"/>
          </a:p>
        </p:txBody>
      </p:sp>
      <p:sp>
        <p:nvSpPr>
          <p:cNvPr id="7" name="Ellipse 6"/>
          <p:cNvSpPr/>
          <p:nvPr/>
        </p:nvSpPr>
        <p:spPr>
          <a:xfrm>
            <a:off x="3935638" y="1629000"/>
            <a:ext cx="3780000" cy="3780000"/>
          </a:xfrm>
          <a:prstGeom prst="ellipse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400" dirty="0">
                <a:latin typeface="+mj-lt"/>
              </a:rPr>
              <a:t>Meditations- </a:t>
            </a:r>
            <a:r>
              <a:rPr lang="de-DE" sz="3400" dirty="0" err="1">
                <a:latin typeface="+mj-lt"/>
              </a:rPr>
              <a:t>übung</a:t>
            </a:r>
            <a:endParaRPr lang="de-DE" sz="3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2917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Aufgaben bis zur nächsten Sitzung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Weiteres Vorgehen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Selbstständiges Üben und Durchführen der Atemmeditation sowie der Achtsamkeitsübung Gedanken sowie informeller Achtsamkeitsübungen im Alltag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Weiteres Protokollieren mit dem Fatigue-Tagebuch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7507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3" y="-1"/>
            <a:ext cx="8426482" cy="1052513"/>
          </a:xfrm>
        </p:spPr>
        <p:txBody>
          <a:bodyPr>
            <a:normAutofit fontScale="90000"/>
          </a:bodyPr>
          <a:lstStyle/>
          <a:p>
            <a:r>
              <a:rPr lang="de-DE" dirty="0"/>
              <a:t>6. Quellenverzeichnis &amp; weiterführende Literatur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▶ Hansen, S., </a:t>
            </a:r>
            <a:r>
              <a:rPr lang="de-DE" dirty="0" err="1"/>
              <a:t>Wettinger</a:t>
            </a:r>
            <a:r>
              <a:rPr lang="de-DE" dirty="0"/>
              <a:t>, L. &amp; </a:t>
            </a:r>
            <a:r>
              <a:rPr lang="de-DE" dirty="0" err="1"/>
              <a:t>Keune</a:t>
            </a:r>
            <a:r>
              <a:rPr lang="de-DE" dirty="0"/>
              <a:t>, P. (2021). </a:t>
            </a:r>
            <a:r>
              <a:rPr lang="de-DE" i="1" dirty="0"/>
              <a:t>Fortschritte der Neuropsychologie Band 23 – Multiple Sklerose.</a:t>
            </a:r>
            <a:r>
              <a:rPr lang="de-DE" dirty="0"/>
              <a:t> Göttingen: Hogrefe.</a:t>
            </a:r>
          </a:p>
          <a:p>
            <a:r>
              <a:rPr lang="de-DE" dirty="0"/>
              <a:t>▶ Hautzinger, M. (2021). </a:t>
            </a:r>
            <a:r>
              <a:rPr lang="de-DE" i="1" dirty="0"/>
              <a:t>Kognitive Verhaltenstherapie bei Depression (8. Auflage)</a:t>
            </a:r>
            <a:r>
              <a:rPr lang="de-DE" dirty="0"/>
              <a:t>. Weinheim: Beltz Verlag.</a:t>
            </a:r>
          </a:p>
          <a:p>
            <a:r>
              <a:rPr lang="de-DE" dirty="0"/>
              <a:t>▶ Wengenroth, M. (2017). </a:t>
            </a:r>
            <a:r>
              <a:rPr lang="de-DE" i="1" dirty="0"/>
              <a:t>Therapie-Tools Akzeptanz- und </a:t>
            </a:r>
            <a:r>
              <a:rPr lang="de-DE" i="1" dirty="0" err="1"/>
              <a:t>Commitmenttherapie</a:t>
            </a:r>
            <a:r>
              <a:rPr lang="de-DE" i="1" dirty="0"/>
              <a:t> (ACT) (2. Auflage)</a:t>
            </a:r>
            <a:r>
              <a:rPr lang="de-DE" dirty="0"/>
              <a:t>. Weinheim: Beltz Verlag.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6337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Gedanken, Gefühle &amp; Bedürfnisse</a:t>
            </a:r>
          </a:p>
        </p:txBody>
      </p:sp>
    </p:spTree>
    <p:extLst>
      <p:ext uri="{BB962C8B-B14F-4D97-AF65-F5344CB8AC3E}">
        <p14:creationId xmlns:p14="http://schemas.microsoft.com/office/powerpoint/2010/main" val="745746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Gedanken, Gefühle &amp; Bedürfnisse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Besprechen der Erfahrungen</a:t>
            </a:r>
          </a:p>
          <a:p>
            <a:r>
              <a:rPr lang="de-DE" dirty="0"/>
              <a:t>Gedanken, Gefühle &amp; Bedürfnisse</a:t>
            </a:r>
          </a:p>
          <a:p>
            <a:r>
              <a:rPr lang="de-DE" dirty="0"/>
              <a:t>Fortführung Achtsamkeit</a:t>
            </a:r>
          </a:p>
          <a:p>
            <a:r>
              <a:rPr lang="de-DE" dirty="0"/>
              <a:t>Durchführung Achtsamkeitsübung Gedanken</a:t>
            </a:r>
          </a:p>
          <a:p>
            <a:r>
              <a:rPr lang="de-DE" dirty="0"/>
              <a:t>Therapeutische Aufgaben bis zur nächsten Sitzung</a:t>
            </a:r>
          </a:p>
          <a:p>
            <a:r>
              <a:rPr lang="de-DE" dirty="0"/>
              <a:t>Quellenverzeichnis &amp; weiterführende Literatur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319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Informationen zur Sitzung 5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dirty="0">
                <a:solidFill>
                  <a:srgbClr val="E78153"/>
                </a:solidFill>
                <a:latin typeface="+mj-lt"/>
              </a:rPr>
              <a:t>Ziele:</a:t>
            </a:r>
          </a:p>
          <a:p>
            <a:r>
              <a:rPr lang="de-DE" dirty="0"/>
              <a:t>Ziele der fünften Sitzung sind das Vertiefen der Erfahrungen mit der Achtsamkeitsübung Atmen sowie die Erweiterung der Erfahrungen mit den </a:t>
            </a:r>
            <a:r>
              <a:rPr lang="de-DE" dirty="0" err="1"/>
              <a:t>Fatigue</a:t>
            </a:r>
            <a:r>
              <a:rPr lang="de-DE" dirty="0"/>
              <a:t>-Tagebüchern und der Anwendung der </a:t>
            </a:r>
            <a:r>
              <a:rPr lang="de-DE" dirty="0" err="1"/>
              <a:t>Pacing</a:t>
            </a:r>
            <a:r>
              <a:rPr lang="de-DE" dirty="0"/>
              <a:t>-Strategien. </a:t>
            </a:r>
            <a:r>
              <a:rPr lang="de-DE" dirty="0" err="1"/>
              <a:t>Psychoedukativ</a:t>
            </a:r>
            <a:r>
              <a:rPr lang="de-DE" dirty="0"/>
              <a:t> geht es in dieser Sitzung um den Zusammenhang zwischen Gedanken, Gefühlen und Bedürfnissen. Dabei wird zunächst eine kognitiv-verhaltenstherapeutische Perspektive vorgestellt und im Anschluss ein achtsamkeitsbasierter Ansatz aufgezeigt. Beide Sichtweisen werden als Ergänzung zueinander verstanden. Abgeschlossen wird die fünfte Sitzung mit einer formellen Achtsamkeitsübung.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0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Besprechen der Erfahrungen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Erfahrungen mit der Durchführung der Achtsamkeitsübung Atmen und der informellen Achtsamkeitsübungen im Alltag sowie dem Fatigue-Tagebuch/ </a:t>
            </a:r>
            <a:r>
              <a:rPr lang="de-DE" b="1" dirty="0" err="1"/>
              <a:t>Pacing</a:t>
            </a:r>
            <a:r>
              <a:rPr lang="de-DE" b="1" dirty="0"/>
              <a:t>-Strategien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Ist es Ihnen gelungen, die Atemmeditation durchzuführen?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Welche Erfahrungen haben Sie bei der Durchführung der Atemmeditation gemacht? Was haben Sie hierbei an sich bemerkt, sowohl psychisch als auch körperlich?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Konnten Sie im Alltag Handlungen und Routinen achtsamer durchführen? Welche Aktivitäten konnten sie achtsam umsetzen?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Bemerken Sie durch die Anwendung der Achtsamkeitsübungen Veränderungen bei sich?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713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Gedanken, Gefühle, Verhalten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6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809700"/>
            <a:ext cx="8654793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15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Depressionsspirale: Abwärtstrend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7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809700"/>
            <a:ext cx="9310737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53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Depressionsspirale: Aufwärtstrend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8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809700"/>
            <a:ext cx="9310737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83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Gedanken und Gefühle = Bewertungen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9</a:t>
            </a:fld>
            <a:endParaRPr lang="de-DE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210431"/>
              </p:ext>
            </p:extLst>
          </p:nvPr>
        </p:nvGraphicFramePr>
        <p:xfrm>
          <a:off x="334963" y="2186941"/>
          <a:ext cx="10801350" cy="1875649"/>
        </p:xfrm>
        <a:graphic>
          <a:graphicData uri="http://schemas.openxmlformats.org/drawingml/2006/table">
            <a:tbl>
              <a:tblPr firstRow="1" bandRow="1">
                <a:tableStyleId>{5ACB3F56-7768-405F-84FF-31046667B651}</a:tableStyleId>
              </a:tblPr>
              <a:tblGrid>
                <a:gridCol w="3600450">
                  <a:extLst>
                    <a:ext uri="{9D8B030D-6E8A-4147-A177-3AD203B41FA5}">
                      <a16:colId xmlns:a16="http://schemas.microsoft.com/office/drawing/2014/main" val="631093142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916436188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884639063"/>
                    </a:ext>
                  </a:extLst>
                </a:gridCol>
              </a:tblGrid>
              <a:tr h="473569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244D88"/>
                          </a:solidFill>
                        </a:rPr>
                        <a:t>Situation</a:t>
                      </a:r>
                    </a:p>
                  </a:txBody>
                  <a:tcPr anchor="ctr">
                    <a:lnL w="635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44D8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244D88"/>
                          </a:solidFill>
                        </a:rPr>
                        <a:t>Gedanken/Bewertung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44D8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244D88"/>
                          </a:solidFill>
                        </a:rPr>
                        <a:t>Gefühl/Emotion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44D88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7709948"/>
                  </a:ext>
                </a:extLst>
              </a:tr>
              <a:tr h="473569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244D88"/>
                          </a:solidFill>
                        </a:rPr>
                        <a:t>Zu erschöpft, um sich mit Freunden zu treffen</a:t>
                      </a:r>
                    </a:p>
                  </a:txBody>
                  <a:tcPr>
                    <a:lnL w="635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244D88"/>
                          </a:solidFill>
                        </a:rPr>
                        <a:t>Ich gehöre nicht mehr dazu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244D88"/>
                          </a:solidFill>
                        </a:rPr>
                        <a:t>Trauer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7081946"/>
                  </a:ext>
                </a:extLst>
              </a:tr>
              <a:tr h="473569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244D88"/>
                          </a:solidFill>
                        </a:rPr>
                        <a:t>Unverständnis von Freunden, dass ich nicht kommen kann</a:t>
                      </a:r>
                    </a:p>
                  </a:txBody>
                  <a:tcPr>
                    <a:lnL w="635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4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244D88"/>
                          </a:solidFill>
                        </a:rPr>
                        <a:t>Sie sehen nicht, in was für einer Situation ich bin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4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244D88"/>
                          </a:solidFill>
                        </a:rPr>
                        <a:t>Ärger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4D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80989307"/>
                  </a:ext>
                </a:extLst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334963" y="4422954"/>
            <a:ext cx="108013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Bewertungen sind häufig entscheidend dafür, wie wir uns fühlen.</a:t>
            </a:r>
          </a:p>
          <a:p>
            <a:r>
              <a:rPr lang="de-DE" sz="2200" dirty="0"/>
              <a:t>Hinter Bewertung und Gefühl stehen Bedürfnisse.</a:t>
            </a:r>
          </a:p>
        </p:txBody>
      </p:sp>
    </p:spTree>
    <p:extLst>
      <p:ext uri="{BB962C8B-B14F-4D97-AF65-F5344CB8AC3E}">
        <p14:creationId xmlns:p14="http://schemas.microsoft.com/office/powerpoint/2010/main" val="658273986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HRS">
      <a:dk1>
        <a:srgbClr val="244D88"/>
      </a:dk1>
      <a:lt1>
        <a:srgbClr val="FFFFFF"/>
      </a:lt1>
      <a:dk2>
        <a:srgbClr val="000000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s Ruland Stiftung">
      <a:majorFont>
        <a:latin typeface="SRH Headline"/>
        <a:ea typeface=""/>
        <a:cs typeface=""/>
      </a:majorFont>
      <a:minorFont>
        <a:latin typeface="SRH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993</Words>
  <Application>Microsoft Office PowerPoint</Application>
  <PresentationFormat>Breitbild</PresentationFormat>
  <Paragraphs>154</Paragraphs>
  <Slides>19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4" baseType="lpstr">
      <vt:lpstr>Arial</vt:lpstr>
      <vt:lpstr>SRH Headline</vt:lpstr>
      <vt:lpstr>SRH Text</vt:lpstr>
      <vt:lpstr>Calibri</vt:lpstr>
      <vt:lpstr>Benutzerdefiniertes Design</vt:lpstr>
      <vt:lpstr>PowerPoint-Präsentation</vt:lpstr>
      <vt:lpstr>5</vt:lpstr>
      <vt:lpstr>5</vt:lpstr>
      <vt:lpstr>Allgemeine Informationen zur Sitzung 5</vt:lpstr>
      <vt:lpstr>1. Besprechen der Erfahrungen</vt:lpstr>
      <vt:lpstr>2. Gedanken, Gefühle &amp; Bedürfnisse</vt:lpstr>
      <vt:lpstr>2. Gedanken, Gefühle &amp; Bedürfnisse</vt:lpstr>
      <vt:lpstr>2. Gedanken, Gefühle &amp; Bedürfnisse</vt:lpstr>
      <vt:lpstr>2. Gedanken, Gefühle &amp; Bedürfnisse</vt:lpstr>
      <vt:lpstr>2. Gedanken, Gefühle &amp; Bedürfnisse</vt:lpstr>
      <vt:lpstr>2. Gedanken, Gefühle &amp; Bedürfnisse</vt:lpstr>
      <vt:lpstr>2. Gedanken, Gefühle &amp; Bedürfnisse</vt:lpstr>
      <vt:lpstr>3. Fortführung Achtsamkeit</vt:lpstr>
      <vt:lpstr>3. Fortführung Achtsamkeit</vt:lpstr>
      <vt:lpstr>3. Fortführung Achtsamkeit</vt:lpstr>
      <vt:lpstr>3. Fortführung Achtsamkeit</vt:lpstr>
      <vt:lpstr>4. Durchführung Achtsamkeitsübung Gedanken</vt:lpstr>
      <vt:lpstr>5. Aufgaben bis zur nächsten Sitzung</vt:lpstr>
      <vt:lpstr>6. Quellenverzeichnis &amp; weiterführende Literatur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Henrike Voelker</dc:creator>
  <cp:lastModifiedBy>Wölfle</cp:lastModifiedBy>
  <cp:revision>352</cp:revision>
  <dcterms:created xsi:type="dcterms:W3CDTF">2020-06-05T16:20:53Z</dcterms:created>
  <dcterms:modified xsi:type="dcterms:W3CDTF">2023-02-07T18:30:27Z</dcterms:modified>
</cp:coreProperties>
</file>