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SRH Text" panose="020B0604020202020204" charset="0"/>
      <p:regular r:id="rId20"/>
      <p:bold r:id="rId21"/>
      <p:italic r:id="rId22"/>
      <p:boldItalic r:id="rId23"/>
    </p:embeddedFont>
    <p:embeddedFont>
      <p:font typeface="SRH Headline" panose="020B0604020202020204" charset="0"/>
      <p:regular r:id="rId24"/>
      <p:bold r:id="rId25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59"/>
            <p14:sldId id="260"/>
            <p14:sldId id="261"/>
            <p14:sldId id="262"/>
            <p14:sldId id="263"/>
            <p14:sldId id="264"/>
            <p14:sldId id="266"/>
            <p14:sldId id="265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D88"/>
    <a:srgbClr val="E78153"/>
    <a:srgbClr val="2C2E2E"/>
    <a:srgbClr val="000000"/>
    <a:srgbClr val="B92659"/>
    <a:srgbClr val="6D7373"/>
    <a:srgbClr val="0067A0"/>
    <a:srgbClr val="AAA39D"/>
    <a:srgbClr val="66FF33"/>
    <a:srgbClr val="142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1" autoAdjust="0"/>
    <p:restoredTop sz="94712" autoAdjust="0"/>
  </p:normalViewPr>
  <p:slideViewPr>
    <p:cSldViewPr snapToGrid="0">
      <p:cViewPr varScale="1">
        <p:scale>
          <a:sx n="105" d="100"/>
          <a:sy n="105" d="100"/>
        </p:scale>
        <p:origin x="1206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08.02.2023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9997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5" y="1753167"/>
            <a:ext cx="2279909" cy="227990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697941" y="4290861"/>
            <a:ext cx="4796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/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1: Einführung in die Gruppentherapie</a:t>
            </a:r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3" y="6489700"/>
            <a:ext cx="10587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44D88"/>
                </a:solidFill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1: Einführung in die Gruppentherapie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3" y="6489700"/>
            <a:ext cx="10587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44D88"/>
                </a:solidFill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100265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03997" y="5409700"/>
            <a:ext cx="29102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1: Einführung in die Gruppentherapie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3" y="6489700"/>
            <a:ext cx="10587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44D88"/>
                </a:solidFill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Rechteck 18"/>
          <p:cNvSpPr/>
          <p:nvPr userDrawn="1"/>
        </p:nvSpPr>
        <p:spPr>
          <a:xfrm>
            <a:off x="11904000" y="1100265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3997" y="5409700"/>
            <a:ext cx="29102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1: Einführung in die Gruppentherapie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3" y="6489700"/>
            <a:ext cx="10587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44D88"/>
                </a:solidFill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Rechteck 18"/>
          <p:cNvSpPr/>
          <p:nvPr userDrawn="1"/>
        </p:nvSpPr>
        <p:spPr>
          <a:xfrm>
            <a:off x="11904000" y="1100265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3997" y="5409700"/>
            <a:ext cx="29102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1: Einführung in die Gruppentherapie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3" y="6489700"/>
            <a:ext cx="10587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44D88"/>
                </a:solidFill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Rechteck 18"/>
          <p:cNvSpPr/>
          <p:nvPr userDrawn="1"/>
        </p:nvSpPr>
        <p:spPr>
          <a:xfrm>
            <a:off x="11904000" y="1100265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03997" y="5409700"/>
            <a:ext cx="29102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100265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11903997" y="5409700"/>
            <a:ext cx="291021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1: Einführung in die Gruppentherapie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3" y="6489700"/>
            <a:ext cx="10587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44D88"/>
                </a:solidFill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67" userDrawn="1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1: Einführung in die Gruppentherapie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Post-COVID-Syndrom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Symptome Post-COVID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605129" y="1973943"/>
            <a:ext cx="2160000" cy="216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Kognitive Störungen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34964" y="4487214"/>
            <a:ext cx="270033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244D88"/>
                </a:solidFill>
              </a:rPr>
              <a:t>Konzentration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Gedächtnis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Wortfindung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Missgeschicke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„Brain-Fog“</a:t>
            </a:r>
          </a:p>
        </p:txBody>
      </p:sp>
      <p:sp>
        <p:nvSpPr>
          <p:cNvPr id="10" name="Ellipse 9"/>
          <p:cNvSpPr/>
          <p:nvPr/>
        </p:nvSpPr>
        <p:spPr>
          <a:xfrm>
            <a:off x="3305469" y="1973943"/>
            <a:ext cx="2160000" cy="216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/>
              <a:t>Fatigue</a:t>
            </a:r>
            <a:endParaRPr lang="de-DE" sz="2000" dirty="0"/>
          </a:p>
        </p:txBody>
      </p:sp>
      <p:sp>
        <p:nvSpPr>
          <p:cNvPr id="11" name="Textfeld 10"/>
          <p:cNvSpPr txBox="1"/>
          <p:nvPr/>
        </p:nvSpPr>
        <p:spPr>
          <a:xfrm>
            <a:off x="3035301" y="4487214"/>
            <a:ext cx="270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244D88"/>
                </a:solidFill>
              </a:rPr>
              <a:t>Müdigkeit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Erschöpfung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Leistungsabfall</a:t>
            </a:r>
          </a:p>
        </p:txBody>
      </p:sp>
      <p:sp>
        <p:nvSpPr>
          <p:cNvPr id="12" name="Ellipse 11"/>
          <p:cNvSpPr/>
          <p:nvPr/>
        </p:nvSpPr>
        <p:spPr>
          <a:xfrm>
            <a:off x="6005809" y="1973943"/>
            <a:ext cx="2160000" cy="216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Emotionale Störungen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5735638" y="4487213"/>
            <a:ext cx="270033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244D88"/>
                </a:solidFill>
              </a:rPr>
              <a:t>Traurigkeit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Depression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Frustration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Ärger</a:t>
            </a:r>
          </a:p>
          <a:p>
            <a:pPr algn="ctr"/>
            <a:r>
              <a:rPr lang="de-DE" sz="2000" dirty="0">
                <a:solidFill>
                  <a:srgbClr val="244D88"/>
                </a:solidFill>
              </a:rPr>
              <a:t>Angst</a:t>
            </a:r>
          </a:p>
        </p:txBody>
      </p:sp>
      <p:sp>
        <p:nvSpPr>
          <p:cNvPr id="14" name="Ellipse 13"/>
          <p:cNvSpPr/>
          <p:nvPr/>
        </p:nvSpPr>
        <p:spPr>
          <a:xfrm>
            <a:off x="8706149" y="1973943"/>
            <a:ext cx="2160000" cy="216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Körperliche Störungen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435976" y="4484721"/>
            <a:ext cx="270033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/>
              <a:t>Atemnot</a:t>
            </a:r>
          </a:p>
          <a:p>
            <a:pPr algn="ctr"/>
            <a:r>
              <a:rPr lang="de-DE" sz="2000" dirty="0"/>
              <a:t>Schmerzen</a:t>
            </a:r>
          </a:p>
          <a:p>
            <a:pPr algn="ctr"/>
            <a:r>
              <a:rPr lang="de-DE" sz="2000" dirty="0"/>
              <a:t>Herzprobleme</a:t>
            </a:r>
          </a:p>
          <a:p>
            <a:pPr algn="ctr"/>
            <a:r>
              <a:rPr lang="de-DE" sz="2000" dirty="0"/>
              <a:t>Haarausfall</a:t>
            </a:r>
          </a:p>
          <a:p>
            <a:pPr algn="ctr"/>
            <a:r>
              <a:rPr lang="de-DE" sz="2000" dirty="0"/>
              <a:t>Schwitzen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1463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Post-COVID-Syndrom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b="1" dirty="0"/>
              <a:t>Mögliche zugrunde liegende Mechanismen (erste Befunde – tlw. noch vorläufig)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Schäden durch COVID-19-Erkrankung selbst (z.B. anhaltende Organschäden an Lunge oder Herzen) oder infolge der Behandlung (Post-Intensive-Care-Syndrom)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Fortlaufende Entzündungsreaktion im Körper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Autoimmunprozesse/Autoantikörper, die sich gegen den eigenen Körper richten (z.B. Autoantikörper gegen </a:t>
            </a:r>
            <a:r>
              <a:rPr lang="el-GR" dirty="0"/>
              <a:t>β</a:t>
            </a:r>
            <a:r>
              <a:rPr lang="de-DE" dirty="0"/>
              <a:t>-adrenerge Rezeptoren und </a:t>
            </a:r>
            <a:r>
              <a:rPr lang="de-DE" dirty="0" err="1"/>
              <a:t>Angiotensinrezeptoren</a:t>
            </a:r>
            <a:r>
              <a:rPr lang="de-DE" dirty="0"/>
              <a:t>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Mikrozirkulationsstörungen in den kleinen Blutgefäßen und reduzierter zerebraler Blutfluss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411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Einführung des Fatigue-Tagebuches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b="1" dirty="0"/>
              <a:t>Hintergrund und Ziele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Erfassung des Zusammenhangs zwischen Aktivität und </a:t>
            </a:r>
            <a:r>
              <a:rPr lang="de-DE" dirty="0" err="1"/>
              <a:t>Fatigue</a:t>
            </a:r>
            <a:r>
              <a:rPr lang="de-DE" dirty="0"/>
              <a:t>-Symptomatik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Erkennen von Mustern zwischen bestimmten Aktivitäten und Verschlechterung der </a:t>
            </a:r>
            <a:r>
              <a:rPr lang="de-DE" dirty="0" err="1"/>
              <a:t>Fatigue</a:t>
            </a:r>
            <a:r>
              <a:rPr lang="de-DE" dirty="0"/>
              <a:t>-Symptomatik bzw. Rückfällen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Förderung der Selbstwahrnehmung und damit auch Steigerung der Selbstregulation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Möglichst fortlaufend während der Gruppentherapie ausfüllen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0462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Einführung des Fatigue-Tagebuches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b="1" dirty="0"/>
              <a:t>Hintergrund und Ziele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Erfassung des Zusammenhangs zwischen Aktivität und </a:t>
            </a:r>
            <a:r>
              <a:rPr lang="de-DE" dirty="0" err="1"/>
              <a:t>Fatigue</a:t>
            </a:r>
            <a:r>
              <a:rPr lang="de-DE" dirty="0"/>
              <a:t>-Symptomatik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Erkennen von Mustern zwischen bestimmten Aktivitäten und Verschlechterung der </a:t>
            </a:r>
            <a:r>
              <a:rPr lang="de-DE" dirty="0" err="1"/>
              <a:t>Fatigue</a:t>
            </a:r>
            <a:r>
              <a:rPr lang="de-DE" dirty="0"/>
              <a:t>-Symptomatik bzw. Rückfällen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Förderung der Selbstwahrnehmung und damit auch Steigerung der Selbstregulation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Möglichst fortlaufend während der Gruppentherapie ausfüllen</a:t>
            </a:r>
          </a:p>
          <a:p>
            <a:pPr>
              <a:lnSpc>
                <a:spcPct val="100000"/>
              </a:lnSpc>
            </a:pPr>
            <a:endParaRPr lang="de-DE" dirty="0"/>
          </a:p>
          <a:p>
            <a:pPr>
              <a:lnSpc>
                <a:spcPct val="100000"/>
              </a:lnSpc>
            </a:pPr>
            <a:r>
              <a:rPr lang="de-DE" b="1" dirty="0"/>
              <a:t>Therapeutische Aufgabe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Fatigue-Tagebuch bis zum nächsten Termin täglich ausfüllen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4353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Einführung in die Gruppentherapie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Einführung in die Gruppentherapie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Gruppenregeln</a:t>
            </a:r>
          </a:p>
          <a:p>
            <a:r>
              <a:rPr lang="de-DE" dirty="0"/>
              <a:t>Vorstellungsrunde</a:t>
            </a:r>
          </a:p>
          <a:p>
            <a:r>
              <a:rPr lang="de-DE" dirty="0"/>
              <a:t>Thematischer Ausblick</a:t>
            </a:r>
          </a:p>
          <a:p>
            <a:r>
              <a:rPr lang="de-DE" dirty="0"/>
              <a:t>Post-COVID-Syndrom</a:t>
            </a:r>
          </a:p>
          <a:p>
            <a:r>
              <a:rPr lang="de-DE" dirty="0"/>
              <a:t>Einführung des </a:t>
            </a:r>
            <a:r>
              <a:rPr lang="de-DE" dirty="0" err="1"/>
              <a:t>Fatigue</a:t>
            </a:r>
            <a:r>
              <a:rPr lang="de-DE" dirty="0"/>
              <a:t>-Tagebuches und therapeutische Aufgabe bis zur nächsten Sitzung</a:t>
            </a:r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Informationen zur Sitzung 1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pPr>
              <a:lnSpc>
                <a:spcPct val="100000"/>
              </a:lnSpc>
            </a:pPr>
            <a:r>
              <a:rPr lang="de-DE" dirty="0"/>
              <a:t>Ziele der ersten Sitzung sind das gegenseitige Kennenlernen, die Vorstellung spezifischer Regeln einer Gruppentherapie, ein Ausblick über die weiteren sieben Sitzungen, das Vermitteln von Hintergrundinformationen und Psychoedukation bezüglich Post-COVID sowie die Einführung </a:t>
            </a:r>
            <a:r>
              <a:rPr lang="de-DE"/>
              <a:t>des Fatigue-Tagebuches.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Gruppenregeln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1161712" cy="5058824"/>
          </a:xfrm>
        </p:spPr>
        <p:txBody>
          <a:bodyPr/>
          <a:lstStyle/>
          <a:p>
            <a:r>
              <a:rPr lang="de-DE" b="1" dirty="0"/>
              <a:t>Allgemeine Gruppenregeln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Vertraulichkeit – d.h. persönliche Informationen anderer </a:t>
            </a:r>
            <a:r>
              <a:rPr lang="de-DE" dirty="0" err="1"/>
              <a:t>Teilnehmer:innen</a:t>
            </a:r>
            <a:r>
              <a:rPr lang="de-DE" dirty="0"/>
              <a:t> werden nicht ohne deren explizites Einverständnis weitergegeben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Jede:r</a:t>
            </a:r>
            <a:r>
              <a:rPr lang="de-DE" dirty="0"/>
              <a:t> darf so viel Selbstöffnung machen, wie er bzw. sie das für sich selbst für richtig hält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Ich-Botschaften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5084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Gruppenregeln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b="1" dirty="0"/>
              <a:t>Besondere Gruppenregeln im Online-Format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Verwendetes Programm ist sehr sicher, dennoch gibt es im Internet keine absolute Datensicherheit – es besteht somit grundsätzlich eine Datenschutzunsicherheit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Jedes Gruppenmitglied befindet sich während der Gruppensitzung alleine in einem geschlossenen Raum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Es befinden sich keine Dritten im Raum, die die Gruppe mitverfolgen könnten (sehen/hören)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Es werden keinerlei elektronische Aufzeichnungen von der Gruppe gemacht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10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Vorstellungsrunde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b="1" dirty="0"/>
              <a:t>Kennenlernen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Kurze Vorstellung der eigenen Person und der Wünsche und Erwartungen an die Gruppentherapie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9689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Thematischer Ausblick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b="1" dirty="0"/>
              <a:t>Welche Bereiche und Themen wollen wir uns anschauen?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 err="1"/>
              <a:t>Fatigue</a:t>
            </a:r>
            <a:endParaRPr lang="de-DE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Schlaf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Achtsamkeit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Emotionen: Depressivität, Ärger, Trauer, Frustrationserleben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Kognitive Störungen (u.a. Aufmerksamkeit, Gedächtnis)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Physiotherapie und Sport bei Post-COVID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dirty="0"/>
              <a:t>Umgang mit Erkrankung/Einschränkungen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1137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Post-COVID-Syndrom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Stadien der COVID-19-Erkrankung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1: Einführung in die Gruppentherapie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2271"/>
            <a:ext cx="108013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47347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518</Words>
  <Application>Microsoft Office PowerPoint</Application>
  <PresentationFormat>Breitbild</PresentationFormat>
  <Paragraphs>103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Calibri</vt:lpstr>
      <vt:lpstr>Wingdings</vt:lpstr>
      <vt:lpstr>SRH Text</vt:lpstr>
      <vt:lpstr>SRH Headline</vt:lpstr>
      <vt:lpstr>Arial</vt:lpstr>
      <vt:lpstr>Benutzerdefiniertes Design</vt:lpstr>
      <vt:lpstr>PowerPoint-Präsentation</vt:lpstr>
      <vt:lpstr>1</vt:lpstr>
      <vt:lpstr>1</vt:lpstr>
      <vt:lpstr>Allgemeine Informationen zur Sitzung 1</vt:lpstr>
      <vt:lpstr>1. Gruppenregeln</vt:lpstr>
      <vt:lpstr>1. Gruppenregeln</vt:lpstr>
      <vt:lpstr>2. Vorstellungsrunde</vt:lpstr>
      <vt:lpstr>3. Thematischer Ausblick</vt:lpstr>
      <vt:lpstr>4. Post-COVID-Syndrom</vt:lpstr>
      <vt:lpstr>4. Post-COVID-Syndrom</vt:lpstr>
      <vt:lpstr>4. Post-COVID-Syndrom</vt:lpstr>
      <vt:lpstr>5. Einführung des Fatigue-Tagebuches</vt:lpstr>
      <vt:lpstr>5. Einführung des Fatigue-Tagebuches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Patrick Richter</cp:lastModifiedBy>
  <cp:revision>317</cp:revision>
  <dcterms:created xsi:type="dcterms:W3CDTF">2020-06-05T16:20:53Z</dcterms:created>
  <dcterms:modified xsi:type="dcterms:W3CDTF">2023-02-08T14:15:52Z</dcterms:modified>
</cp:coreProperties>
</file>