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701" r:id="rId1"/>
  </p:sldMasterIdLst>
  <p:notesMasterIdLst>
    <p:notesMasterId r:id="rId34"/>
  </p:notesMasterIdLst>
  <p:sldIdLst>
    <p:sldId id="256" r:id="rId2"/>
    <p:sldId id="257" r:id="rId3"/>
    <p:sldId id="258" r:id="rId4"/>
    <p:sldId id="268" r:id="rId5"/>
    <p:sldId id="314" r:id="rId6"/>
    <p:sldId id="315" r:id="rId7"/>
    <p:sldId id="316" r:id="rId8"/>
    <p:sldId id="317" r:id="rId9"/>
    <p:sldId id="318" r:id="rId10"/>
    <p:sldId id="319" r:id="rId11"/>
    <p:sldId id="320" r:id="rId12"/>
    <p:sldId id="322" r:id="rId13"/>
    <p:sldId id="323" r:id="rId14"/>
    <p:sldId id="324" r:id="rId15"/>
    <p:sldId id="325" r:id="rId16"/>
    <p:sldId id="326" r:id="rId17"/>
    <p:sldId id="327" r:id="rId18"/>
    <p:sldId id="328" r:id="rId19"/>
    <p:sldId id="329" r:id="rId20"/>
    <p:sldId id="330" r:id="rId21"/>
    <p:sldId id="338" r:id="rId22"/>
    <p:sldId id="337" r:id="rId23"/>
    <p:sldId id="332" r:id="rId24"/>
    <p:sldId id="333" r:id="rId25"/>
    <p:sldId id="334" r:id="rId26"/>
    <p:sldId id="335" r:id="rId27"/>
    <p:sldId id="336" r:id="rId28"/>
    <p:sldId id="342" r:id="rId29"/>
    <p:sldId id="339" r:id="rId30"/>
    <p:sldId id="340" r:id="rId31"/>
    <p:sldId id="341" r:id="rId32"/>
    <p:sldId id="343" r:id="rId33"/>
  </p:sldIdLst>
  <p:sldSz cx="12192000" cy="6858000"/>
  <p:notesSz cx="6858000" cy="9144000"/>
  <p:embeddedFontLst>
    <p:embeddedFont>
      <p:font typeface="SRH Headline" panose="020B0604020202020204" charset="0"/>
      <p:regular r:id="rId35"/>
      <p:bold r:id="rId36"/>
    </p:embeddedFont>
    <p:embeddedFont>
      <p:font typeface="Calibri" panose="020F0502020204030204" pitchFamily="34" charset="0"/>
      <p:regular r:id="rId37"/>
      <p:bold r:id="rId38"/>
      <p:italic r:id="rId39"/>
      <p:boldItalic r:id="rId40"/>
    </p:embeddedFont>
    <p:embeddedFont>
      <p:font typeface="SRH Text" panose="020B0604020202020204" charset="0"/>
      <p:regular r:id="rId41"/>
      <p:bold r:id="rId42"/>
      <p:italic r:id="rId43"/>
      <p:boldItalic r:id="rId44"/>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el" id="{8E6C202D-32A9-4242-9C7F-061CD6AD0586}">
          <p14:sldIdLst>
            <p14:sldId id="256"/>
            <p14:sldId id="257"/>
            <p14:sldId id="258"/>
            <p14:sldId id="268"/>
            <p14:sldId id="314"/>
            <p14:sldId id="315"/>
            <p14:sldId id="316"/>
            <p14:sldId id="317"/>
            <p14:sldId id="318"/>
            <p14:sldId id="319"/>
            <p14:sldId id="320"/>
            <p14:sldId id="322"/>
            <p14:sldId id="323"/>
            <p14:sldId id="324"/>
            <p14:sldId id="325"/>
            <p14:sldId id="326"/>
            <p14:sldId id="327"/>
            <p14:sldId id="328"/>
            <p14:sldId id="329"/>
            <p14:sldId id="330"/>
            <p14:sldId id="338"/>
            <p14:sldId id="337"/>
            <p14:sldId id="332"/>
            <p14:sldId id="333"/>
            <p14:sldId id="334"/>
            <p14:sldId id="335"/>
            <p14:sldId id="336"/>
            <p14:sldId id="342"/>
            <p14:sldId id="339"/>
            <p14:sldId id="340"/>
            <p14:sldId id="341"/>
            <p14:sldId id="343"/>
          </p14:sldIdLst>
        </p14:section>
      </p14:sectionLst>
    </p:ext>
    <p:ext uri="{EFAFB233-063F-42B5-8137-9DF3F51BA10A}">
      <p15:sldGuideLst xmlns:p15="http://schemas.microsoft.com/office/powerpoint/2012/main">
        <p15:guide id="1" orient="horz" pos="21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ölfle" initials="ChW" lastIdx="1" clrIdx="0">
    <p:extLst>
      <p:ext uri="{19B8F6BF-5375-455C-9EA6-DF929625EA0E}">
        <p15:presenceInfo xmlns:p15="http://schemas.microsoft.com/office/powerpoint/2012/main" userId="Wölfl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4D88"/>
    <a:srgbClr val="E78153"/>
    <a:srgbClr val="B92659"/>
    <a:srgbClr val="2C2E2E"/>
    <a:srgbClr val="000000"/>
    <a:srgbClr val="6D7373"/>
    <a:srgbClr val="0067A0"/>
    <a:srgbClr val="AAA39D"/>
    <a:srgbClr val="66FF33"/>
    <a:srgbClr val="142D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ACB3F56-7768-405F-84FF-31046667B651}">
  <a:tblStyle styleId="{FEC09086-8A00-4FE0-B5C7-1A88A72B4ECC}" styleName="SRH: Standard-Tabelle">
    <a:wholeTbl>
      <a:tcTxStyle>
        <a:fontRef idx="minor">
          <a:prstClr val="black"/>
        </a:fontRef>
        <a:srgbClr val="2C2E2E"/>
      </a:tcTxStyle>
      <a:tcStyle>
        <a:tcBdr>
          <a:left>
            <a:ln w="6350" cmpd="sng">
              <a:noFill/>
            </a:ln>
          </a:left>
          <a:right>
            <a:ln w="6350" cmpd="sng">
              <a:noFill/>
            </a:ln>
          </a:right>
          <a:top>
            <a:ln w="6350" cmpd="sng">
              <a:noFill/>
            </a:ln>
          </a:top>
          <a:bottom>
            <a:ln w="6350" cmpd="sng">
              <a:noFill/>
            </a:ln>
          </a:bottom>
          <a:insideH>
            <a:ln w="6350" cmpd="sng">
              <a:solidFill>
                <a:schemeClr val="accent1"/>
              </a:solidFill>
            </a:ln>
          </a:insideH>
          <a:insideV>
            <a:ln w="6350" cmpd="sng">
              <a:noFill/>
            </a:ln>
          </a:insideV>
        </a:tcBdr>
        <a:fill>
          <a:noFill/>
        </a:fill>
      </a:tcStyle>
    </a:wholeTbl>
    <a:lastCol>
      <a:tcTxStyle b="off">
        <a:fontRef idx="minor">
          <a:prstClr val="black"/>
        </a:fontRef>
        <a:srgbClr val="2C2E2E"/>
      </a:tcTxStyle>
      <a:tcStyle>
        <a:tcBdr/>
        <a:fill>
          <a:noFill/>
        </a:fill>
      </a:tcStyle>
    </a:lastCol>
    <a:firstCol>
      <a:tcTxStyle b="off">
        <a:fontRef idx="minor">
          <a:prstClr val="black"/>
        </a:fontRef>
        <a:srgbClr val="2C2E2E"/>
      </a:tcTxStyle>
      <a:tcStyle>
        <a:tcBdr/>
        <a:fill>
          <a:noFill/>
        </a:fill>
      </a:tcStyle>
    </a:firstCol>
    <a:lastRow>
      <a:tcTxStyle b="on">
        <a:fontRef idx="minor">
          <a:prstClr val="black"/>
        </a:fontRef>
        <a:srgbClr val="2C2E2E"/>
      </a:tcTxStyle>
      <a:tcStyle>
        <a:tcBdr>
          <a:top>
            <a:ln w="6350" cmpd="sng">
              <a:solidFill>
                <a:schemeClr val="accent1"/>
              </a:solidFill>
            </a:ln>
          </a:top>
        </a:tcBdr>
        <a:fill>
          <a:noFill/>
        </a:fill>
      </a:tcStyle>
    </a:lastRow>
    <a:firstRow>
      <a:tcTxStyle b="on">
        <a:fontRef idx="minor">
          <a:prstClr val="black"/>
        </a:fontRef>
        <a:srgbClr val="2C2E2E"/>
      </a:tcTxStyle>
      <a:tcStyle>
        <a:tcBdr>
          <a:bottom>
            <a:ln w="25400" cmpd="sng">
              <a:solidFill>
                <a:schemeClr val="accent1"/>
              </a:solidFill>
            </a:ln>
          </a:bottom>
        </a:tcBdr>
        <a:fill>
          <a:noFill/>
        </a:fill>
      </a:tcStyle>
    </a:firstRow>
  </a:tblStyle>
  <a:tblStyle styleId="{5ACB3F56-7768-405F-84FF-31046667B651}" styleName="SRH: Für Überschrift">
    <a:wholeTbl>
      <a:tcTxStyle>
        <a:fontRef idx="minor">
          <a:prstClr val="black"/>
        </a:fontRef>
        <a:srgbClr val="2C2E2E"/>
      </a:tcTxStyle>
      <a:tcStyle>
        <a:tcBdr>
          <a:left>
            <a:ln w="6350" cmpd="sng">
              <a:noFill/>
            </a:ln>
          </a:left>
          <a:right>
            <a:ln w="6350" cmpd="sng">
              <a:noFill/>
            </a:ln>
          </a:right>
          <a:top>
            <a:ln w="6350" cmpd="sng">
              <a:noFill/>
            </a:ln>
          </a:top>
          <a:bottom>
            <a:ln w="6350" cmpd="sng">
              <a:noFill/>
            </a:ln>
          </a:bottom>
          <a:insideH>
            <a:ln w="6350" cmpd="sng">
              <a:solidFill>
                <a:schemeClr val="accent1"/>
              </a:solidFill>
            </a:ln>
          </a:insideH>
          <a:insideV>
            <a:ln w="6350" cmpd="sng">
              <a:noFill/>
            </a:ln>
          </a:insideV>
        </a:tcBdr>
        <a:fill>
          <a:noFill/>
        </a:fill>
      </a:tcStyle>
    </a:wholeTbl>
    <a:lastCol>
      <a:tcTxStyle b="off">
        <a:fontRef idx="minor">
          <a:prstClr val="black"/>
        </a:fontRef>
        <a:srgbClr val="2C2E2E"/>
      </a:tcTxStyle>
      <a:tcStyle>
        <a:tcBdr/>
        <a:fill>
          <a:noFill/>
        </a:fill>
      </a:tcStyle>
    </a:lastCol>
    <a:firstCol>
      <a:tcTxStyle b="off">
        <a:fontRef idx="minor">
          <a:prstClr val="black"/>
        </a:fontRef>
        <a:srgbClr val="2C2E2E"/>
      </a:tcTxStyle>
      <a:tcStyle>
        <a:tcBdr/>
        <a:fill>
          <a:noFill/>
        </a:fill>
      </a:tcStyle>
    </a:firstCol>
    <a:lastRow>
      <a:tcTxStyle b="on">
        <a:fontRef idx="minor">
          <a:prstClr val="black"/>
        </a:fontRef>
        <a:srgbClr val="2C2E2E"/>
      </a:tcTxStyle>
      <a:tcStyle>
        <a:tcBdr>
          <a:top>
            <a:ln w="6350" cmpd="sng">
              <a:solidFill>
                <a:schemeClr val="accent1"/>
              </a:solidFill>
            </a:ln>
          </a:top>
        </a:tcBdr>
        <a:fill>
          <a:noFill/>
        </a:fill>
      </a:tcStyle>
    </a:lastRow>
    <a:firstRow>
      <a:tcTxStyle b="on">
        <a:fontRef idx="major">
          <a:prstClr val="black"/>
        </a:fontRef>
        <a:srgbClr val="2C2E2E"/>
      </a:tcTxStyle>
      <a:tcStyle>
        <a:tcBdr>
          <a:bottom>
            <a:ln w="635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101" autoAdjust="0"/>
    <p:restoredTop sz="94712" autoAdjust="0"/>
  </p:normalViewPr>
  <p:slideViewPr>
    <p:cSldViewPr snapToGrid="0">
      <p:cViewPr>
        <p:scale>
          <a:sx n="100" d="100"/>
          <a:sy n="100" d="100"/>
        </p:scale>
        <p:origin x="372" y="20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7A3E2A-35AE-479C-B172-30C9CAEEE094}" type="datetimeFigureOut">
              <a:rPr lang="de-DE" smtClean="0"/>
              <a:t>08.02.2023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191045-FCBB-4EC9-AB5F-AA4CFDEA61CB}" type="slidenum">
              <a:rPr lang="de-DE" smtClean="0"/>
              <a:t>‹Nr.›</a:t>
            </a:fld>
            <a:endParaRPr lang="de-DE"/>
          </a:p>
        </p:txBody>
      </p:sp>
    </p:spTree>
    <p:extLst>
      <p:ext uri="{BB962C8B-B14F-4D97-AF65-F5344CB8AC3E}">
        <p14:creationId xmlns:p14="http://schemas.microsoft.com/office/powerpoint/2010/main" val="3027728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191045-FCBB-4EC9-AB5F-AA4CFDEA61CB}" type="slidenum">
              <a:rPr lang="de-DE" smtClean="0"/>
              <a:t>11</a:t>
            </a:fld>
            <a:endParaRPr lang="de-DE"/>
          </a:p>
        </p:txBody>
      </p:sp>
    </p:spTree>
    <p:extLst>
      <p:ext uri="{BB962C8B-B14F-4D97-AF65-F5344CB8AC3E}">
        <p14:creationId xmlns:p14="http://schemas.microsoft.com/office/powerpoint/2010/main" val="19762157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Haupttitel">
    <p:bg>
      <p:bgPr>
        <a:solidFill>
          <a:srgbClr val="244D88"/>
        </a:solidFill>
        <a:effectLst/>
      </p:bgPr>
    </p:bg>
    <p:spTree>
      <p:nvGrpSpPr>
        <p:cNvPr id="1" name=""/>
        <p:cNvGrpSpPr/>
        <p:nvPr/>
      </p:nvGrpSpPr>
      <p:grpSpPr>
        <a:xfrm>
          <a:off x="0" y="0"/>
          <a:ext cx="0" cy="0"/>
          <a:chOff x="0" y="0"/>
          <a:chExt cx="0" cy="0"/>
        </a:xfrm>
      </p:grpSpPr>
      <p:pic>
        <p:nvPicPr>
          <p:cNvPr id="6" name="Grafik 5"/>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208268" y="819906"/>
            <a:ext cx="7775464" cy="5218187"/>
          </a:xfrm>
          <a:prstGeom prst="rect">
            <a:avLst/>
          </a:prstGeom>
        </p:spPr>
      </p:pic>
      <p:pic>
        <p:nvPicPr>
          <p:cNvPr id="7" name="Grafi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56045" y="1753167"/>
            <a:ext cx="2279909" cy="2279909"/>
          </a:xfrm>
          <a:prstGeom prst="rect">
            <a:avLst/>
          </a:prstGeom>
        </p:spPr>
      </p:pic>
      <p:sp>
        <p:nvSpPr>
          <p:cNvPr id="8" name="Textfeld 7"/>
          <p:cNvSpPr txBox="1"/>
          <p:nvPr userDrawn="1"/>
        </p:nvSpPr>
        <p:spPr>
          <a:xfrm>
            <a:off x="3697941" y="4290861"/>
            <a:ext cx="4796117" cy="830997"/>
          </a:xfrm>
          <a:prstGeom prst="rect">
            <a:avLst/>
          </a:prstGeom>
          <a:noFill/>
        </p:spPr>
        <p:txBody>
          <a:bodyPr wrap="square" rtlCol="0">
            <a:spAutoFit/>
          </a:bodyPr>
          <a:lstStyle/>
          <a:p>
            <a:pPr algn="ctr"/>
            <a:r>
              <a:rPr lang="de-DE" sz="2400" b="1" dirty="0" err="1">
                <a:solidFill>
                  <a:schemeClr val="bg1"/>
                </a:solidFill>
                <a:latin typeface="+mj-lt"/>
              </a:rPr>
              <a:t>Langensteinbacher</a:t>
            </a:r>
            <a:r>
              <a:rPr lang="de-DE" sz="2400" b="1" baseline="0" dirty="0">
                <a:solidFill>
                  <a:schemeClr val="bg1"/>
                </a:solidFill>
                <a:latin typeface="+mj-lt"/>
              </a:rPr>
              <a:t/>
            </a:r>
            <a:br>
              <a:rPr lang="de-DE" sz="2400" b="1" baseline="0" dirty="0">
                <a:solidFill>
                  <a:schemeClr val="bg1"/>
                </a:solidFill>
                <a:latin typeface="+mj-lt"/>
              </a:rPr>
            </a:br>
            <a:r>
              <a:rPr lang="de-DE" sz="2400" b="1" baseline="0" dirty="0">
                <a:solidFill>
                  <a:schemeClr val="bg1"/>
                </a:solidFill>
                <a:latin typeface="+mj-lt"/>
              </a:rPr>
              <a:t>Post-COVID-Gruppentherapie</a:t>
            </a:r>
            <a:endParaRPr lang="de-DE" sz="2400" b="1" dirty="0">
              <a:solidFill>
                <a:schemeClr val="bg1"/>
              </a:solidFill>
              <a:latin typeface="+mj-lt"/>
            </a:endParaRPr>
          </a:p>
        </p:txBody>
      </p:sp>
      <p:pic>
        <p:nvPicPr>
          <p:cNvPr id="10" name="Grafik 9"/>
          <p:cNvPicPr>
            <a:picLocks noChangeAspect="1"/>
          </p:cNvPicPr>
          <p:nvPr userDrawn="1"/>
        </p:nvPicPr>
        <p:blipFill>
          <a:blip r:embed="rId4"/>
          <a:stretch>
            <a:fillRect/>
          </a:stretch>
        </p:blipFill>
        <p:spPr>
          <a:xfrm>
            <a:off x="6638470" y="5798146"/>
            <a:ext cx="951058" cy="737680"/>
          </a:xfrm>
          <a:prstGeom prst="rect">
            <a:avLst/>
          </a:prstGeom>
        </p:spPr>
      </p:pic>
      <p:pic>
        <p:nvPicPr>
          <p:cNvPr id="11" name="Grafik 10"/>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4348415" y="5649113"/>
            <a:ext cx="1555918" cy="777959"/>
          </a:xfrm>
          <a:prstGeom prst="rect">
            <a:avLst/>
          </a:prstGeom>
        </p:spPr>
      </p:pic>
    </p:spTree>
    <p:extLst>
      <p:ext uri="{BB962C8B-B14F-4D97-AF65-F5344CB8AC3E}">
        <p14:creationId xmlns:p14="http://schemas.microsoft.com/office/powerpoint/2010/main" val="6086990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593" userDrawn="1">
          <p15:clr>
            <a:srgbClr val="FBAE40"/>
          </p15:clr>
        </p15:guide>
        <p15:guide id="4" pos="5087" userDrawn="1">
          <p15:clr>
            <a:srgbClr val="FBAE40"/>
          </p15:clr>
        </p15:guide>
        <p15:guide id="5" orient="horz" pos="402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Layout 1 von 4">
    <p:bg>
      <p:bgPr>
        <a:solidFill>
          <a:schemeClr val="bg1">
            <a:alpha val="92000"/>
          </a:schemeClr>
        </a:solidFill>
        <a:effectLst/>
      </p:bgPr>
    </p:bg>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1903998" y="4329025"/>
            <a:ext cx="288002"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7: Physiotherapie &amp; Sport</a:t>
            </a:r>
            <a:endParaRPr lang="de-DE" dirty="0"/>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244D88"/>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4260308007"/>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Layout 2 von 4">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1903998" y="4329025"/>
            <a:ext cx="288002"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7: Physiotherapie &amp; Sport</a:t>
            </a:r>
            <a:endParaRPr lang="de-DE" dirty="0"/>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244D88"/>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4098500992"/>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Layout 3 von 4">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1903998" y="4329025"/>
            <a:ext cx="288002"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7: Physiotherapie &amp; Sport</a:t>
            </a:r>
            <a:endParaRPr lang="de-DE" dirty="0"/>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244D88"/>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3279041706"/>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Layout 4 von 4">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1903998" y="4329025"/>
            <a:ext cx="288002"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7: Physiotherapie &amp; Sport</a:t>
            </a:r>
            <a:endParaRPr lang="de-DE" dirty="0"/>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244D88"/>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1543970377"/>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hema der Sitzung">
    <p:bg>
      <p:bgPr>
        <a:solidFill>
          <a:srgbClr val="244D88"/>
        </a:solidFill>
        <a:effectLst/>
      </p:bgPr>
    </p:bg>
    <p:spTree>
      <p:nvGrpSpPr>
        <p:cNvPr id="1" name=""/>
        <p:cNvGrpSpPr/>
        <p:nvPr/>
      </p:nvGrpSpPr>
      <p:grpSpPr>
        <a:xfrm>
          <a:off x="0" y="0"/>
          <a:ext cx="0" cy="0"/>
          <a:chOff x="0" y="0"/>
          <a:chExt cx="0" cy="0"/>
        </a:xfrm>
      </p:grpSpPr>
      <p:sp>
        <p:nvSpPr>
          <p:cNvPr id="8" name="Ellipse 7"/>
          <p:cNvSpPr/>
          <p:nvPr userDrawn="1"/>
        </p:nvSpPr>
        <p:spPr>
          <a:xfrm>
            <a:off x="2411065" y="873000"/>
            <a:ext cx="2556000" cy="2556000"/>
          </a:xfrm>
          <a:prstGeom prst="ellipse">
            <a:avLst/>
          </a:prstGeom>
          <a:solidFill>
            <a:srgbClr val="B7C4D8"/>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b="1" dirty="0">
                <a:solidFill>
                  <a:srgbClr val="244D88"/>
                </a:solidFill>
                <a:latin typeface="+mj-lt"/>
                <a:ea typeface="SRH Text" panose="020B0604020202020204" charset="0"/>
                <a:cs typeface="SRH Text" panose="020B0604020202020204" charset="0"/>
              </a:rPr>
              <a:t>Sitzung</a:t>
            </a:r>
          </a:p>
        </p:txBody>
      </p:sp>
      <p:sp>
        <p:nvSpPr>
          <p:cNvPr id="9" name="Ellipse 8"/>
          <p:cNvSpPr/>
          <p:nvPr userDrawn="1"/>
        </p:nvSpPr>
        <p:spPr>
          <a:xfrm>
            <a:off x="4476000" y="1762449"/>
            <a:ext cx="1620000" cy="1620000"/>
          </a:xfrm>
          <a:prstGeom prst="ellipse">
            <a:avLst/>
          </a:prstGeom>
          <a:solidFill>
            <a:srgbClr val="E78153">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6800" b="1" dirty="0">
              <a:latin typeface="SRH Text" panose="020B0604020202020204" charset="0"/>
              <a:ea typeface="SRH Text" panose="020B0604020202020204" charset="0"/>
              <a:cs typeface="SRH Text" panose="020B0604020202020204" charset="0"/>
            </a:endParaRPr>
          </a:p>
        </p:txBody>
      </p:sp>
      <p:sp>
        <p:nvSpPr>
          <p:cNvPr id="10" name="Ellipse 9"/>
          <p:cNvSpPr/>
          <p:nvPr userDrawn="1"/>
        </p:nvSpPr>
        <p:spPr>
          <a:xfrm>
            <a:off x="2071521" y="2430089"/>
            <a:ext cx="1368000" cy="1368000"/>
          </a:xfrm>
          <a:prstGeom prst="ellipse">
            <a:avLst/>
          </a:prstGeom>
          <a:solidFill>
            <a:srgbClr val="BED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hasCustomPrompt="1"/>
          </p:nvPr>
        </p:nvSpPr>
        <p:spPr>
          <a:xfrm>
            <a:off x="4476001" y="1759910"/>
            <a:ext cx="1620000" cy="1622539"/>
          </a:xfrm>
          <a:prstGeom prst="rect">
            <a:avLst/>
          </a:prstGeom>
        </p:spPr>
        <p:txBody>
          <a:bodyPr>
            <a:noAutofit/>
          </a:bodyPr>
          <a:lstStyle>
            <a:lvl1pPr algn="ctr">
              <a:defRPr sz="6800">
                <a:solidFill>
                  <a:schemeClr val="bg1"/>
                </a:solidFill>
              </a:defRPr>
            </a:lvl1pPr>
          </a:lstStyle>
          <a:p>
            <a:r>
              <a:rPr lang="de-DE" dirty="0"/>
              <a:t>#</a:t>
            </a:r>
          </a:p>
        </p:txBody>
      </p:sp>
      <p:sp>
        <p:nvSpPr>
          <p:cNvPr id="12" name="Textplatzhalter 11"/>
          <p:cNvSpPr>
            <a:spLocks noGrp="1"/>
          </p:cNvSpPr>
          <p:nvPr>
            <p:ph type="body" sz="quarter" idx="10" hasCustomPrompt="1"/>
          </p:nvPr>
        </p:nvSpPr>
        <p:spPr>
          <a:xfrm>
            <a:off x="3083859" y="3798088"/>
            <a:ext cx="3101788" cy="3059911"/>
          </a:xfrm>
          <a:prstGeom prst="rect">
            <a:avLst/>
          </a:prstGeom>
        </p:spPr>
        <p:txBody>
          <a:bodyPr>
            <a:normAutofit/>
          </a:bodyPr>
          <a:lstStyle>
            <a:lvl1pPr marL="0" indent="0">
              <a:buNone/>
              <a:defRPr sz="2400" b="1">
                <a:solidFill>
                  <a:schemeClr val="bg1"/>
                </a:solidFill>
                <a:latin typeface="+mj-lt"/>
              </a:defRPr>
            </a:lvl1pPr>
          </a:lstStyle>
          <a:p>
            <a:pPr lvl="0"/>
            <a:r>
              <a:rPr lang="de-DE" dirty="0"/>
              <a:t>Thema der Sitzung</a:t>
            </a:r>
          </a:p>
        </p:txBody>
      </p:sp>
    </p:spTree>
    <p:extLst>
      <p:ext uri="{BB962C8B-B14F-4D97-AF65-F5344CB8AC3E}">
        <p14:creationId xmlns:p14="http://schemas.microsoft.com/office/powerpoint/2010/main" val="28302296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003"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hema der Sitzung mit Inhalt">
    <p:bg>
      <p:bgPr>
        <a:solidFill>
          <a:srgbClr val="244D88"/>
        </a:solidFill>
        <a:effectLst/>
      </p:bgPr>
    </p:bg>
    <p:spTree>
      <p:nvGrpSpPr>
        <p:cNvPr id="1" name=""/>
        <p:cNvGrpSpPr/>
        <p:nvPr/>
      </p:nvGrpSpPr>
      <p:grpSpPr>
        <a:xfrm>
          <a:off x="0" y="0"/>
          <a:ext cx="0" cy="0"/>
          <a:chOff x="0" y="0"/>
          <a:chExt cx="0" cy="0"/>
        </a:xfrm>
      </p:grpSpPr>
      <p:sp>
        <p:nvSpPr>
          <p:cNvPr id="8" name="Ellipse 7"/>
          <p:cNvSpPr/>
          <p:nvPr userDrawn="1"/>
        </p:nvSpPr>
        <p:spPr>
          <a:xfrm>
            <a:off x="2411065" y="873000"/>
            <a:ext cx="2556000" cy="2556000"/>
          </a:xfrm>
          <a:prstGeom prst="ellipse">
            <a:avLst/>
          </a:prstGeom>
          <a:solidFill>
            <a:srgbClr val="B7C4D8"/>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b="1" dirty="0">
                <a:solidFill>
                  <a:srgbClr val="244D88"/>
                </a:solidFill>
                <a:latin typeface="+mj-lt"/>
                <a:ea typeface="SRH Text" panose="020B0604020202020204" charset="0"/>
                <a:cs typeface="SRH Text" panose="020B0604020202020204" charset="0"/>
              </a:rPr>
              <a:t>Sitzung</a:t>
            </a:r>
          </a:p>
        </p:txBody>
      </p:sp>
      <p:sp>
        <p:nvSpPr>
          <p:cNvPr id="9" name="Ellipse 8"/>
          <p:cNvSpPr/>
          <p:nvPr userDrawn="1"/>
        </p:nvSpPr>
        <p:spPr>
          <a:xfrm>
            <a:off x="4476000" y="1762449"/>
            <a:ext cx="1620000" cy="1620000"/>
          </a:xfrm>
          <a:prstGeom prst="ellipse">
            <a:avLst/>
          </a:prstGeom>
          <a:solidFill>
            <a:srgbClr val="E78153">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6800" b="1" dirty="0">
              <a:latin typeface="SRH Text" panose="020B0604020202020204" charset="0"/>
              <a:ea typeface="SRH Text" panose="020B0604020202020204" charset="0"/>
              <a:cs typeface="SRH Text" panose="020B0604020202020204" charset="0"/>
            </a:endParaRPr>
          </a:p>
        </p:txBody>
      </p:sp>
      <p:sp>
        <p:nvSpPr>
          <p:cNvPr id="10" name="Ellipse 9"/>
          <p:cNvSpPr/>
          <p:nvPr userDrawn="1"/>
        </p:nvSpPr>
        <p:spPr>
          <a:xfrm>
            <a:off x="2071521" y="2430089"/>
            <a:ext cx="1368000" cy="1368000"/>
          </a:xfrm>
          <a:prstGeom prst="ellipse">
            <a:avLst/>
          </a:prstGeom>
          <a:solidFill>
            <a:srgbClr val="BED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hasCustomPrompt="1"/>
          </p:nvPr>
        </p:nvSpPr>
        <p:spPr>
          <a:xfrm>
            <a:off x="4476001" y="1759910"/>
            <a:ext cx="1620000" cy="1622539"/>
          </a:xfrm>
          <a:prstGeom prst="rect">
            <a:avLst/>
          </a:prstGeom>
        </p:spPr>
        <p:txBody>
          <a:bodyPr>
            <a:noAutofit/>
          </a:bodyPr>
          <a:lstStyle>
            <a:lvl1pPr algn="ctr">
              <a:defRPr sz="6800">
                <a:solidFill>
                  <a:schemeClr val="bg1"/>
                </a:solidFill>
              </a:defRPr>
            </a:lvl1pPr>
          </a:lstStyle>
          <a:p>
            <a:r>
              <a:rPr lang="de-DE" dirty="0"/>
              <a:t>#</a:t>
            </a:r>
          </a:p>
        </p:txBody>
      </p:sp>
      <p:sp>
        <p:nvSpPr>
          <p:cNvPr id="12" name="Textplatzhalter 11"/>
          <p:cNvSpPr>
            <a:spLocks noGrp="1"/>
          </p:cNvSpPr>
          <p:nvPr>
            <p:ph type="body" sz="quarter" idx="10" hasCustomPrompt="1"/>
          </p:nvPr>
        </p:nvSpPr>
        <p:spPr>
          <a:xfrm>
            <a:off x="3083859" y="3798088"/>
            <a:ext cx="3101788" cy="3059911"/>
          </a:xfrm>
          <a:prstGeom prst="rect">
            <a:avLst/>
          </a:prstGeom>
        </p:spPr>
        <p:txBody>
          <a:bodyPr>
            <a:normAutofit/>
          </a:bodyPr>
          <a:lstStyle>
            <a:lvl1pPr marL="0" indent="0">
              <a:buNone/>
              <a:defRPr sz="2400" b="1">
                <a:solidFill>
                  <a:schemeClr val="bg1"/>
                </a:solidFill>
                <a:latin typeface="+mj-lt"/>
              </a:defRPr>
            </a:lvl1pPr>
          </a:lstStyle>
          <a:p>
            <a:pPr lvl="0"/>
            <a:r>
              <a:rPr lang="de-DE" dirty="0"/>
              <a:t>Thema der Sitzung</a:t>
            </a:r>
          </a:p>
        </p:txBody>
      </p:sp>
      <p:sp>
        <p:nvSpPr>
          <p:cNvPr id="4" name="Textfeld 3"/>
          <p:cNvSpPr txBox="1"/>
          <p:nvPr userDrawn="1"/>
        </p:nvSpPr>
        <p:spPr>
          <a:xfrm>
            <a:off x="6849036" y="873000"/>
            <a:ext cx="2700676" cy="461665"/>
          </a:xfrm>
          <a:prstGeom prst="rect">
            <a:avLst/>
          </a:prstGeom>
          <a:noFill/>
        </p:spPr>
        <p:txBody>
          <a:bodyPr wrap="none" rtlCol="0">
            <a:spAutoFit/>
          </a:bodyPr>
          <a:lstStyle/>
          <a:p>
            <a:r>
              <a:rPr lang="de-DE" sz="2400" b="1" dirty="0">
                <a:solidFill>
                  <a:schemeClr val="bg1"/>
                </a:solidFill>
                <a:latin typeface="+mj-lt"/>
              </a:rPr>
              <a:t>Inhaltsverzeichnis</a:t>
            </a:r>
          </a:p>
        </p:txBody>
      </p:sp>
      <p:sp>
        <p:nvSpPr>
          <p:cNvPr id="6" name="Textplatzhalter 5"/>
          <p:cNvSpPr>
            <a:spLocks noGrp="1"/>
          </p:cNvSpPr>
          <p:nvPr>
            <p:ph type="body" sz="quarter" idx="11" hasCustomPrompt="1"/>
          </p:nvPr>
        </p:nvSpPr>
        <p:spPr>
          <a:xfrm>
            <a:off x="6849035" y="1334665"/>
            <a:ext cx="4982963" cy="5523334"/>
          </a:xfrm>
          <a:prstGeom prst="rect">
            <a:avLst/>
          </a:prstGeom>
        </p:spPr>
        <p:txBody>
          <a:bodyPr>
            <a:normAutofit/>
          </a:bodyPr>
          <a:lstStyle>
            <a:lvl1pPr marL="514350" indent="-514350">
              <a:buFont typeface="+mj-lt"/>
              <a:buAutoNum type="arabicPeriod"/>
              <a:defRPr sz="2200" baseline="0">
                <a:solidFill>
                  <a:schemeClr val="bg1"/>
                </a:solidFill>
              </a:defRPr>
            </a:lvl1pPr>
          </a:lstStyle>
          <a:p>
            <a:pPr lvl="0"/>
            <a:r>
              <a:rPr lang="de-DE" dirty="0"/>
              <a:t>Erster Punkt</a:t>
            </a:r>
          </a:p>
        </p:txBody>
      </p:sp>
    </p:spTree>
    <p:extLst>
      <p:ext uri="{BB962C8B-B14F-4D97-AF65-F5344CB8AC3E}">
        <p14:creationId xmlns:p14="http://schemas.microsoft.com/office/powerpoint/2010/main" val="28871441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200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Layout ohne Kapitel">
    <p:spTree>
      <p:nvGrpSpPr>
        <p:cNvPr id="1" name=""/>
        <p:cNvGrpSpPr/>
        <p:nvPr/>
      </p:nvGrpSpPr>
      <p:grpSpPr>
        <a:xfrm>
          <a:off x="0" y="0"/>
          <a:ext cx="0" cy="0"/>
          <a:chOff x="0" y="0"/>
          <a:chExt cx="0" cy="0"/>
        </a:xfrm>
      </p:grpSpPr>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a:solidFill>
            <a:srgbClr val="E78153">
              <a:alpha val="20000"/>
            </a:srgbClr>
          </a:solidFill>
        </p:spPr>
        <p:txBody>
          <a:bodyPr lIns="360000" tIns="360000" rIns="360000" bIns="360000">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7: Physiotherapie &amp; Sport</a:t>
            </a:r>
            <a:endParaRPr lang="de-DE" dirty="0"/>
          </a:p>
        </p:txBody>
      </p:sp>
      <p:sp>
        <p:nvSpPr>
          <p:cNvPr id="15"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ctr" defTabSz="914400" rtl="0" eaLnBrk="1" latinLnBrk="0" hangingPunct="1">
              <a:defRPr lang="de-DE" sz="1200" b="0" kern="1200" smtClean="0">
                <a:solidFill>
                  <a:srgbClr val="244D88"/>
                </a:solidFill>
                <a:latin typeface="+mn-lt"/>
                <a:ea typeface="+mn-ea"/>
                <a:cs typeface="+mn-cs"/>
              </a:defRPr>
            </a:lvl1pPr>
          </a:lstStyle>
          <a:p>
            <a:fld id="{9B449813-080C-4388-9CF8-E315303C20FC}" type="slidenum">
              <a:rPr lang="de-DE" smtClean="0"/>
              <a:pPr/>
              <a:t>‹Nr.›</a:t>
            </a:fld>
            <a:endParaRPr lang="de-DE" dirty="0"/>
          </a:p>
        </p:txBody>
      </p:sp>
    </p:spTree>
    <p:extLst>
      <p:ext uri="{BB962C8B-B14F-4D97-AF65-F5344CB8AC3E}">
        <p14:creationId xmlns:p14="http://schemas.microsoft.com/office/powerpoint/2010/main" val="876553520"/>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Layout 1 von 5">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7: Physiotherapie &amp; Sport</a:t>
            </a:r>
            <a:endParaRPr lang="de-DE" dirty="0"/>
          </a:p>
        </p:txBody>
      </p:sp>
      <p:sp>
        <p:nvSpPr>
          <p:cNvPr id="21" name="Rechteck 20"/>
          <p:cNvSpPr/>
          <p:nvPr userDrawn="1"/>
        </p:nvSpPr>
        <p:spPr>
          <a:xfrm>
            <a:off x="11904000" y="1088014"/>
            <a:ext cx="288000"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userDrawn="1"/>
        </p:nvSpPr>
        <p:spPr>
          <a:xfrm>
            <a:off x="11910034" y="4329025"/>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userDrawn="1"/>
        </p:nvSpPr>
        <p:spPr>
          <a:xfrm>
            <a:off x="11910035" y="5409700"/>
            <a:ext cx="284983"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11904000" y="2192854"/>
            <a:ext cx="291018"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11910034" y="3248688"/>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11814000" y="216767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11814000" y="3247001"/>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11810981" y="4328013"/>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11807962" y="5407338"/>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244D88"/>
                </a:solidFill>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17729631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613" userDrawn="1">
          <p15:clr>
            <a:srgbClr val="FBAE40"/>
          </p15:clr>
        </p15:guide>
        <p15:guide id="3" orient="horz" pos="663" userDrawn="1">
          <p15:clr>
            <a:srgbClr val="FBAE40"/>
          </p15:clr>
        </p15:guide>
        <p15:guide id="4" orient="horz" pos="890" userDrawn="1">
          <p15:clr>
            <a:srgbClr val="FBAE40"/>
          </p15:clr>
        </p15:guide>
        <p15:guide id="5" pos="211" userDrawn="1">
          <p15:clr>
            <a:srgbClr val="FBAE40"/>
          </p15:clr>
        </p15:guide>
        <p15:guide id="6" orient="horz" pos="4088" userDrawn="1">
          <p15:clr>
            <a:srgbClr val="FBAE40"/>
          </p15:clr>
        </p15:guide>
        <p15:guide id="9" pos="7015" userDrawn="1">
          <p15:clr>
            <a:srgbClr val="FBAE40"/>
          </p15:clr>
        </p15:guide>
        <p15:guide id="10" pos="1912" userDrawn="1">
          <p15:clr>
            <a:srgbClr val="FBAE40"/>
          </p15:clr>
        </p15:guide>
        <p15:guide id="11" pos="531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Layout 2 von 5">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7: Physiotherapie &amp; Sport</a:t>
            </a:r>
            <a:endParaRPr lang="de-DE" dirty="0"/>
          </a:p>
        </p:txBody>
      </p:sp>
      <p:sp>
        <p:nvSpPr>
          <p:cNvPr id="21" name="Rechteck 20"/>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userDrawn="1"/>
        </p:nvSpPr>
        <p:spPr>
          <a:xfrm>
            <a:off x="11910034" y="4329025"/>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userDrawn="1"/>
        </p:nvSpPr>
        <p:spPr>
          <a:xfrm>
            <a:off x="11910035" y="5409700"/>
            <a:ext cx="284983"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11904000" y="2192854"/>
            <a:ext cx="291018"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11910034" y="3248688"/>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11814000" y="216767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11814000" y="3247001"/>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11810981" y="4328013"/>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11807962" y="5407338"/>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244D88"/>
                </a:solidFill>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3037908115"/>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Layout 3 von 5">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7: Physiotherapie &amp; Sport</a:t>
            </a:r>
            <a:endParaRPr lang="de-DE" dirty="0"/>
          </a:p>
        </p:txBody>
      </p:sp>
      <p:sp>
        <p:nvSpPr>
          <p:cNvPr id="21" name="Rechteck 20"/>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userDrawn="1"/>
        </p:nvSpPr>
        <p:spPr>
          <a:xfrm>
            <a:off x="11910034" y="4329025"/>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userDrawn="1"/>
        </p:nvSpPr>
        <p:spPr>
          <a:xfrm>
            <a:off x="11910035" y="5409700"/>
            <a:ext cx="284983"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11904000" y="2192854"/>
            <a:ext cx="291018"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11910034" y="3248688"/>
            <a:ext cx="281965"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11814000" y="216767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11814000" y="3247001"/>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11810981" y="4328013"/>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11807962" y="5407338"/>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244D88"/>
                </a:solidFill>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1071547954"/>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Layout 4 von 5">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7: Physiotherapie &amp; Sport</a:t>
            </a:r>
            <a:endParaRPr lang="de-DE" dirty="0"/>
          </a:p>
        </p:txBody>
      </p:sp>
      <p:sp>
        <p:nvSpPr>
          <p:cNvPr id="21" name="Rechteck 20"/>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userDrawn="1"/>
        </p:nvSpPr>
        <p:spPr>
          <a:xfrm>
            <a:off x="11910034" y="4329025"/>
            <a:ext cx="281965"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userDrawn="1"/>
        </p:nvSpPr>
        <p:spPr>
          <a:xfrm>
            <a:off x="11910035" y="5409700"/>
            <a:ext cx="284983"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11904000" y="2192854"/>
            <a:ext cx="291018"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11910034" y="3248688"/>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11814000" y="216767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11814000" y="3247001"/>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11810981" y="4328013"/>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11807962" y="5407338"/>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244D88"/>
                </a:solidFill>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1854807212"/>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Layout 5 von 5">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244D88"/>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244D88"/>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244D88"/>
                </a:solidFill>
              </a:defRPr>
            </a:lvl1pPr>
          </a:lstStyle>
          <a:p>
            <a:r>
              <a:rPr lang="de-DE"/>
              <a:t>Sitzung 7: Physiotherapie &amp; Sport</a:t>
            </a:r>
            <a:endParaRPr lang="de-DE" dirty="0"/>
          </a:p>
        </p:txBody>
      </p:sp>
      <p:sp>
        <p:nvSpPr>
          <p:cNvPr id="21" name="Rechteck 20"/>
          <p:cNvSpPr/>
          <p:nvPr userDrawn="1"/>
        </p:nvSpPr>
        <p:spPr>
          <a:xfrm>
            <a:off x="11904000" y="1088014"/>
            <a:ext cx="288000"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userDrawn="1"/>
        </p:nvSpPr>
        <p:spPr>
          <a:xfrm>
            <a:off x="11910034" y="4329025"/>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userDrawn="1"/>
        </p:nvSpPr>
        <p:spPr>
          <a:xfrm>
            <a:off x="11910035" y="5409700"/>
            <a:ext cx="284983" cy="1080000"/>
          </a:xfrm>
          <a:prstGeom prst="rect">
            <a:avLst/>
          </a:prstGeom>
          <a:solidFill>
            <a:srgbClr val="244D8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11904000" y="2192854"/>
            <a:ext cx="291018"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11910034" y="3248688"/>
            <a:ext cx="281965" cy="1080000"/>
          </a:xfrm>
          <a:prstGeom prst="rect">
            <a:avLst/>
          </a:prstGeom>
          <a:solidFill>
            <a:srgbClr val="244D88">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11814000" y="216767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11814000" y="3247001"/>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11810981" y="4328013"/>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11807962" y="5407338"/>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244D88"/>
                </a:solidFill>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2238203069"/>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elplatzhalter 6"/>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Titelmasterformat durch Klicken bearbeiten</a:t>
            </a:r>
          </a:p>
        </p:txBody>
      </p:sp>
      <p:sp>
        <p:nvSpPr>
          <p:cNvPr id="8" name="Textplatzhalter 7"/>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8"/>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DE"/>
          </a:p>
        </p:txBody>
      </p:sp>
      <p:sp>
        <p:nvSpPr>
          <p:cNvPr id="10" name="Fußzeilenplatzhalter 9"/>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a:t>Sitzung 7: Physiotherapie &amp; Sport</a:t>
            </a:r>
          </a:p>
        </p:txBody>
      </p:sp>
      <p:sp>
        <p:nvSpPr>
          <p:cNvPr id="11" name="Foliennummernplatzhalter 10"/>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449813-080C-4388-9CF8-E315303C20FC}" type="slidenum">
              <a:rPr lang="de-DE" smtClean="0"/>
              <a:t>‹Nr.›</a:t>
            </a:fld>
            <a:endParaRPr lang="de-DE"/>
          </a:p>
        </p:txBody>
      </p:sp>
    </p:spTree>
    <p:extLst>
      <p:ext uri="{BB962C8B-B14F-4D97-AF65-F5344CB8AC3E}">
        <p14:creationId xmlns:p14="http://schemas.microsoft.com/office/powerpoint/2010/main" val="1353663260"/>
      </p:ext>
    </p:extLst>
  </p:cSld>
  <p:clrMap bg1="lt1" tx1="dk1" bg2="lt2" tx2="dk2" accent1="accent1" accent2="accent2" accent3="accent3" accent4="accent4" accent5="accent5" accent6="accent6" hlink="hlink" folHlink="folHlink"/>
  <p:sldLayoutIdLst>
    <p:sldLayoutId id="2147483715" r:id="rId1"/>
    <p:sldLayoutId id="2147483713" r:id="rId2"/>
    <p:sldLayoutId id="2147483716" r:id="rId3"/>
    <p:sldLayoutId id="2147483722" r:id="rId4"/>
    <p:sldLayoutId id="2147483717" r:id="rId5"/>
    <p:sldLayoutId id="2147483718" r:id="rId6"/>
    <p:sldLayoutId id="2147483719" r:id="rId7"/>
    <p:sldLayoutId id="2147483720" r:id="rId8"/>
    <p:sldLayoutId id="2147483721" r:id="rId9"/>
    <p:sldLayoutId id="2147483723" r:id="rId10"/>
    <p:sldLayoutId id="2147483724" r:id="rId11"/>
    <p:sldLayoutId id="2147483725" r:id="rId12"/>
    <p:sldLayoutId id="2147483726" r:id="rId13"/>
  </p:sldLayoutIdLst>
  <p:hf hdr="0" dt="0"/>
  <p:txStyles>
    <p:titleStyle>
      <a:lvl1pPr algn="l" defTabSz="914400" rtl="0" eaLnBrk="1" latinLnBrk="0" hangingPunct="1">
        <a:lnSpc>
          <a:spcPct val="100000"/>
        </a:lnSpc>
        <a:spcBef>
          <a:spcPct val="0"/>
        </a:spcBef>
        <a:buNone/>
        <a:defRPr lang="de-DE" sz="3000" b="1" kern="1200" dirty="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0297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Atmung und Lungenfunktion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10</a:t>
            </a:fld>
            <a:endParaRPr lang="de-DE" dirty="0"/>
          </a:p>
        </p:txBody>
      </p:sp>
      <p:sp>
        <p:nvSpPr>
          <p:cNvPr id="7" name="Rechteck 6"/>
          <p:cNvSpPr/>
          <p:nvPr/>
        </p:nvSpPr>
        <p:spPr>
          <a:xfrm>
            <a:off x="334963" y="2103120"/>
            <a:ext cx="5404329" cy="2651760"/>
          </a:xfrm>
          <a:prstGeom prst="rect">
            <a:avLst/>
          </a:prstGeom>
          <a:solidFill>
            <a:srgbClr val="244D8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de-DE" b="1" dirty="0">
                <a:solidFill>
                  <a:srgbClr val="244D88"/>
                </a:solidFill>
              </a:rPr>
              <a:t>Kurzatmigkeit</a:t>
            </a:r>
          </a:p>
          <a:p>
            <a:endParaRPr lang="de-DE" b="1" dirty="0">
              <a:solidFill>
                <a:srgbClr val="244D88"/>
              </a:solidFill>
            </a:endParaRPr>
          </a:p>
          <a:p>
            <a:pPr marL="285750" indent="-285750">
              <a:spcBef>
                <a:spcPts val="600"/>
              </a:spcBef>
              <a:buFont typeface="Arial" panose="020B0604020202020204" pitchFamily="34" charset="0"/>
              <a:buChar char="•"/>
            </a:pPr>
            <a:r>
              <a:rPr lang="de-DE" dirty="0">
                <a:solidFill>
                  <a:srgbClr val="244D88"/>
                </a:solidFill>
              </a:rPr>
              <a:t>Häufiges Symptom bei Long/Post-COVID </a:t>
            </a:r>
            <a:br>
              <a:rPr lang="de-DE" dirty="0">
                <a:solidFill>
                  <a:srgbClr val="244D88"/>
                </a:solidFill>
              </a:rPr>
            </a:br>
            <a:r>
              <a:rPr lang="de-DE" dirty="0">
                <a:solidFill>
                  <a:srgbClr val="244D88"/>
                </a:solidFill>
              </a:rPr>
              <a:t>(ca. 1/3 der </a:t>
            </a:r>
            <a:r>
              <a:rPr lang="de-DE" dirty="0" err="1">
                <a:solidFill>
                  <a:srgbClr val="244D88"/>
                </a:solidFill>
              </a:rPr>
              <a:t>Patient:innen</a:t>
            </a:r>
            <a:r>
              <a:rPr lang="de-DE" dirty="0">
                <a:solidFill>
                  <a:srgbClr val="244D88"/>
                </a:solidFill>
              </a:rPr>
              <a:t>)</a:t>
            </a:r>
          </a:p>
          <a:p>
            <a:pPr marL="285750" indent="-285750">
              <a:spcBef>
                <a:spcPts val="600"/>
              </a:spcBef>
              <a:buFont typeface="Arial" panose="020B0604020202020204" pitchFamily="34" charset="0"/>
              <a:buChar char="•"/>
            </a:pPr>
            <a:r>
              <a:rPr lang="de-DE" dirty="0">
                <a:solidFill>
                  <a:srgbClr val="244D88"/>
                </a:solidFill>
              </a:rPr>
              <a:t>Tritt insbesondere bei Belastung auf</a:t>
            </a:r>
          </a:p>
          <a:p>
            <a:pPr marL="285750" indent="-285750">
              <a:spcBef>
                <a:spcPts val="600"/>
              </a:spcBef>
              <a:buFont typeface="Arial" panose="020B0604020202020204" pitchFamily="34" charset="0"/>
              <a:buChar char="•"/>
            </a:pPr>
            <a:r>
              <a:rPr lang="de-DE" dirty="0">
                <a:solidFill>
                  <a:srgbClr val="244D88"/>
                </a:solidFill>
              </a:rPr>
              <a:t>Normalisiert sich im Verlauf</a:t>
            </a:r>
          </a:p>
        </p:txBody>
      </p:sp>
      <p:sp>
        <p:nvSpPr>
          <p:cNvPr id="9" name="Rechteck 8"/>
          <p:cNvSpPr/>
          <p:nvPr/>
        </p:nvSpPr>
        <p:spPr>
          <a:xfrm>
            <a:off x="5739292" y="2103120"/>
            <a:ext cx="5397020" cy="2651760"/>
          </a:xfrm>
          <a:prstGeom prst="rect">
            <a:avLst/>
          </a:prstGeom>
          <a:solidFill>
            <a:srgbClr val="244D8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t>Empfehlungen zur Atemrehabilitation</a:t>
            </a:r>
          </a:p>
          <a:p>
            <a:endParaRPr lang="de-DE" dirty="0"/>
          </a:p>
          <a:p>
            <a:pPr marL="285750" indent="-285750">
              <a:spcBef>
                <a:spcPts val="600"/>
              </a:spcBef>
              <a:buFont typeface="Arial" panose="020B0604020202020204" pitchFamily="34" charset="0"/>
              <a:buChar char="•"/>
            </a:pPr>
            <a:r>
              <a:rPr lang="de-DE" dirty="0" err="1"/>
              <a:t>Atemmodustraining</a:t>
            </a:r>
            <a:r>
              <a:rPr lang="de-DE" dirty="0"/>
              <a:t> mit Anpassung des Atemrhythmus</a:t>
            </a:r>
          </a:p>
          <a:p>
            <a:pPr marL="285750" indent="-285750">
              <a:spcBef>
                <a:spcPts val="600"/>
              </a:spcBef>
              <a:buFont typeface="Arial" panose="020B0604020202020204" pitchFamily="34" charset="0"/>
              <a:buChar char="•"/>
            </a:pPr>
            <a:r>
              <a:rPr lang="de-DE" dirty="0" err="1"/>
              <a:t>Thoraxaktivitätstraining</a:t>
            </a:r>
            <a:r>
              <a:rPr lang="de-DE" dirty="0"/>
              <a:t> und Mobilisierung der beteiligten Atemmuskelgruppen</a:t>
            </a:r>
          </a:p>
        </p:txBody>
      </p:sp>
    </p:spTree>
    <p:extLst>
      <p:ext uri="{BB962C8B-B14F-4D97-AF65-F5344CB8AC3E}">
        <p14:creationId xmlns:p14="http://schemas.microsoft.com/office/powerpoint/2010/main" val="1951903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34963" y="-9332"/>
            <a:ext cx="8101012" cy="1052513"/>
          </a:xfrm>
        </p:spPr>
        <p:txBody>
          <a:bodyPr/>
          <a:lstStyle/>
          <a:p>
            <a:r>
              <a:rPr lang="de-DE" dirty="0"/>
              <a:t>2. Atmung und Lungenfunktion</a:t>
            </a:r>
          </a:p>
        </p:txBody>
      </p:sp>
      <p:sp>
        <p:nvSpPr>
          <p:cNvPr id="3" name="Inhaltsplatzhalter 2"/>
          <p:cNvSpPr>
            <a:spLocks noGrp="1"/>
          </p:cNvSpPr>
          <p:nvPr>
            <p:ph sz="quarter" idx="10"/>
          </p:nvPr>
        </p:nvSpPr>
        <p:spPr/>
        <p:txBody>
          <a:bodyPr/>
          <a:lstStyle/>
          <a:p>
            <a:r>
              <a:rPr lang="de-DE" b="1" dirty="0"/>
              <a:t>Was tun bei Atemproblemen?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11</a:t>
            </a:fld>
            <a:endParaRPr lang="de-DE" dirty="0"/>
          </a:p>
        </p:txBody>
      </p:sp>
      <p:pic>
        <p:nvPicPr>
          <p:cNvPr id="7" name="Grafik 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34964" y="2032001"/>
            <a:ext cx="10801349" cy="4457699"/>
          </a:xfrm>
          <a:prstGeom prst="rect">
            <a:avLst/>
          </a:prstGeom>
        </p:spPr>
      </p:pic>
      <p:sp>
        <p:nvSpPr>
          <p:cNvPr id="9" name="Abgerundetes Rechteck 8"/>
          <p:cNvSpPr/>
          <p:nvPr/>
        </p:nvSpPr>
        <p:spPr>
          <a:xfrm rot="21271084">
            <a:off x="8929893" y="1643857"/>
            <a:ext cx="2700338" cy="776287"/>
          </a:xfrm>
          <a:prstGeom prst="roundRect">
            <a:avLst/>
          </a:prstGeom>
          <a:solidFill>
            <a:srgbClr val="244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Atemerleichternde </a:t>
            </a:r>
          </a:p>
          <a:p>
            <a:pPr algn="ctr"/>
            <a:r>
              <a:rPr lang="de-DE" dirty="0"/>
              <a:t>Körperhaltungen</a:t>
            </a:r>
          </a:p>
        </p:txBody>
      </p:sp>
      <p:sp>
        <p:nvSpPr>
          <p:cNvPr id="6" name="Textfeld 5"/>
          <p:cNvSpPr txBox="1"/>
          <p:nvPr/>
        </p:nvSpPr>
        <p:spPr>
          <a:xfrm>
            <a:off x="5735638" y="6533762"/>
            <a:ext cx="5517472" cy="276999"/>
          </a:xfrm>
          <a:prstGeom prst="rect">
            <a:avLst/>
          </a:prstGeom>
          <a:noFill/>
        </p:spPr>
        <p:txBody>
          <a:bodyPr wrap="none" rtlCol="0">
            <a:spAutoFit/>
          </a:bodyPr>
          <a:lstStyle/>
          <a:p>
            <a:r>
              <a:rPr lang="de-DE" sz="1200" dirty="0">
                <a:solidFill>
                  <a:srgbClr val="244D88"/>
                </a:solidFill>
              </a:rPr>
              <a:t>Abbildungen nach: Lungeninformationsdienst/Helmholtz-Zentrum München</a:t>
            </a:r>
          </a:p>
        </p:txBody>
      </p:sp>
    </p:spTree>
    <p:extLst>
      <p:ext uri="{BB962C8B-B14F-4D97-AF65-F5344CB8AC3E}">
        <p14:creationId xmlns:p14="http://schemas.microsoft.com/office/powerpoint/2010/main" val="1320861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Atmung und Lungenfunktion</a:t>
            </a:r>
          </a:p>
        </p:txBody>
      </p:sp>
      <p:sp>
        <p:nvSpPr>
          <p:cNvPr id="3" name="Inhaltsplatzhalter 2"/>
          <p:cNvSpPr>
            <a:spLocks noGrp="1"/>
          </p:cNvSpPr>
          <p:nvPr>
            <p:ph sz="quarter" idx="10"/>
          </p:nvPr>
        </p:nvSpPr>
        <p:spPr/>
        <p:txBody>
          <a:bodyPr/>
          <a:lstStyle/>
          <a:p>
            <a:r>
              <a:rPr lang="de-DE" b="1" dirty="0"/>
              <a:t>Was tun bei Atemproblemen?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12</a:t>
            </a:fld>
            <a:endParaRPr lang="de-DE" dirty="0"/>
          </a:p>
        </p:txBody>
      </p:sp>
      <p:pic>
        <p:nvPicPr>
          <p:cNvPr id="6" name="Grafik 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34961" y="2031998"/>
            <a:ext cx="10801351" cy="3834765"/>
          </a:xfrm>
          <a:prstGeom prst="rect">
            <a:avLst/>
          </a:prstGeom>
        </p:spPr>
      </p:pic>
      <p:sp>
        <p:nvSpPr>
          <p:cNvPr id="10" name="Abgerundetes Rechteck 9"/>
          <p:cNvSpPr/>
          <p:nvPr/>
        </p:nvSpPr>
        <p:spPr>
          <a:xfrm rot="21271084">
            <a:off x="8929893" y="1643857"/>
            <a:ext cx="2700338" cy="776287"/>
          </a:xfrm>
          <a:prstGeom prst="roundRect">
            <a:avLst/>
          </a:prstGeom>
          <a:solidFill>
            <a:srgbClr val="244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Atemerleichternde </a:t>
            </a:r>
          </a:p>
          <a:p>
            <a:pPr algn="ctr"/>
            <a:r>
              <a:rPr lang="de-DE" dirty="0"/>
              <a:t>Körperhaltungen</a:t>
            </a:r>
          </a:p>
        </p:txBody>
      </p:sp>
      <p:sp>
        <p:nvSpPr>
          <p:cNvPr id="8" name="Textfeld 7"/>
          <p:cNvSpPr txBox="1"/>
          <p:nvPr/>
        </p:nvSpPr>
        <p:spPr>
          <a:xfrm>
            <a:off x="5735638" y="6533762"/>
            <a:ext cx="5517472" cy="276999"/>
          </a:xfrm>
          <a:prstGeom prst="rect">
            <a:avLst/>
          </a:prstGeom>
          <a:noFill/>
        </p:spPr>
        <p:txBody>
          <a:bodyPr wrap="none" rtlCol="0">
            <a:spAutoFit/>
          </a:bodyPr>
          <a:lstStyle/>
          <a:p>
            <a:r>
              <a:rPr lang="de-DE" sz="1200" dirty="0">
                <a:solidFill>
                  <a:srgbClr val="244D88"/>
                </a:solidFill>
              </a:rPr>
              <a:t>Abbildungen nach: Lungeninformationsdienst/Helmholtz-Zentrum München</a:t>
            </a:r>
          </a:p>
        </p:txBody>
      </p:sp>
    </p:spTree>
    <p:extLst>
      <p:ext uri="{BB962C8B-B14F-4D97-AF65-F5344CB8AC3E}">
        <p14:creationId xmlns:p14="http://schemas.microsoft.com/office/powerpoint/2010/main" val="1859177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Atmung und Lungenfunktion</a:t>
            </a:r>
          </a:p>
        </p:txBody>
      </p:sp>
      <p:sp>
        <p:nvSpPr>
          <p:cNvPr id="3" name="Inhaltsplatzhalter 2"/>
          <p:cNvSpPr>
            <a:spLocks noGrp="1"/>
          </p:cNvSpPr>
          <p:nvPr>
            <p:ph sz="quarter" idx="10"/>
          </p:nvPr>
        </p:nvSpPr>
        <p:spPr>
          <a:xfrm>
            <a:off x="334963" y="1412876"/>
            <a:ext cx="8101012" cy="5058824"/>
          </a:xfrm>
        </p:spPr>
        <p:txBody>
          <a:bodyPr>
            <a:normAutofit/>
          </a:bodyPr>
          <a:lstStyle/>
          <a:p>
            <a:endParaRPr lang="de-DE" b="1" dirty="0"/>
          </a:p>
          <a:p>
            <a:r>
              <a:rPr lang="de-DE" b="1" dirty="0"/>
              <a:t>Lippenbremse</a:t>
            </a:r>
            <a:endParaRPr lang="de-DE" sz="2000" dirty="0"/>
          </a:p>
          <a:p>
            <a:pPr marL="342900" indent="-342900">
              <a:buFont typeface="Arial" panose="020B0604020202020204" pitchFamily="34" charset="0"/>
              <a:buChar char="•"/>
            </a:pPr>
            <a:r>
              <a:rPr lang="de-DE" sz="2000" dirty="0"/>
              <a:t>Hilft die Bronchien zu stabilisieren</a:t>
            </a:r>
          </a:p>
          <a:p>
            <a:pPr marL="342900" indent="-342900">
              <a:buFont typeface="Arial" panose="020B0604020202020204" pitchFamily="34" charset="0"/>
              <a:buChar char="•"/>
            </a:pPr>
            <a:r>
              <a:rPr lang="de-DE" sz="2000" dirty="0"/>
              <a:t>Bewirkt einen erhöhten Innendruck sowie eine leichte Stauung der Luft und somit eine langsame und verlängerte Ausatmung</a:t>
            </a:r>
          </a:p>
          <a:p>
            <a:pPr marL="342900" indent="-342900">
              <a:spcAft>
                <a:spcPts val="600"/>
              </a:spcAft>
              <a:buFont typeface="Arial" panose="020B0604020202020204" pitchFamily="34" charset="0"/>
              <a:buChar char="•"/>
            </a:pPr>
            <a:r>
              <a:rPr lang="de-DE" sz="2000" dirty="0"/>
              <a:t>Hierdurch wird verstärkt alte und verbrauchte Luft ausgeatmet und die Überblähung der Lunge gemindert</a:t>
            </a:r>
          </a:p>
          <a:p>
            <a:pPr marL="342900" indent="-342900">
              <a:buFont typeface="Arial" panose="020B0604020202020204" pitchFamily="34" charset="0"/>
              <a:buChar char="•"/>
            </a:pPr>
            <a:r>
              <a:rPr lang="de-DE" sz="2000" dirty="0"/>
              <a:t>Vorgehensweise:</a:t>
            </a:r>
            <a:endParaRPr lang="de-DE" b="1" dirty="0"/>
          </a:p>
          <a:p>
            <a:pPr marL="1028700" lvl="1" indent="-342900"/>
            <a:r>
              <a:rPr lang="de-DE" sz="2000" dirty="0"/>
              <a:t>Die Lippen werden entspannt übereinandergelegt</a:t>
            </a:r>
          </a:p>
          <a:p>
            <a:pPr marL="1028700" lvl="1" indent="-342900"/>
            <a:r>
              <a:rPr lang="de-DE" sz="2000" dirty="0"/>
              <a:t>Es wird durch die Nase eingeatmet</a:t>
            </a:r>
          </a:p>
          <a:p>
            <a:pPr marL="1028700" lvl="1" indent="-342900"/>
            <a:r>
              <a:rPr lang="de-DE" sz="2000" dirty="0"/>
              <a:t>Die Luft wird langsam durch die verengte Lippenöffnung ausgeatmet</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13</a:t>
            </a:fld>
            <a:endParaRPr lang="de-DE" dirty="0"/>
          </a:p>
        </p:txBody>
      </p:sp>
      <p:pic>
        <p:nvPicPr>
          <p:cNvPr id="8" name="Grafik 7"/>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435977" y="2193328"/>
            <a:ext cx="2700336" cy="1694687"/>
          </a:xfrm>
          <a:prstGeom prst="rect">
            <a:avLst/>
          </a:prstGeom>
        </p:spPr>
      </p:pic>
      <p:pic>
        <p:nvPicPr>
          <p:cNvPr id="9" name="Grafik 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35976" y="4272318"/>
            <a:ext cx="2700337" cy="1737717"/>
          </a:xfrm>
          <a:prstGeom prst="rect">
            <a:avLst/>
          </a:prstGeom>
        </p:spPr>
      </p:pic>
      <p:sp>
        <p:nvSpPr>
          <p:cNvPr id="10" name="Textfeld 9"/>
          <p:cNvSpPr txBox="1"/>
          <p:nvPr/>
        </p:nvSpPr>
        <p:spPr>
          <a:xfrm>
            <a:off x="8435975" y="3879207"/>
            <a:ext cx="2928711" cy="276999"/>
          </a:xfrm>
          <a:prstGeom prst="rect">
            <a:avLst/>
          </a:prstGeom>
          <a:noFill/>
        </p:spPr>
        <p:txBody>
          <a:bodyPr wrap="square" rtlCol="0">
            <a:spAutoFit/>
          </a:bodyPr>
          <a:lstStyle/>
          <a:p>
            <a:r>
              <a:rPr lang="de-DE" sz="1200" dirty="0"/>
              <a:t>Lippen liegen entspannt aufeinander</a:t>
            </a:r>
          </a:p>
        </p:txBody>
      </p:sp>
      <p:sp>
        <p:nvSpPr>
          <p:cNvPr id="11" name="Textfeld 10"/>
          <p:cNvSpPr txBox="1"/>
          <p:nvPr/>
        </p:nvSpPr>
        <p:spPr>
          <a:xfrm>
            <a:off x="8435975" y="6010035"/>
            <a:ext cx="2928711" cy="461665"/>
          </a:xfrm>
          <a:prstGeom prst="rect">
            <a:avLst/>
          </a:prstGeom>
          <a:noFill/>
        </p:spPr>
        <p:txBody>
          <a:bodyPr wrap="square" rtlCol="0">
            <a:spAutoFit/>
          </a:bodyPr>
          <a:lstStyle/>
          <a:p>
            <a:r>
              <a:rPr lang="de-DE" sz="1200" dirty="0"/>
              <a:t>Langsames Ausatmen durch verengte Lippenöffnung</a:t>
            </a:r>
          </a:p>
        </p:txBody>
      </p:sp>
      <p:sp>
        <p:nvSpPr>
          <p:cNvPr id="12" name="Abgerundetes Rechteck 11"/>
          <p:cNvSpPr/>
          <p:nvPr/>
        </p:nvSpPr>
        <p:spPr>
          <a:xfrm>
            <a:off x="334963" y="1412876"/>
            <a:ext cx="10801349" cy="461644"/>
          </a:xfrm>
          <a:prstGeom prst="roundRect">
            <a:avLst/>
          </a:prstGeom>
          <a:solidFill>
            <a:srgbClr val="244D8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rgbClr val="244D88"/>
                </a:solidFill>
              </a:rPr>
              <a:t>Atemtechniken</a:t>
            </a:r>
          </a:p>
        </p:txBody>
      </p:sp>
      <p:sp>
        <p:nvSpPr>
          <p:cNvPr id="13" name="Textfeld 12"/>
          <p:cNvSpPr txBox="1"/>
          <p:nvPr/>
        </p:nvSpPr>
        <p:spPr>
          <a:xfrm>
            <a:off x="5735638" y="6533762"/>
            <a:ext cx="5517472" cy="276999"/>
          </a:xfrm>
          <a:prstGeom prst="rect">
            <a:avLst/>
          </a:prstGeom>
          <a:noFill/>
        </p:spPr>
        <p:txBody>
          <a:bodyPr wrap="none" rtlCol="0">
            <a:spAutoFit/>
          </a:bodyPr>
          <a:lstStyle/>
          <a:p>
            <a:r>
              <a:rPr lang="de-DE" sz="1200" dirty="0">
                <a:solidFill>
                  <a:srgbClr val="244D88"/>
                </a:solidFill>
              </a:rPr>
              <a:t>Abbildungen nach: Lungeninformationsdienst/Helmholtz-Zentrum München</a:t>
            </a:r>
          </a:p>
        </p:txBody>
      </p:sp>
    </p:spTree>
    <p:extLst>
      <p:ext uri="{BB962C8B-B14F-4D97-AF65-F5344CB8AC3E}">
        <p14:creationId xmlns:p14="http://schemas.microsoft.com/office/powerpoint/2010/main" val="3786569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Atmung und Lungenfunktion</a:t>
            </a:r>
          </a:p>
        </p:txBody>
      </p:sp>
      <p:sp>
        <p:nvSpPr>
          <p:cNvPr id="3" name="Inhaltsplatzhalter 2"/>
          <p:cNvSpPr>
            <a:spLocks noGrp="1"/>
          </p:cNvSpPr>
          <p:nvPr>
            <p:ph sz="quarter" idx="10"/>
          </p:nvPr>
        </p:nvSpPr>
        <p:spPr>
          <a:xfrm>
            <a:off x="334963" y="1412876"/>
            <a:ext cx="10801350" cy="5058824"/>
          </a:xfrm>
        </p:spPr>
        <p:txBody>
          <a:bodyPr>
            <a:normAutofit/>
          </a:bodyPr>
          <a:lstStyle/>
          <a:p>
            <a:endParaRPr lang="de-DE" b="1" dirty="0"/>
          </a:p>
          <a:p>
            <a:r>
              <a:rPr lang="de-DE" b="1" dirty="0"/>
              <a:t>Getaktetes Atmen</a:t>
            </a:r>
          </a:p>
          <a:p>
            <a:r>
              <a:rPr lang="de-DE" sz="2000" dirty="0"/>
              <a:t>In Belastungssituationen</a:t>
            </a:r>
          </a:p>
          <a:p>
            <a:r>
              <a:rPr lang="de-DE" sz="2000" dirty="0"/>
              <a:t>Grundsätzlich:</a:t>
            </a:r>
          </a:p>
          <a:p>
            <a:r>
              <a:rPr lang="de-DE" sz="2000" dirty="0"/>
              <a:t>Die Belastung muss dem Atemrhythmus angepasst werden. </a:t>
            </a:r>
            <a:br>
              <a:rPr lang="de-DE" sz="2000" dirty="0"/>
            </a:br>
            <a:r>
              <a:rPr lang="de-DE" sz="2000" dirty="0"/>
              <a:t>Bei Belastung wird ausgeatmet. Lassen Sie die Luft über die Lippenbremse ausströmen, d.h. </a:t>
            </a:r>
            <a:r>
              <a:rPr lang="de-DE" sz="2000" b="1" dirty="0"/>
              <a:t>nicht pressen oder Luft anhalten!</a:t>
            </a:r>
          </a:p>
          <a:p>
            <a:r>
              <a:rPr lang="de-DE" sz="2000" dirty="0"/>
              <a:t>Beispiele:</a:t>
            </a:r>
          </a:p>
          <a:p>
            <a:pPr marL="342900" indent="-342900">
              <a:buFont typeface="Arial" panose="020B0604020202020204" pitchFamily="34" charset="0"/>
              <a:buChar char="•"/>
            </a:pPr>
            <a:r>
              <a:rPr lang="de-DE" sz="2000" dirty="0"/>
              <a:t>aufstehen (vom Stuhl oder vom Liegen), dabei ausatmen </a:t>
            </a:r>
          </a:p>
          <a:p>
            <a:pPr marL="342900" indent="-342900">
              <a:buFont typeface="Arial" panose="020B0604020202020204" pitchFamily="34" charset="0"/>
              <a:buChar char="•"/>
            </a:pPr>
            <a:r>
              <a:rPr lang="de-DE" sz="2000" dirty="0"/>
              <a:t>etwas Schweres vom Boden aufheben, dabei ausatmen </a:t>
            </a:r>
          </a:p>
          <a:p>
            <a:pPr marL="342900" indent="-342900">
              <a:buFont typeface="Arial" panose="020B0604020202020204" pitchFamily="34" charset="0"/>
              <a:buChar char="•"/>
            </a:pPr>
            <a:r>
              <a:rPr lang="de-DE" sz="2000" dirty="0"/>
              <a:t>etwas Schweres zu sich heranziehen, dabei ausatmen </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14</a:t>
            </a:fld>
            <a:endParaRPr lang="de-DE" dirty="0"/>
          </a:p>
        </p:txBody>
      </p:sp>
      <p:sp>
        <p:nvSpPr>
          <p:cNvPr id="8" name="Abgerundetes Rechteck 7"/>
          <p:cNvSpPr/>
          <p:nvPr/>
        </p:nvSpPr>
        <p:spPr>
          <a:xfrm>
            <a:off x="334963" y="1412876"/>
            <a:ext cx="10801349" cy="461644"/>
          </a:xfrm>
          <a:prstGeom prst="roundRect">
            <a:avLst/>
          </a:prstGeom>
          <a:solidFill>
            <a:srgbClr val="244D8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rgbClr val="244D88"/>
                </a:solidFill>
              </a:rPr>
              <a:t>Atemtechniken</a:t>
            </a:r>
          </a:p>
        </p:txBody>
      </p:sp>
    </p:spTree>
    <p:extLst>
      <p:ext uri="{BB962C8B-B14F-4D97-AF65-F5344CB8AC3E}">
        <p14:creationId xmlns:p14="http://schemas.microsoft.com/office/powerpoint/2010/main" val="947449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Atmung und Lungenfunktion</a:t>
            </a:r>
          </a:p>
        </p:txBody>
      </p:sp>
      <p:sp>
        <p:nvSpPr>
          <p:cNvPr id="3" name="Inhaltsplatzhalter 2"/>
          <p:cNvSpPr>
            <a:spLocks noGrp="1"/>
          </p:cNvSpPr>
          <p:nvPr>
            <p:ph sz="quarter" idx="10"/>
          </p:nvPr>
        </p:nvSpPr>
        <p:spPr/>
        <p:txBody>
          <a:bodyPr>
            <a:normAutofit fontScale="92500"/>
          </a:bodyPr>
          <a:lstStyle/>
          <a:p>
            <a:r>
              <a:rPr lang="de-DE" sz="2400" b="1" dirty="0"/>
              <a:t>Atementspannung</a:t>
            </a:r>
          </a:p>
          <a:p>
            <a:r>
              <a:rPr lang="de-DE" dirty="0"/>
              <a:t>Legen Sie sich auf den Rücken oder setzen Sie sich mit geradem Rücken hin. Legen Sie Ihre Hände auf den Bauch, die Fingerspitzen berühren sich leicht. Atmen Sie möglichst gleichmäßig und ohne Anstrengung ein und aus. Lassen Sie zuerst die Luft in Ihren Bauch fließen und anschließend in Ihre Brust. Durch die Einatmung wölbt sich Ihr Bauch leicht nach außen und die Finger bewegen sich auseinander. Atmen Sie aus, indem Sie zuerst Ihre Brust, dann Ihren Bauch einfach locker lassen. Der Bauch sollte sich bei der Ausatmung spürbar nach innen bewegen. Wenn Sie vollständig ausgeatmet haben, atmen Sie erst wieder ein, wenn Sie das Bedürfnis dazu verspüren. Dies kann durchaus ein paar Sekunden dauern. Achten Sie darauf, durch die Nase einzuatmen.</a:t>
            </a:r>
          </a:p>
          <a:p>
            <a:r>
              <a:rPr lang="de-DE" dirty="0"/>
              <a:t>Durch diese Atemübung wird die eingeatmete Luftmenge erhöht. Das verbessert die Versorgung des Körpers mit Sauerstoff und Entspannung setzt ein. Eventuell wird Ihnen am Anfang leicht schwindlig. Dies kann mit der vermehrten Sauerstoffzufuhr in Zusammenhang stehen und sollte sich rasch wieder normalisieren.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15</a:t>
            </a:fld>
            <a:endParaRPr lang="de-DE" dirty="0"/>
          </a:p>
        </p:txBody>
      </p:sp>
    </p:spTree>
    <p:extLst>
      <p:ext uri="{BB962C8B-B14F-4D97-AF65-F5344CB8AC3E}">
        <p14:creationId xmlns:p14="http://schemas.microsoft.com/office/powerpoint/2010/main" val="23005528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Atmung und Lungenfunktion</a:t>
            </a:r>
          </a:p>
        </p:txBody>
      </p:sp>
      <p:sp>
        <p:nvSpPr>
          <p:cNvPr id="3" name="Inhaltsplatzhalter 2"/>
          <p:cNvSpPr>
            <a:spLocks noGrp="1"/>
          </p:cNvSpPr>
          <p:nvPr>
            <p:ph sz="quarter" idx="10"/>
          </p:nvPr>
        </p:nvSpPr>
        <p:spPr/>
        <p:txBody>
          <a:bodyPr/>
          <a:lstStyle/>
          <a:p>
            <a:r>
              <a:rPr lang="de-DE" b="1" dirty="0"/>
              <a:t>Atemübungen</a:t>
            </a:r>
          </a:p>
          <a:p>
            <a:r>
              <a:rPr lang="de-DE" dirty="0"/>
              <a:t>So mobilisieren Sie Ihren Brustkorb – LEICHTER ATMEN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16</a:t>
            </a:fld>
            <a:endParaRPr lang="de-DE" dirty="0"/>
          </a:p>
        </p:txBody>
      </p:sp>
      <p:pic>
        <p:nvPicPr>
          <p:cNvPr id="6" name="Grafik 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35281" y="2335017"/>
            <a:ext cx="10801032" cy="4154683"/>
          </a:xfrm>
          <a:prstGeom prst="rect">
            <a:avLst/>
          </a:prstGeom>
        </p:spPr>
      </p:pic>
    </p:spTree>
    <p:extLst>
      <p:ext uri="{BB962C8B-B14F-4D97-AF65-F5344CB8AC3E}">
        <p14:creationId xmlns:p14="http://schemas.microsoft.com/office/powerpoint/2010/main" val="1397569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3.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17</a:t>
            </a:fld>
            <a:endParaRPr lang="de-DE" dirty="0"/>
          </a:p>
        </p:txBody>
      </p:sp>
      <p:sp>
        <p:nvSpPr>
          <p:cNvPr id="15" name="Textfeld 14"/>
          <p:cNvSpPr txBox="1"/>
          <p:nvPr/>
        </p:nvSpPr>
        <p:spPr>
          <a:xfrm>
            <a:off x="3035301" y="1412874"/>
            <a:ext cx="8101012" cy="1681199"/>
          </a:xfrm>
          <a:prstGeom prst="rect">
            <a:avLst/>
          </a:prstGeom>
          <a:noFill/>
        </p:spPr>
        <p:txBody>
          <a:bodyPr wrap="square" rtlCol="0" anchor="ctr">
            <a:noAutofit/>
          </a:bodyPr>
          <a:lstStyle/>
          <a:p>
            <a:r>
              <a:rPr lang="de-DE" sz="2200" dirty="0">
                <a:solidFill>
                  <a:srgbClr val="244D88"/>
                </a:solidFill>
              </a:rPr>
              <a:t>Belastung beim chronischen Erschöpfungssyndrom (engl. </a:t>
            </a:r>
            <a:r>
              <a:rPr lang="de-DE" sz="2200" dirty="0" err="1">
                <a:solidFill>
                  <a:srgbClr val="244D88"/>
                </a:solidFill>
              </a:rPr>
              <a:t>Chronic</a:t>
            </a:r>
            <a:r>
              <a:rPr lang="de-DE" sz="2200" dirty="0">
                <a:solidFill>
                  <a:srgbClr val="244D88"/>
                </a:solidFill>
              </a:rPr>
              <a:t> Fatigue Syndrom, abgekürzt CFS) – geht das?</a:t>
            </a:r>
          </a:p>
          <a:p>
            <a:endParaRPr lang="de-DE" dirty="0"/>
          </a:p>
        </p:txBody>
      </p:sp>
      <p:sp>
        <p:nvSpPr>
          <p:cNvPr id="19" name="Textfeld 18"/>
          <p:cNvSpPr txBox="1"/>
          <p:nvPr/>
        </p:nvSpPr>
        <p:spPr>
          <a:xfrm>
            <a:off x="3035298" y="4791887"/>
            <a:ext cx="8101012" cy="1681199"/>
          </a:xfrm>
          <a:prstGeom prst="rect">
            <a:avLst/>
          </a:prstGeom>
          <a:noFill/>
        </p:spPr>
        <p:txBody>
          <a:bodyPr wrap="square" rtlCol="0" anchor="ctr">
            <a:noAutofit/>
          </a:bodyPr>
          <a:lstStyle/>
          <a:p>
            <a:r>
              <a:rPr lang="de-DE" sz="2800" dirty="0"/>
              <a:t>Ja, auch bei </a:t>
            </a:r>
            <a:r>
              <a:rPr lang="de-DE" sz="2800" dirty="0" err="1"/>
              <a:t>Fatigue</a:t>
            </a:r>
            <a:r>
              <a:rPr lang="de-DE" sz="2800" dirty="0"/>
              <a:t> bessert sich die Symptomatik!</a:t>
            </a:r>
          </a:p>
          <a:p>
            <a:endParaRPr lang="de-DE" dirty="0"/>
          </a:p>
        </p:txBody>
      </p:sp>
      <p:sp>
        <p:nvSpPr>
          <p:cNvPr id="21" name="Ellipse 20"/>
          <p:cNvSpPr/>
          <p:nvPr/>
        </p:nvSpPr>
        <p:spPr>
          <a:xfrm>
            <a:off x="970384" y="1515883"/>
            <a:ext cx="1440000" cy="1440000"/>
          </a:xfrm>
          <a:prstGeom prst="ellipse">
            <a:avLst/>
          </a:prstGeom>
          <a:solidFill>
            <a:srgbClr val="244D8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7200" dirty="0"/>
              <a:t>?</a:t>
            </a:r>
          </a:p>
        </p:txBody>
      </p:sp>
      <p:sp>
        <p:nvSpPr>
          <p:cNvPr id="23" name="Ellipse 22"/>
          <p:cNvSpPr/>
          <p:nvPr/>
        </p:nvSpPr>
        <p:spPr>
          <a:xfrm>
            <a:off x="970384" y="4912486"/>
            <a:ext cx="1440000" cy="1440000"/>
          </a:xfrm>
          <a:prstGeom prst="ellipse">
            <a:avLst/>
          </a:prstGeom>
          <a:solidFill>
            <a:srgbClr val="244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7200" dirty="0"/>
              <a:t>!</a:t>
            </a:r>
          </a:p>
        </p:txBody>
      </p:sp>
      <p:sp>
        <p:nvSpPr>
          <p:cNvPr id="24" name="Textfeld 23"/>
          <p:cNvSpPr txBox="1"/>
          <p:nvPr/>
        </p:nvSpPr>
        <p:spPr>
          <a:xfrm>
            <a:off x="3035301" y="3110686"/>
            <a:ext cx="8101012" cy="1681199"/>
          </a:xfrm>
          <a:prstGeom prst="rect">
            <a:avLst/>
          </a:prstGeom>
          <a:noFill/>
        </p:spPr>
        <p:txBody>
          <a:bodyPr wrap="square" rtlCol="0" anchor="ctr">
            <a:noAutofit/>
          </a:bodyPr>
          <a:lstStyle/>
          <a:p>
            <a:r>
              <a:rPr lang="de-DE" sz="2200" dirty="0"/>
              <a:t>Ich soll mich doch schonen …</a:t>
            </a:r>
          </a:p>
          <a:p>
            <a:endParaRPr lang="de-DE" dirty="0"/>
          </a:p>
        </p:txBody>
      </p:sp>
      <p:sp>
        <p:nvSpPr>
          <p:cNvPr id="25" name="Ellipse 24"/>
          <p:cNvSpPr/>
          <p:nvPr/>
        </p:nvSpPr>
        <p:spPr>
          <a:xfrm>
            <a:off x="970384" y="3231285"/>
            <a:ext cx="1440000" cy="1440000"/>
          </a:xfrm>
          <a:prstGeom prst="ellipse">
            <a:avLst/>
          </a:prstGeom>
          <a:solidFill>
            <a:srgbClr val="244D8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7200" dirty="0"/>
              <a:t>?</a:t>
            </a:r>
          </a:p>
        </p:txBody>
      </p:sp>
    </p:spTree>
    <p:extLst>
      <p:ext uri="{BB962C8B-B14F-4D97-AF65-F5344CB8AC3E}">
        <p14:creationId xmlns:p14="http://schemas.microsoft.com/office/powerpoint/2010/main" val="1903704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animBg="1"/>
      <p:bldP spid="24" grpId="0"/>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Steigerung der körperlichen Aktivitäten</a:t>
            </a:r>
          </a:p>
        </p:txBody>
      </p:sp>
      <p:sp>
        <p:nvSpPr>
          <p:cNvPr id="3" name="Inhaltsplatzhalter 2"/>
          <p:cNvSpPr>
            <a:spLocks noGrp="1"/>
          </p:cNvSpPr>
          <p:nvPr>
            <p:ph sz="quarter" idx="10"/>
          </p:nvPr>
        </p:nvSpPr>
        <p:spPr/>
        <p:txBody>
          <a:bodyPr/>
          <a:lstStyle/>
          <a:p>
            <a:r>
              <a:rPr lang="de-DE" b="1" dirty="0"/>
              <a:t>Positive Wirkungen von Sport:</a:t>
            </a:r>
          </a:p>
          <a:p>
            <a:pPr marL="342900" indent="-342900">
              <a:buFont typeface="Arial" panose="020B0604020202020204" pitchFamily="34" charset="0"/>
              <a:buChar char="•"/>
            </a:pPr>
            <a:r>
              <a:rPr lang="de-DE" dirty="0"/>
              <a:t>Verbessert das Wohlbefinden</a:t>
            </a:r>
          </a:p>
          <a:p>
            <a:pPr marL="342900" indent="-342900">
              <a:buFont typeface="Arial" panose="020B0604020202020204" pitchFamily="34" charset="0"/>
              <a:buChar char="•"/>
            </a:pPr>
            <a:r>
              <a:rPr lang="de-DE" dirty="0"/>
              <a:t>Verbessert die körperliche Leistungsfähigkeit</a:t>
            </a:r>
          </a:p>
          <a:p>
            <a:pPr marL="342900" indent="-342900">
              <a:buFont typeface="Arial" panose="020B0604020202020204" pitchFamily="34" charset="0"/>
              <a:buChar char="•"/>
            </a:pPr>
            <a:r>
              <a:rPr lang="de-DE" dirty="0"/>
              <a:t>Verbessert die Mobilität und Ausdauer</a:t>
            </a:r>
          </a:p>
          <a:p>
            <a:pPr marL="342900" indent="-342900">
              <a:buFont typeface="Arial" panose="020B0604020202020204" pitchFamily="34" charset="0"/>
              <a:buChar char="•"/>
            </a:pPr>
            <a:r>
              <a:rPr lang="de-DE" dirty="0"/>
              <a:t>Verbessert die Stimmung</a:t>
            </a:r>
          </a:p>
          <a:p>
            <a:pPr marL="342900" indent="-342900">
              <a:buFont typeface="Arial" panose="020B0604020202020204" pitchFamily="34" charset="0"/>
              <a:buChar char="•"/>
            </a:pPr>
            <a:r>
              <a:rPr lang="de-DE" dirty="0"/>
              <a:t>Verbessert die Konzentration</a:t>
            </a:r>
          </a:p>
          <a:p>
            <a:pPr marL="342900" indent="-342900">
              <a:buFont typeface="Arial" panose="020B0604020202020204" pitchFamily="34" charset="0"/>
              <a:buChar char="•"/>
            </a:pPr>
            <a:r>
              <a:rPr lang="de-DE" dirty="0"/>
              <a:t>Verbessert Schmerzen</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18</a:t>
            </a:fld>
            <a:endParaRPr lang="de-DE" dirty="0"/>
          </a:p>
        </p:txBody>
      </p:sp>
    </p:spTree>
    <p:extLst>
      <p:ext uri="{BB962C8B-B14F-4D97-AF65-F5344CB8AC3E}">
        <p14:creationId xmlns:p14="http://schemas.microsoft.com/office/powerpoint/2010/main" val="4155114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Steigerung der körperlichen Aktivitäten</a:t>
            </a:r>
          </a:p>
        </p:txBody>
      </p:sp>
      <p:sp>
        <p:nvSpPr>
          <p:cNvPr id="3" name="Inhaltsplatzhalter 2"/>
          <p:cNvSpPr>
            <a:spLocks noGrp="1"/>
          </p:cNvSpPr>
          <p:nvPr>
            <p:ph sz="quarter" idx="10"/>
          </p:nvPr>
        </p:nvSpPr>
        <p:spPr/>
        <p:txBody>
          <a:bodyPr/>
          <a:lstStyle/>
          <a:p>
            <a:r>
              <a:rPr lang="de-DE" b="1" dirty="0"/>
              <a:t>ABER:</a:t>
            </a:r>
          </a:p>
          <a:p>
            <a:pPr marL="342900" indent="-342900">
              <a:buFont typeface="Arial" panose="020B0604020202020204" pitchFamily="34" charset="0"/>
              <a:buChar char="•"/>
            </a:pPr>
            <a:r>
              <a:rPr lang="de-DE" dirty="0"/>
              <a:t>Mögliche COVID-19-Symptome müssen berücksichtigt werden</a:t>
            </a:r>
          </a:p>
          <a:p>
            <a:pPr marL="342900" indent="-342900">
              <a:buFont typeface="Arial" panose="020B0604020202020204" pitchFamily="34" charset="0"/>
              <a:buChar char="•"/>
            </a:pPr>
            <a:r>
              <a:rPr lang="de-DE" dirty="0"/>
              <a:t>Mögliche Zunahme der Erschöpfung und anderer Symptome schon nach kleinster Kraftanstrengung </a:t>
            </a:r>
            <a:r>
              <a:rPr lang="de-DE" sz="2400" dirty="0">
                <a:sym typeface="Wingdings" panose="05000000000000000000" pitchFamily="2" charset="2"/>
              </a:rPr>
              <a:t> </a:t>
            </a:r>
            <a:r>
              <a:rPr lang="de-DE" dirty="0"/>
              <a:t>Belastungsintoleranz (engl. Post-</a:t>
            </a:r>
            <a:r>
              <a:rPr lang="de-DE" dirty="0" err="1"/>
              <a:t>Exertional</a:t>
            </a:r>
            <a:r>
              <a:rPr lang="de-DE" dirty="0"/>
              <a:t> Malaise, abgekürzt PEM)</a:t>
            </a:r>
          </a:p>
          <a:p>
            <a:pPr marL="342900" indent="-342900">
              <a:buFont typeface="Arial" panose="020B0604020202020204" pitchFamily="34" charset="0"/>
              <a:buChar char="•"/>
            </a:pPr>
            <a:r>
              <a:rPr lang="de-DE" dirty="0"/>
              <a:t>Erholungsprozess dauert i.d.R. mindestens 24 Stunden</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19</a:t>
            </a:fld>
            <a:endParaRPr lang="de-DE" dirty="0"/>
          </a:p>
        </p:txBody>
      </p:sp>
    </p:spTree>
    <p:extLst>
      <p:ext uri="{BB962C8B-B14F-4D97-AF65-F5344CB8AC3E}">
        <p14:creationId xmlns:p14="http://schemas.microsoft.com/office/powerpoint/2010/main" val="4020852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7</a:t>
            </a:r>
          </a:p>
        </p:txBody>
      </p:sp>
      <p:sp>
        <p:nvSpPr>
          <p:cNvPr id="3" name="Textplatzhalter 2"/>
          <p:cNvSpPr>
            <a:spLocks noGrp="1"/>
          </p:cNvSpPr>
          <p:nvPr>
            <p:ph type="body" sz="quarter" idx="10"/>
          </p:nvPr>
        </p:nvSpPr>
        <p:spPr>
          <a:xfrm>
            <a:off x="3083858" y="3798088"/>
            <a:ext cx="3288949" cy="3059911"/>
          </a:xfrm>
        </p:spPr>
        <p:txBody>
          <a:bodyPr/>
          <a:lstStyle/>
          <a:p>
            <a:r>
              <a:rPr lang="de-DE" dirty="0"/>
              <a:t>Physiotherapie und</a:t>
            </a:r>
          </a:p>
          <a:p>
            <a:r>
              <a:rPr lang="de-DE" dirty="0"/>
              <a:t>Sport bei Post-COVID</a:t>
            </a:r>
          </a:p>
        </p:txBody>
      </p:sp>
    </p:spTree>
    <p:extLst>
      <p:ext uri="{BB962C8B-B14F-4D97-AF65-F5344CB8AC3E}">
        <p14:creationId xmlns:p14="http://schemas.microsoft.com/office/powerpoint/2010/main" val="7457463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Steigerung der körperlichen Aktivitäten</a:t>
            </a:r>
          </a:p>
        </p:txBody>
      </p:sp>
      <p:sp>
        <p:nvSpPr>
          <p:cNvPr id="3" name="Inhaltsplatzhalter 2"/>
          <p:cNvSpPr>
            <a:spLocks noGrp="1"/>
          </p:cNvSpPr>
          <p:nvPr>
            <p:ph sz="quarter" idx="10"/>
          </p:nvPr>
        </p:nvSpPr>
        <p:spPr>
          <a:xfrm>
            <a:off x="334963" y="1412876"/>
            <a:ext cx="5400675" cy="5058824"/>
          </a:xfrm>
        </p:spPr>
        <p:txBody>
          <a:bodyPr>
            <a:normAutofit/>
          </a:bodyPr>
          <a:lstStyle/>
          <a:p>
            <a:r>
              <a:rPr lang="de-DE" b="1" dirty="0"/>
              <a:t>Was heißt das konkret?</a:t>
            </a:r>
          </a:p>
          <a:p>
            <a:r>
              <a:rPr lang="de-DE" dirty="0"/>
              <a:t>Sport = Bewegung = Belastung </a:t>
            </a:r>
          </a:p>
          <a:p>
            <a:r>
              <a:rPr lang="de-DE" dirty="0"/>
              <a:t>Unter anderem:</a:t>
            </a:r>
          </a:p>
          <a:p>
            <a:pPr marL="342900" indent="-342900">
              <a:buFont typeface="Arial" panose="020B0604020202020204" pitchFamily="34" charset="0"/>
              <a:buChar char="•"/>
            </a:pPr>
            <a:r>
              <a:rPr lang="de-DE" dirty="0"/>
              <a:t>Kleinere Strecken zu Fuß laufen</a:t>
            </a:r>
          </a:p>
          <a:p>
            <a:pPr marL="342900" indent="-342900">
              <a:buFont typeface="Arial" panose="020B0604020202020204" pitchFamily="34" charset="0"/>
              <a:buChar char="•"/>
            </a:pPr>
            <a:r>
              <a:rPr lang="de-DE" dirty="0"/>
              <a:t>Treppen steigen</a:t>
            </a:r>
          </a:p>
          <a:p>
            <a:pPr marL="342900" indent="-342900">
              <a:buFont typeface="Arial" panose="020B0604020202020204" pitchFamily="34" charset="0"/>
              <a:buChar char="•"/>
            </a:pPr>
            <a:r>
              <a:rPr lang="de-DE" dirty="0"/>
              <a:t>Im Garten arbeiten</a:t>
            </a:r>
          </a:p>
          <a:p>
            <a:pPr marL="342900" indent="-342900">
              <a:buFont typeface="Arial" panose="020B0604020202020204" pitchFamily="34" charset="0"/>
              <a:buChar char="•"/>
            </a:pPr>
            <a:r>
              <a:rPr lang="de-DE" dirty="0"/>
              <a:t>Auch tägliche Erledigungen </a:t>
            </a:r>
            <a:br>
              <a:rPr lang="de-DE" dirty="0"/>
            </a:br>
            <a:r>
              <a:rPr lang="de-DE" dirty="0"/>
              <a:t>(anziehen, aufräumen, einkaufen)</a:t>
            </a:r>
            <a:br>
              <a:rPr lang="de-DE" dirty="0"/>
            </a:br>
            <a:r>
              <a:rPr lang="de-DE" dirty="0"/>
              <a:t>sind Bewegungen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20</a:t>
            </a:fld>
            <a:endParaRPr lang="de-DE" dirty="0"/>
          </a:p>
        </p:txBody>
      </p:sp>
      <p:sp>
        <p:nvSpPr>
          <p:cNvPr id="6" name="Rechteck 5"/>
          <p:cNvSpPr/>
          <p:nvPr/>
        </p:nvSpPr>
        <p:spPr>
          <a:xfrm>
            <a:off x="6096000" y="2251774"/>
            <a:ext cx="5040312" cy="2354452"/>
          </a:xfrm>
          <a:prstGeom prst="rect">
            <a:avLst/>
          </a:prstGeom>
          <a:solidFill>
            <a:srgbClr val="244D88">
              <a:alpha val="20000"/>
            </a:srgbClr>
          </a:solidFill>
        </p:spPr>
        <p:txBody>
          <a:bodyPr wrap="square" anchor="ctr">
            <a:noAutofit/>
          </a:bodyPr>
          <a:lstStyle/>
          <a:p>
            <a:pPr marL="285750" indent="-285750">
              <a:buFont typeface="Arial" panose="020B0604020202020204" pitchFamily="34" charset="0"/>
              <a:buChar char="•"/>
            </a:pPr>
            <a:r>
              <a:rPr lang="de-DE" sz="2200" dirty="0">
                <a:solidFill>
                  <a:srgbClr val="244D88"/>
                </a:solidFill>
              </a:rPr>
              <a:t>Keine Vergleiche mit anderen</a:t>
            </a:r>
          </a:p>
          <a:p>
            <a:pPr marL="285750" indent="-285750">
              <a:buFont typeface="Arial" panose="020B0604020202020204" pitchFamily="34" charset="0"/>
              <a:buChar char="•"/>
            </a:pPr>
            <a:r>
              <a:rPr lang="de-DE" sz="2200" dirty="0">
                <a:solidFill>
                  <a:srgbClr val="244D88"/>
                </a:solidFill>
              </a:rPr>
              <a:t>Regelmäßige </a:t>
            </a:r>
            <a:r>
              <a:rPr lang="de-DE" sz="2200" b="1" dirty="0">
                <a:solidFill>
                  <a:srgbClr val="244D88"/>
                </a:solidFill>
              </a:rPr>
              <a:t>Pausen</a:t>
            </a:r>
            <a:r>
              <a:rPr lang="de-DE" sz="2200" dirty="0">
                <a:solidFill>
                  <a:srgbClr val="244D88"/>
                </a:solidFill>
              </a:rPr>
              <a:t> einlegen, auch wenn keine Beschwerden vorliegen</a:t>
            </a:r>
          </a:p>
          <a:p>
            <a:pPr marL="285750" indent="-285750">
              <a:buFont typeface="Arial" panose="020B0604020202020204" pitchFamily="34" charset="0"/>
              <a:buChar char="•"/>
            </a:pPr>
            <a:r>
              <a:rPr lang="de-DE" sz="2200" dirty="0">
                <a:solidFill>
                  <a:srgbClr val="244D88"/>
                </a:solidFill>
              </a:rPr>
              <a:t>Bei Verschlechterung: sofort Pause und nach Abklingen Rückkehr zum vorherigen Stand</a:t>
            </a:r>
          </a:p>
        </p:txBody>
      </p:sp>
      <p:sp>
        <p:nvSpPr>
          <p:cNvPr id="7" name="Textfeld 6"/>
          <p:cNvSpPr txBox="1"/>
          <p:nvPr/>
        </p:nvSpPr>
        <p:spPr>
          <a:xfrm>
            <a:off x="7435191" y="1811887"/>
            <a:ext cx="2361929" cy="430887"/>
          </a:xfrm>
          <a:prstGeom prst="rect">
            <a:avLst/>
          </a:prstGeom>
          <a:noFill/>
        </p:spPr>
        <p:txBody>
          <a:bodyPr wrap="none" rtlCol="0">
            <a:spAutoFit/>
          </a:bodyPr>
          <a:lstStyle/>
          <a:p>
            <a:r>
              <a:rPr lang="de-DE" sz="2200" b="1" dirty="0"/>
              <a:t>Wichtige Regeln</a:t>
            </a:r>
          </a:p>
        </p:txBody>
      </p:sp>
    </p:spTree>
    <p:extLst>
      <p:ext uri="{BB962C8B-B14F-4D97-AF65-F5344CB8AC3E}">
        <p14:creationId xmlns:p14="http://schemas.microsoft.com/office/powerpoint/2010/main" val="2446633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21</a:t>
            </a:fld>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1821926303"/>
              </p:ext>
            </p:extLst>
          </p:nvPr>
        </p:nvGraphicFramePr>
        <p:xfrm>
          <a:off x="3576311" y="1412875"/>
          <a:ext cx="5207925" cy="4815840"/>
        </p:xfrm>
        <a:graphic>
          <a:graphicData uri="http://schemas.openxmlformats.org/drawingml/2006/table">
            <a:tbl>
              <a:tblPr firstRow="1" bandRow="1">
                <a:tableStyleId>{5ACB3F56-7768-405F-84FF-31046667B651}</a:tableStyleId>
              </a:tblPr>
              <a:tblGrid>
                <a:gridCol w="1420343">
                  <a:extLst>
                    <a:ext uri="{9D8B030D-6E8A-4147-A177-3AD203B41FA5}">
                      <a16:colId xmlns:a16="http://schemas.microsoft.com/office/drawing/2014/main" val="3551586684"/>
                    </a:ext>
                  </a:extLst>
                </a:gridCol>
                <a:gridCol w="3787582">
                  <a:extLst>
                    <a:ext uri="{9D8B030D-6E8A-4147-A177-3AD203B41FA5}">
                      <a16:colId xmlns:a16="http://schemas.microsoft.com/office/drawing/2014/main" val="3421850626"/>
                    </a:ext>
                  </a:extLst>
                </a:gridCol>
              </a:tblGrid>
              <a:tr h="235034">
                <a:tc>
                  <a:txBody>
                    <a:bodyPr/>
                    <a:lstStyle/>
                    <a:p>
                      <a:endParaRPr lang="de-DE" dirty="0">
                        <a:solidFill>
                          <a:srgbClr val="244D88"/>
                        </a:solidFill>
                        <a:latin typeface="+mj-lt"/>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endParaRPr lang="de-DE" dirty="0">
                        <a:solidFill>
                          <a:srgbClr val="244D88"/>
                        </a:solidFill>
                        <a:latin typeface="+mj-lt"/>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244D88"/>
                          </a:solidFill>
                          <a:latin typeface="+mj-lt"/>
                        </a:rPr>
                        <a:t>Wert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r>
                        <a:rPr lang="de-DE" b="1" dirty="0">
                          <a:solidFill>
                            <a:srgbClr val="244D88"/>
                          </a:solidFill>
                          <a:latin typeface="+mj-lt"/>
                        </a:rPr>
                        <a:t>Anstrengung</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extLst>
                  <a:ext uri="{0D108BD9-81ED-4DB2-BD59-A6C34878D82A}">
                    <a16:rowId xmlns:a16="http://schemas.microsoft.com/office/drawing/2014/main" val="2006469657"/>
                  </a:ext>
                </a:extLst>
              </a:tr>
              <a:tr h="370840">
                <a:tc>
                  <a:txBody>
                    <a:bodyPr/>
                    <a:lstStyle/>
                    <a:p>
                      <a:r>
                        <a:rPr lang="de-DE" dirty="0">
                          <a:solidFill>
                            <a:srgbClr val="244D88"/>
                          </a:solidFill>
                        </a:rPr>
                        <a:t>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Ruhezustand/keine Anstrengung</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90387046"/>
                  </a:ext>
                </a:extLst>
              </a:tr>
              <a:tr h="370840">
                <a:tc>
                  <a:txBody>
                    <a:bodyPr/>
                    <a:lstStyle/>
                    <a:p>
                      <a:r>
                        <a:rPr lang="de-DE" dirty="0">
                          <a:solidFill>
                            <a:srgbClr val="244D88"/>
                          </a:solidFill>
                        </a:rPr>
                        <a:t>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leichte Anstrengung</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23936747"/>
                  </a:ext>
                </a:extLst>
              </a:tr>
              <a:tr h="370840">
                <a:tc>
                  <a:txBody>
                    <a:bodyPr/>
                    <a:lstStyle/>
                    <a:p>
                      <a:r>
                        <a:rPr lang="de-DE" dirty="0">
                          <a:solidFill>
                            <a:srgbClr val="244D88"/>
                          </a:solidFill>
                        </a:rPr>
                        <a:t>2</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Leicht/sehr</a:t>
                      </a:r>
                      <a:r>
                        <a:rPr lang="de-DE" baseline="0" dirty="0">
                          <a:solidFill>
                            <a:srgbClr val="244D88"/>
                          </a:solidFill>
                        </a:rPr>
                        <a:t> leichte Anstrengung</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6244230"/>
                  </a:ext>
                </a:extLst>
              </a:tr>
              <a:tr h="370840">
                <a:tc>
                  <a:txBody>
                    <a:bodyPr/>
                    <a:lstStyle/>
                    <a:p>
                      <a:r>
                        <a:rPr lang="de-DE" dirty="0">
                          <a:solidFill>
                            <a:srgbClr val="244D88"/>
                          </a:solidFill>
                        </a:rPr>
                        <a:t>3</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Mäßig</a:t>
                      </a:r>
                      <a:r>
                        <a:rPr lang="de-DE" baseline="0" dirty="0">
                          <a:solidFill>
                            <a:srgbClr val="244D88"/>
                          </a:solidFill>
                        </a:rPr>
                        <a:t>/leichte Anstrengung</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36216528"/>
                  </a:ext>
                </a:extLst>
              </a:tr>
              <a:tr h="370840">
                <a:tc>
                  <a:txBody>
                    <a:bodyPr/>
                    <a:lstStyle/>
                    <a:p>
                      <a:r>
                        <a:rPr lang="de-DE" dirty="0">
                          <a:solidFill>
                            <a:srgbClr val="244D88"/>
                          </a:solidFill>
                        </a:rPr>
                        <a:t>4</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Etwas schwer</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27019209"/>
                  </a:ext>
                </a:extLst>
              </a:tr>
              <a:tr h="370840">
                <a:tc>
                  <a:txBody>
                    <a:bodyPr/>
                    <a:lstStyle/>
                    <a:p>
                      <a:r>
                        <a:rPr lang="de-DE" dirty="0">
                          <a:solidFill>
                            <a:srgbClr val="244D88"/>
                          </a:solidFill>
                        </a:rPr>
                        <a:t>5</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Schwer</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72535613"/>
                  </a:ext>
                </a:extLst>
              </a:tr>
              <a:tr h="370840">
                <a:tc>
                  <a:txBody>
                    <a:bodyPr/>
                    <a:lstStyle/>
                    <a:p>
                      <a:r>
                        <a:rPr lang="de-DE" dirty="0">
                          <a:solidFill>
                            <a:srgbClr val="244D88"/>
                          </a:solidFill>
                        </a:rPr>
                        <a:t>6</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9200872"/>
                  </a:ext>
                </a:extLst>
              </a:tr>
              <a:tr h="370840">
                <a:tc>
                  <a:txBody>
                    <a:bodyPr/>
                    <a:lstStyle/>
                    <a:p>
                      <a:r>
                        <a:rPr lang="de-DE" dirty="0">
                          <a:solidFill>
                            <a:srgbClr val="244D88"/>
                          </a:solidFill>
                        </a:rPr>
                        <a:t>7</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Sehr schwer</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21312508"/>
                  </a:ext>
                </a:extLst>
              </a:tr>
              <a:tr h="370840">
                <a:tc>
                  <a:txBody>
                    <a:bodyPr/>
                    <a:lstStyle/>
                    <a:p>
                      <a:r>
                        <a:rPr lang="de-DE" dirty="0">
                          <a:solidFill>
                            <a:srgbClr val="244D88"/>
                          </a:solidFill>
                        </a:rPr>
                        <a:t>8</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69441698"/>
                  </a:ext>
                </a:extLst>
              </a:tr>
              <a:tr h="370840">
                <a:tc>
                  <a:txBody>
                    <a:bodyPr/>
                    <a:lstStyle/>
                    <a:p>
                      <a:r>
                        <a:rPr lang="de-DE" dirty="0">
                          <a:solidFill>
                            <a:srgbClr val="244D88"/>
                          </a:solidFill>
                        </a:rPr>
                        <a:t>9</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schwer</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15296249"/>
                  </a:ext>
                </a:extLst>
              </a:tr>
              <a:tr h="370840">
                <a:tc>
                  <a:txBody>
                    <a:bodyPr/>
                    <a:lstStyle/>
                    <a:p>
                      <a:r>
                        <a:rPr lang="de-DE" dirty="0">
                          <a:solidFill>
                            <a:srgbClr val="244D88"/>
                          </a:solidFill>
                        </a:rPr>
                        <a:t>10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Maximale Anstrengung</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34868376"/>
                  </a:ext>
                </a:extLst>
              </a:tr>
            </a:tbl>
          </a:graphicData>
        </a:graphic>
      </p:graphicFrame>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latin typeface="+mj-lt"/>
              </a:rPr>
              <a:t>Borg-Skala</a:t>
            </a:r>
          </a:p>
        </p:txBody>
      </p:sp>
    </p:spTree>
    <p:extLst>
      <p:ext uri="{BB962C8B-B14F-4D97-AF65-F5344CB8AC3E}">
        <p14:creationId xmlns:p14="http://schemas.microsoft.com/office/powerpoint/2010/main" val="36469132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22</a:t>
            </a:fld>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1665207826"/>
              </p:ext>
            </p:extLst>
          </p:nvPr>
        </p:nvGraphicFramePr>
        <p:xfrm>
          <a:off x="3181462" y="1412875"/>
          <a:ext cx="7954851" cy="4815840"/>
        </p:xfrm>
        <a:graphic>
          <a:graphicData uri="http://schemas.openxmlformats.org/drawingml/2006/table">
            <a:tbl>
              <a:tblPr firstRow="1" bandRow="1">
                <a:tableStyleId>{5ACB3F56-7768-405F-84FF-31046667B651}</a:tableStyleId>
              </a:tblPr>
              <a:tblGrid>
                <a:gridCol w="742221">
                  <a:extLst>
                    <a:ext uri="{9D8B030D-6E8A-4147-A177-3AD203B41FA5}">
                      <a16:colId xmlns:a16="http://schemas.microsoft.com/office/drawing/2014/main" val="3551586684"/>
                    </a:ext>
                  </a:extLst>
                </a:gridCol>
                <a:gridCol w="3612630">
                  <a:extLst>
                    <a:ext uri="{9D8B030D-6E8A-4147-A177-3AD203B41FA5}">
                      <a16:colId xmlns:a16="http://schemas.microsoft.com/office/drawing/2014/main" val="3421850626"/>
                    </a:ext>
                  </a:extLst>
                </a:gridCol>
                <a:gridCol w="720000">
                  <a:extLst>
                    <a:ext uri="{9D8B030D-6E8A-4147-A177-3AD203B41FA5}">
                      <a16:colId xmlns:a16="http://schemas.microsoft.com/office/drawing/2014/main" val="2114795886"/>
                    </a:ext>
                  </a:extLst>
                </a:gridCol>
                <a:gridCol w="720000">
                  <a:extLst>
                    <a:ext uri="{9D8B030D-6E8A-4147-A177-3AD203B41FA5}">
                      <a16:colId xmlns:a16="http://schemas.microsoft.com/office/drawing/2014/main" val="3351461007"/>
                    </a:ext>
                  </a:extLst>
                </a:gridCol>
                <a:gridCol w="720000">
                  <a:extLst>
                    <a:ext uri="{9D8B030D-6E8A-4147-A177-3AD203B41FA5}">
                      <a16:colId xmlns:a16="http://schemas.microsoft.com/office/drawing/2014/main" val="453746496"/>
                    </a:ext>
                  </a:extLst>
                </a:gridCol>
                <a:gridCol w="720000">
                  <a:extLst>
                    <a:ext uri="{9D8B030D-6E8A-4147-A177-3AD203B41FA5}">
                      <a16:colId xmlns:a16="http://schemas.microsoft.com/office/drawing/2014/main" val="2966567196"/>
                    </a:ext>
                  </a:extLst>
                </a:gridCol>
                <a:gridCol w="720000">
                  <a:extLst>
                    <a:ext uri="{9D8B030D-6E8A-4147-A177-3AD203B41FA5}">
                      <a16:colId xmlns:a16="http://schemas.microsoft.com/office/drawing/2014/main" val="954237542"/>
                    </a:ext>
                  </a:extLst>
                </a:gridCol>
              </a:tblGrid>
              <a:tr h="235034">
                <a:tc>
                  <a:txBody>
                    <a:bodyPr/>
                    <a:lstStyle/>
                    <a:p>
                      <a:endParaRPr lang="de-DE" dirty="0">
                        <a:solidFill>
                          <a:srgbClr val="244D88"/>
                        </a:solidFill>
                        <a:latin typeface="+mj-lt"/>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endParaRPr lang="de-DE" dirty="0">
                        <a:solidFill>
                          <a:srgbClr val="244D88"/>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gridSpan="5">
                  <a:txBody>
                    <a:bodyPr/>
                    <a:lstStyle/>
                    <a:p>
                      <a:pPr algn="ctr"/>
                      <a:r>
                        <a:rPr lang="de-DE" dirty="0">
                          <a:solidFill>
                            <a:srgbClr val="244D88"/>
                          </a:solidFill>
                          <a:latin typeface="+mj-lt"/>
                        </a:rPr>
                        <a:t>Phasen</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244D88"/>
                          </a:solidFill>
                          <a:latin typeface="+mj-lt"/>
                        </a:rPr>
                        <a:t>Wert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r>
                        <a:rPr lang="de-DE" b="1" dirty="0">
                          <a:solidFill>
                            <a:srgbClr val="244D88"/>
                          </a:solidFill>
                          <a:latin typeface="+mj-lt"/>
                        </a:rPr>
                        <a:t>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a:solidFill>
                            <a:srgbClr val="244D88"/>
                          </a:solidFill>
                          <a:latin typeface="+mj-lt"/>
                        </a:rPr>
                        <a:t>1</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a:solidFill>
                            <a:srgbClr val="244D88"/>
                          </a:solidFill>
                          <a:latin typeface="+mj-lt"/>
                        </a:rPr>
                        <a:t>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a:solidFill>
                            <a:srgbClr val="244D88"/>
                          </a:solidFill>
                          <a:latin typeface="+mj-lt"/>
                        </a:rPr>
                        <a:t>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a:solidFill>
                            <a:srgbClr val="244D88"/>
                          </a:solidFill>
                          <a:latin typeface="+mj-lt"/>
                        </a:rPr>
                        <a:t>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a:solidFill>
                            <a:srgbClr val="244D88"/>
                          </a:solidFill>
                          <a:latin typeface="+mj-lt"/>
                        </a:rPr>
                        <a:t>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extLst>
                  <a:ext uri="{0D108BD9-81ED-4DB2-BD59-A6C34878D82A}">
                    <a16:rowId xmlns:a16="http://schemas.microsoft.com/office/drawing/2014/main" val="2006469657"/>
                  </a:ext>
                </a:extLst>
              </a:tr>
              <a:tr h="370840">
                <a:tc>
                  <a:txBody>
                    <a:bodyPr/>
                    <a:lstStyle/>
                    <a:p>
                      <a:r>
                        <a:rPr lang="de-DE" dirty="0">
                          <a:solidFill>
                            <a:srgbClr val="244D88"/>
                          </a:solidFill>
                        </a:rPr>
                        <a:t>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Ruhezustand/keine Anstrengung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sz="1800" kern="1200" dirty="0">
                        <a:solidFill>
                          <a:srgbClr val="2C2E2E"/>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690387046"/>
                  </a:ext>
                </a:extLst>
              </a:tr>
              <a:tr h="370840">
                <a:tc>
                  <a:txBody>
                    <a:bodyPr/>
                    <a:lstStyle/>
                    <a:p>
                      <a:r>
                        <a:rPr lang="de-DE" dirty="0">
                          <a:solidFill>
                            <a:srgbClr val="244D88"/>
                          </a:solidFill>
                        </a:rPr>
                        <a:t>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leichte 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4023936747"/>
                  </a:ext>
                </a:extLst>
              </a:tr>
              <a:tr h="370840">
                <a:tc>
                  <a:txBody>
                    <a:bodyPr/>
                    <a:lstStyle/>
                    <a:p>
                      <a:r>
                        <a:rPr lang="de-DE" dirty="0">
                          <a:solidFill>
                            <a:srgbClr val="244D88"/>
                          </a:solidFill>
                        </a:rPr>
                        <a:t>2</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Leicht/sehr</a:t>
                      </a:r>
                      <a:r>
                        <a:rPr lang="de-DE" baseline="0" dirty="0">
                          <a:solidFill>
                            <a:srgbClr val="244D88"/>
                          </a:solidFill>
                        </a:rPr>
                        <a:t> leichte Anstrengung</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236244230"/>
                  </a:ext>
                </a:extLst>
              </a:tr>
              <a:tr h="370840">
                <a:tc>
                  <a:txBody>
                    <a:bodyPr/>
                    <a:lstStyle/>
                    <a:p>
                      <a:r>
                        <a:rPr lang="de-DE" dirty="0">
                          <a:solidFill>
                            <a:srgbClr val="244D88"/>
                          </a:solidFill>
                        </a:rPr>
                        <a:t>3</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Mäßig</a:t>
                      </a:r>
                      <a:r>
                        <a:rPr lang="de-DE" baseline="0" dirty="0">
                          <a:solidFill>
                            <a:srgbClr val="244D88"/>
                          </a:solidFill>
                        </a:rPr>
                        <a:t>/leichte Anstrengung </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036216528"/>
                  </a:ext>
                </a:extLst>
              </a:tr>
              <a:tr h="370840">
                <a:tc>
                  <a:txBody>
                    <a:bodyPr/>
                    <a:lstStyle/>
                    <a:p>
                      <a:r>
                        <a:rPr lang="de-DE" dirty="0">
                          <a:solidFill>
                            <a:srgbClr val="244D88"/>
                          </a:solidFill>
                        </a:rPr>
                        <a:t>4</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Etwas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027019209"/>
                  </a:ext>
                </a:extLst>
              </a:tr>
              <a:tr h="370840">
                <a:tc>
                  <a:txBody>
                    <a:bodyPr/>
                    <a:lstStyle/>
                    <a:p>
                      <a:r>
                        <a:rPr lang="de-DE" dirty="0">
                          <a:solidFill>
                            <a:srgbClr val="244D88"/>
                          </a:solidFill>
                        </a:rPr>
                        <a:t>5</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3172535613"/>
                  </a:ext>
                </a:extLst>
              </a:tr>
              <a:tr h="370840">
                <a:tc>
                  <a:txBody>
                    <a:bodyPr/>
                    <a:lstStyle/>
                    <a:p>
                      <a:r>
                        <a:rPr lang="de-DE" dirty="0">
                          <a:solidFill>
                            <a:srgbClr val="244D88"/>
                          </a:solidFill>
                        </a:rPr>
                        <a:t>6</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179200872"/>
                  </a:ext>
                </a:extLst>
              </a:tr>
              <a:tr h="370840">
                <a:tc>
                  <a:txBody>
                    <a:bodyPr/>
                    <a:lstStyle/>
                    <a:p>
                      <a:r>
                        <a:rPr lang="de-DE" dirty="0">
                          <a:solidFill>
                            <a:srgbClr val="244D88"/>
                          </a:solidFill>
                        </a:rPr>
                        <a:t>7</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Sehr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721312508"/>
                  </a:ext>
                </a:extLst>
              </a:tr>
              <a:tr h="370840">
                <a:tc>
                  <a:txBody>
                    <a:bodyPr/>
                    <a:lstStyle/>
                    <a:p>
                      <a:r>
                        <a:rPr lang="de-DE" dirty="0">
                          <a:solidFill>
                            <a:srgbClr val="244D88"/>
                          </a:solidFill>
                        </a:rPr>
                        <a:t>8</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669441698"/>
                  </a:ext>
                </a:extLst>
              </a:tr>
              <a:tr h="370840">
                <a:tc>
                  <a:txBody>
                    <a:bodyPr/>
                    <a:lstStyle/>
                    <a:p>
                      <a:r>
                        <a:rPr lang="de-DE" dirty="0">
                          <a:solidFill>
                            <a:srgbClr val="244D88"/>
                          </a:solidFill>
                        </a:rPr>
                        <a:t>9</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4115296249"/>
                  </a:ext>
                </a:extLst>
              </a:tr>
              <a:tr h="370840">
                <a:tc>
                  <a:txBody>
                    <a:bodyPr/>
                    <a:lstStyle/>
                    <a:p>
                      <a:r>
                        <a:rPr lang="de-DE" dirty="0">
                          <a:solidFill>
                            <a:srgbClr val="244D88"/>
                          </a:solidFill>
                        </a:rPr>
                        <a:t>10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Maximale 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834868376"/>
                  </a:ext>
                </a:extLst>
              </a:tr>
            </a:tbl>
          </a:graphicData>
        </a:graphic>
      </p:graphicFrame>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solidFill>
                  <a:srgbClr val="244D88"/>
                </a:solidFill>
                <a:latin typeface="+mj-lt"/>
              </a:rPr>
              <a:t>Rückkehr zum </a:t>
            </a:r>
            <a:br>
              <a:rPr lang="de-DE" sz="2400" b="1" dirty="0">
                <a:solidFill>
                  <a:srgbClr val="244D88"/>
                </a:solidFill>
                <a:latin typeface="+mj-lt"/>
              </a:rPr>
            </a:br>
            <a:r>
              <a:rPr lang="de-DE" sz="2400" b="1" dirty="0">
                <a:solidFill>
                  <a:srgbClr val="244D88"/>
                </a:solidFill>
                <a:latin typeface="+mj-lt"/>
              </a:rPr>
              <a:t>Sport in 5 Phasen</a:t>
            </a:r>
          </a:p>
        </p:txBody>
      </p:sp>
    </p:spTree>
    <p:extLst>
      <p:ext uri="{BB962C8B-B14F-4D97-AF65-F5344CB8AC3E}">
        <p14:creationId xmlns:p14="http://schemas.microsoft.com/office/powerpoint/2010/main" val="35879597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elle 12"/>
          <p:cNvGraphicFramePr>
            <a:graphicFrameLocks noGrp="1"/>
          </p:cNvGraphicFramePr>
          <p:nvPr>
            <p:extLst>
              <p:ext uri="{D42A27DB-BD31-4B8C-83A1-F6EECF244321}">
                <p14:modId xmlns:p14="http://schemas.microsoft.com/office/powerpoint/2010/main" val="511957991"/>
              </p:ext>
            </p:extLst>
          </p:nvPr>
        </p:nvGraphicFramePr>
        <p:xfrm>
          <a:off x="3181462" y="1412875"/>
          <a:ext cx="7954851" cy="4815840"/>
        </p:xfrm>
        <a:graphic>
          <a:graphicData uri="http://schemas.openxmlformats.org/drawingml/2006/table">
            <a:tbl>
              <a:tblPr firstRow="1" bandRow="1">
                <a:tableStyleId>{5ACB3F56-7768-405F-84FF-31046667B651}</a:tableStyleId>
              </a:tblPr>
              <a:tblGrid>
                <a:gridCol w="742221">
                  <a:extLst>
                    <a:ext uri="{9D8B030D-6E8A-4147-A177-3AD203B41FA5}">
                      <a16:colId xmlns:a16="http://schemas.microsoft.com/office/drawing/2014/main" val="3551586684"/>
                    </a:ext>
                  </a:extLst>
                </a:gridCol>
                <a:gridCol w="3612630">
                  <a:extLst>
                    <a:ext uri="{9D8B030D-6E8A-4147-A177-3AD203B41FA5}">
                      <a16:colId xmlns:a16="http://schemas.microsoft.com/office/drawing/2014/main" val="3421850626"/>
                    </a:ext>
                  </a:extLst>
                </a:gridCol>
                <a:gridCol w="720000">
                  <a:extLst>
                    <a:ext uri="{9D8B030D-6E8A-4147-A177-3AD203B41FA5}">
                      <a16:colId xmlns:a16="http://schemas.microsoft.com/office/drawing/2014/main" val="2114795886"/>
                    </a:ext>
                  </a:extLst>
                </a:gridCol>
                <a:gridCol w="720000">
                  <a:extLst>
                    <a:ext uri="{9D8B030D-6E8A-4147-A177-3AD203B41FA5}">
                      <a16:colId xmlns:a16="http://schemas.microsoft.com/office/drawing/2014/main" val="3351461007"/>
                    </a:ext>
                  </a:extLst>
                </a:gridCol>
                <a:gridCol w="720000">
                  <a:extLst>
                    <a:ext uri="{9D8B030D-6E8A-4147-A177-3AD203B41FA5}">
                      <a16:colId xmlns:a16="http://schemas.microsoft.com/office/drawing/2014/main" val="453746496"/>
                    </a:ext>
                  </a:extLst>
                </a:gridCol>
                <a:gridCol w="720000">
                  <a:extLst>
                    <a:ext uri="{9D8B030D-6E8A-4147-A177-3AD203B41FA5}">
                      <a16:colId xmlns:a16="http://schemas.microsoft.com/office/drawing/2014/main" val="2966567196"/>
                    </a:ext>
                  </a:extLst>
                </a:gridCol>
                <a:gridCol w="720000">
                  <a:extLst>
                    <a:ext uri="{9D8B030D-6E8A-4147-A177-3AD203B41FA5}">
                      <a16:colId xmlns:a16="http://schemas.microsoft.com/office/drawing/2014/main" val="954237542"/>
                    </a:ext>
                  </a:extLst>
                </a:gridCol>
              </a:tblGrid>
              <a:tr h="235034">
                <a:tc>
                  <a:txBody>
                    <a:bodyPr/>
                    <a:lstStyle/>
                    <a:p>
                      <a:endParaRPr lang="de-DE" dirty="0">
                        <a:solidFill>
                          <a:srgbClr val="244D88"/>
                        </a:solidFill>
                        <a:latin typeface="+mj-lt"/>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endParaRPr lang="de-DE" dirty="0">
                        <a:solidFill>
                          <a:srgbClr val="244D88"/>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gridSpan="5">
                  <a:txBody>
                    <a:bodyPr/>
                    <a:lstStyle/>
                    <a:p>
                      <a:pPr algn="ctr"/>
                      <a:r>
                        <a:rPr lang="de-DE" dirty="0">
                          <a:solidFill>
                            <a:srgbClr val="244D88"/>
                          </a:solidFill>
                          <a:latin typeface="+mj-lt"/>
                        </a:rPr>
                        <a:t>Phasen</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244D88"/>
                          </a:solidFill>
                          <a:latin typeface="+mj-lt"/>
                        </a:rPr>
                        <a:t>Wert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r>
                        <a:rPr lang="de-DE" b="1" dirty="0">
                          <a:solidFill>
                            <a:srgbClr val="244D88"/>
                          </a:solidFill>
                          <a:latin typeface="+mj-lt"/>
                        </a:rPr>
                        <a:t>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a:solidFill>
                            <a:srgbClr val="244D88"/>
                          </a:solidFill>
                          <a:latin typeface="+mj-lt"/>
                        </a:rPr>
                        <a:t>1</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6469657"/>
                  </a:ext>
                </a:extLst>
              </a:tr>
              <a:tr h="370840">
                <a:tc>
                  <a:txBody>
                    <a:bodyPr/>
                    <a:lstStyle/>
                    <a:p>
                      <a:r>
                        <a:rPr lang="de-DE" dirty="0">
                          <a:solidFill>
                            <a:srgbClr val="244D88"/>
                          </a:solidFill>
                        </a:rPr>
                        <a:t>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Ruhezustand/keine Anstrengung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sz="1800" kern="1200" dirty="0">
                        <a:solidFill>
                          <a:srgbClr val="2C2E2E"/>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0387046"/>
                  </a:ext>
                </a:extLst>
              </a:tr>
              <a:tr h="370840">
                <a:tc>
                  <a:txBody>
                    <a:bodyPr/>
                    <a:lstStyle/>
                    <a:p>
                      <a:r>
                        <a:rPr lang="de-DE" dirty="0">
                          <a:solidFill>
                            <a:srgbClr val="244D88"/>
                          </a:solidFill>
                        </a:rPr>
                        <a:t>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leichte 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3936747"/>
                  </a:ext>
                </a:extLst>
              </a:tr>
              <a:tr h="370840">
                <a:tc>
                  <a:txBody>
                    <a:bodyPr/>
                    <a:lstStyle/>
                    <a:p>
                      <a:r>
                        <a:rPr lang="de-DE" dirty="0">
                          <a:solidFill>
                            <a:srgbClr val="244D88"/>
                          </a:solidFill>
                        </a:rPr>
                        <a:t>2</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Leicht/sehr</a:t>
                      </a:r>
                      <a:r>
                        <a:rPr lang="de-DE" baseline="0" dirty="0">
                          <a:solidFill>
                            <a:srgbClr val="244D88"/>
                          </a:solidFill>
                        </a:rPr>
                        <a:t> leichte Anstrengung</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6244230"/>
                  </a:ext>
                </a:extLst>
              </a:tr>
              <a:tr h="370840">
                <a:tc>
                  <a:txBody>
                    <a:bodyPr/>
                    <a:lstStyle/>
                    <a:p>
                      <a:r>
                        <a:rPr lang="de-DE" dirty="0">
                          <a:solidFill>
                            <a:srgbClr val="244D88"/>
                          </a:solidFill>
                        </a:rPr>
                        <a:t>3</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Mäßig</a:t>
                      </a:r>
                      <a:r>
                        <a:rPr lang="de-DE" baseline="0" dirty="0">
                          <a:solidFill>
                            <a:srgbClr val="244D88"/>
                          </a:solidFill>
                        </a:rPr>
                        <a:t>/leichte Anstrengung </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6216528"/>
                  </a:ext>
                </a:extLst>
              </a:tr>
              <a:tr h="370840">
                <a:tc>
                  <a:txBody>
                    <a:bodyPr/>
                    <a:lstStyle/>
                    <a:p>
                      <a:r>
                        <a:rPr lang="de-DE" dirty="0">
                          <a:solidFill>
                            <a:srgbClr val="244D88"/>
                          </a:solidFill>
                        </a:rPr>
                        <a:t>4</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Etwas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7019209"/>
                  </a:ext>
                </a:extLst>
              </a:tr>
              <a:tr h="370840">
                <a:tc>
                  <a:txBody>
                    <a:bodyPr/>
                    <a:lstStyle/>
                    <a:p>
                      <a:r>
                        <a:rPr lang="de-DE" dirty="0">
                          <a:solidFill>
                            <a:srgbClr val="244D88"/>
                          </a:solidFill>
                        </a:rPr>
                        <a:t>5</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2535613"/>
                  </a:ext>
                </a:extLst>
              </a:tr>
              <a:tr h="370840">
                <a:tc>
                  <a:txBody>
                    <a:bodyPr/>
                    <a:lstStyle/>
                    <a:p>
                      <a:r>
                        <a:rPr lang="de-DE" dirty="0">
                          <a:solidFill>
                            <a:srgbClr val="244D88"/>
                          </a:solidFill>
                        </a:rPr>
                        <a:t>6</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9200872"/>
                  </a:ext>
                </a:extLst>
              </a:tr>
              <a:tr h="370840">
                <a:tc>
                  <a:txBody>
                    <a:bodyPr/>
                    <a:lstStyle/>
                    <a:p>
                      <a:r>
                        <a:rPr lang="de-DE" dirty="0">
                          <a:solidFill>
                            <a:srgbClr val="244D88"/>
                          </a:solidFill>
                        </a:rPr>
                        <a:t>7</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Sehr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312508"/>
                  </a:ext>
                </a:extLst>
              </a:tr>
              <a:tr h="370840">
                <a:tc>
                  <a:txBody>
                    <a:bodyPr/>
                    <a:lstStyle/>
                    <a:p>
                      <a:r>
                        <a:rPr lang="de-DE" dirty="0">
                          <a:solidFill>
                            <a:srgbClr val="244D88"/>
                          </a:solidFill>
                        </a:rPr>
                        <a:t>8</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441698"/>
                  </a:ext>
                </a:extLst>
              </a:tr>
              <a:tr h="370840">
                <a:tc>
                  <a:txBody>
                    <a:bodyPr/>
                    <a:lstStyle/>
                    <a:p>
                      <a:r>
                        <a:rPr lang="de-DE" dirty="0">
                          <a:solidFill>
                            <a:srgbClr val="244D88"/>
                          </a:solidFill>
                        </a:rPr>
                        <a:t>9</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5296249"/>
                  </a:ext>
                </a:extLst>
              </a:tr>
              <a:tr h="370840">
                <a:tc>
                  <a:txBody>
                    <a:bodyPr/>
                    <a:lstStyle/>
                    <a:p>
                      <a:r>
                        <a:rPr lang="de-DE" dirty="0">
                          <a:solidFill>
                            <a:srgbClr val="244D88"/>
                          </a:solidFill>
                        </a:rPr>
                        <a:t>10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Maximale 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4868376"/>
                  </a:ext>
                </a:extLst>
              </a:tr>
            </a:tbl>
          </a:graphicData>
        </a:graphic>
      </p:graphicFrame>
      <p:sp>
        <p:nvSpPr>
          <p:cNvPr id="2" name="Titel 1"/>
          <p:cNvSpPr>
            <a:spLocks noGrp="1"/>
          </p:cNvSpPr>
          <p:nvPr>
            <p:ph type="title"/>
          </p:nvPr>
        </p:nvSpPr>
        <p:spPr/>
        <p:txBody>
          <a:bodyPr/>
          <a:lstStyle/>
          <a:p>
            <a:r>
              <a:rPr lang="de-DE" dirty="0"/>
              <a:t>3.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23</a:t>
            </a:fld>
            <a:endParaRPr lang="de-DE" dirty="0"/>
          </a:p>
        </p:txBody>
      </p:sp>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latin typeface="+mj-lt"/>
              </a:rPr>
              <a:t>Phase 1</a:t>
            </a:r>
          </a:p>
          <a:p>
            <a:endParaRPr lang="de-DE" sz="2400" b="1" dirty="0">
              <a:latin typeface="+mj-lt"/>
            </a:endParaRPr>
          </a:p>
          <a:p>
            <a:r>
              <a:rPr lang="de-DE" dirty="0">
                <a:solidFill>
                  <a:srgbClr val="244D88"/>
                </a:solidFill>
              </a:rPr>
              <a:t>Vorbereitung</a:t>
            </a:r>
          </a:p>
          <a:p>
            <a:pPr marL="342900" indent="-342900">
              <a:spcBef>
                <a:spcPts val="600"/>
              </a:spcBef>
              <a:buFont typeface="Arial" panose="020B0604020202020204" pitchFamily="34" charset="0"/>
              <a:buChar char="•"/>
            </a:pPr>
            <a:r>
              <a:rPr lang="de-DE" dirty="0">
                <a:solidFill>
                  <a:srgbClr val="244D88"/>
                </a:solidFill>
              </a:rPr>
              <a:t>Spazierengehen</a:t>
            </a:r>
          </a:p>
          <a:p>
            <a:pPr marL="342900" indent="-342900">
              <a:spcBef>
                <a:spcPts val="600"/>
              </a:spcBef>
              <a:buFont typeface="Arial" panose="020B0604020202020204" pitchFamily="34" charset="0"/>
              <a:buChar char="•"/>
            </a:pPr>
            <a:r>
              <a:rPr lang="de-DE" dirty="0">
                <a:solidFill>
                  <a:srgbClr val="244D88"/>
                </a:solidFill>
              </a:rPr>
              <a:t>Dehnungsübungen</a:t>
            </a:r>
          </a:p>
          <a:p>
            <a:pPr marL="342900" indent="-342900">
              <a:spcBef>
                <a:spcPts val="600"/>
              </a:spcBef>
              <a:buFont typeface="Arial" panose="020B0604020202020204" pitchFamily="34" charset="0"/>
              <a:buChar char="•"/>
            </a:pPr>
            <a:r>
              <a:rPr lang="de-DE" dirty="0">
                <a:solidFill>
                  <a:srgbClr val="244D88"/>
                </a:solidFill>
              </a:rPr>
              <a:t>Gleichgewichts-</a:t>
            </a:r>
            <a:br>
              <a:rPr lang="de-DE" dirty="0">
                <a:solidFill>
                  <a:srgbClr val="244D88"/>
                </a:solidFill>
              </a:rPr>
            </a:br>
            <a:r>
              <a:rPr lang="de-DE" dirty="0" err="1">
                <a:solidFill>
                  <a:srgbClr val="244D88"/>
                </a:solidFill>
              </a:rPr>
              <a:t>übungen</a:t>
            </a:r>
            <a:endParaRPr lang="de-DE" dirty="0">
              <a:solidFill>
                <a:srgbClr val="244D88"/>
              </a:solidFill>
            </a:endParaRPr>
          </a:p>
        </p:txBody>
      </p:sp>
      <p:sp>
        <p:nvSpPr>
          <p:cNvPr id="14" name="Rechteck 13"/>
          <p:cNvSpPr/>
          <p:nvPr/>
        </p:nvSpPr>
        <p:spPr>
          <a:xfrm>
            <a:off x="7541622" y="2162120"/>
            <a:ext cx="714104" cy="73609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82860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p:cNvSpPr/>
          <p:nvPr/>
        </p:nvSpPr>
        <p:spPr>
          <a:xfrm>
            <a:off x="8253413" y="2152650"/>
            <a:ext cx="723900" cy="148218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aphicFrame>
        <p:nvGraphicFramePr>
          <p:cNvPr id="9" name="Tabelle 8"/>
          <p:cNvGraphicFramePr>
            <a:graphicFrameLocks noGrp="1"/>
          </p:cNvGraphicFramePr>
          <p:nvPr>
            <p:extLst>
              <p:ext uri="{D42A27DB-BD31-4B8C-83A1-F6EECF244321}">
                <p14:modId xmlns:p14="http://schemas.microsoft.com/office/powerpoint/2010/main" val="2206903802"/>
              </p:ext>
            </p:extLst>
          </p:nvPr>
        </p:nvGraphicFramePr>
        <p:xfrm>
          <a:off x="3181462" y="1412875"/>
          <a:ext cx="7954851" cy="4815840"/>
        </p:xfrm>
        <a:graphic>
          <a:graphicData uri="http://schemas.openxmlformats.org/drawingml/2006/table">
            <a:tbl>
              <a:tblPr firstRow="1" bandRow="1">
                <a:tableStyleId>{5ACB3F56-7768-405F-84FF-31046667B651}</a:tableStyleId>
              </a:tblPr>
              <a:tblGrid>
                <a:gridCol w="742221">
                  <a:extLst>
                    <a:ext uri="{9D8B030D-6E8A-4147-A177-3AD203B41FA5}">
                      <a16:colId xmlns:a16="http://schemas.microsoft.com/office/drawing/2014/main" val="3551586684"/>
                    </a:ext>
                  </a:extLst>
                </a:gridCol>
                <a:gridCol w="3612630">
                  <a:extLst>
                    <a:ext uri="{9D8B030D-6E8A-4147-A177-3AD203B41FA5}">
                      <a16:colId xmlns:a16="http://schemas.microsoft.com/office/drawing/2014/main" val="3421850626"/>
                    </a:ext>
                  </a:extLst>
                </a:gridCol>
                <a:gridCol w="720000">
                  <a:extLst>
                    <a:ext uri="{9D8B030D-6E8A-4147-A177-3AD203B41FA5}">
                      <a16:colId xmlns:a16="http://schemas.microsoft.com/office/drawing/2014/main" val="2114795886"/>
                    </a:ext>
                  </a:extLst>
                </a:gridCol>
                <a:gridCol w="720000">
                  <a:extLst>
                    <a:ext uri="{9D8B030D-6E8A-4147-A177-3AD203B41FA5}">
                      <a16:colId xmlns:a16="http://schemas.microsoft.com/office/drawing/2014/main" val="3351461007"/>
                    </a:ext>
                  </a:extLst>
                </a:gridCol>
                <a:gridCol w="720000">
                  <a:extLst>
                    <a:ext uri="{9D8B030D-6E8A-4147-A177-3AD203B41FA5}">
                      <a16:colId xmlns:a16="http://schemas.microsoft.com/office/drawing/2014/main" val="453746496"/>
                    </a:ext>
                  </a:extLst>
                </a:gridCol>
                <a:gridCol w="720000">
                  <a:extLst>
                    <a:ext uri="{9D8B030D-6E8A-4147-A177-3AD203B41FA5}">
                      <a16:colId xmlns:a16="http://schemas.microsoft.com/office/drawing/2014/main" val="2966567196"/>
                    </a:ext>
                  </a:extLst>
                </a:gridCol>
                <a:gridCol w="720000">
                  <a:extLst>
                    <a:ext uri="{9D8B030D-6E8A-4147-A177-3AD203B41FA5}">
                      <a16:colId xmlns:a16="http://schemas.microsoft.com/office/drawing/2014/main" val="954237542"/>
                    </a:ext>
                  </a:extLst>
                </a:gridCol>
              </a:tblGrid>
              <a:tr h="235034">
                <a:tc>
                  <a:txBody>
                    <a:bodyPr/>
                    <a:lstStyle/>
                    <a:p>
                      <a:endParaRPr lang="de-DE" dirty="0">
                        <a:solidFill>
                          <a:srgbClr val="244D88"/>
                        </a:solidFill>
                        <a:latin typeface="+mj-lt"/>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endParaRPr lang="de-DE" dirty="0">
                        <a:solidFill>
                          <a:srgbClr val="244D88"/>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gridSpan="5">
                  <a:txBody>
                    <a:bodyPr/>
                    <a:lstStyle/>
                    <a:p>
                      <a:pPr algn="ctr"/>
                      <a:r>
                        <a:rPr lang="de-DE" dirty="0">
                          <a:solidFill>
                            <a:srgbClr val="244D88"/>
                          </a:solidFill>
                          <a:latin typeface="+mj-lt"/>
                        </a:rPr>
                        <a:t>Phasen</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244D88"/>
                          </a:solidFill>
                          <a:latin typeface="+mj-lt"/>
                        </a:rPr>
                        <a:t>Wert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r>
                        <a:rPr lang="de-DE" b="1" dirty="0">
                          <a:solidFill>
                            <a:srgbClr val="244D88"/>
                          </a:solidFill>
                          <a:latin typeface="+mj-lt"/>
                        </a:rPr>
                        <a:t>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a:solidFill>
                            <a:srgbClr val="244D88"/>
                          </a:solidFill>
                          <a:latin typeface="+mj-lt"/>
                        </a:rPr>
                        <a:t>1</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smtClean="0">
                          <a:solidFill>
                            <a:srgbClr val="244D88"/>
                          </a:solidFill>
                          <a:latin typeface="+mj-lt"/>
                        </a:rPr>
                        <a:t>2</a:t>
                      </a: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6469657"/>
                  </a:ext>
                </a:extLst>
              </a:tr>
              <a:tr h="370840">
                <a:tc>
                  <a:txBody>
                    <a:bodyPr/>
                    <a:lstStyle/>
                    <a:p>
                      <a:r>
                        <a:rPr lang="de-DE" dirty="0">
                          <a:solidFill>
                            <a:srgbClr val="244D88"/>
                          </a:solidFill>
                        </a:rPr>
                        <a:t>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Ruhezustand/keine Anstrengung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sz="1800" kern="1200" dirty="0">
                        <a:solidFill>
                          <a:srgbClr val="2C2E2E"/>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0387046"/>
                  </a:ext>
                </a:extLst>
              </a:tr>
              <a:tr h="370840">
                <a:tc>
                  <a:txBody>
                    <a:bodyPr/>
                    <a:lstStyle/>
                    <a:p>
                      <a:r>
                        <a:rPr lang="de-DE" dirty="0">
                          <a:solidFill>
                            <a:srgbClr val="244D88"/>
                          </a:solidFill>
                        </a:rPr>
                        <a:t>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leichte 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3936747"/>
                  </a:ext>
                </a:extLst>
              </a:tr>
              <a:tr h="370840">
                <a:tc>
                  <a:txBody>
                    <a:bodyPr/>
                    <a:lstStyle/>
                    <a:p>
                      <a:r>
                        <a:rPr lang="de-DE" dirty="0">
                          <a:solidFill>
                            <a:srgbClr val="244D88"/>
                          </a:solidFill>
                        </a:rPr>
                        <a:t>2</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Leicht/sehr</a:t>
                      </a:r>
                      <a:r>
                        <a:rPr lang="de-DE" baseline="0" dirty="0">
                          <a:solidFill>
                            <a:srgbClr val="244D88"/>
                          </a:solidFill>
                        </a:rPr>
                        <a:t> leichte Anstrengung</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6244230"/>
                  </a:ext>
                </a:extLst>
              </a:tr>
              <a:tr h="370840">
                <a:tc>
                  <a:txBody>
                    <a:bodyPr/>
                    <a:lstStyle/>
                    <a:p>
                      <a:r>
                        <a:rPr lang="de-DE" dirty="0">
                          <a:solidFill>
                            <a:srgbClr val="244D88"/>
                          </a:solidFill>
                        </a:rPr>
                        <a:t>3</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Mäßig</a:t>
                      </a:r>
                      <a:r>
                        <a:rPr lang="de-DE" baseline="0" dirty="0">
                          <a:solidFill>
                            <a:srgbClr val="244D88"/>
                          </a:solidFill>
                        </a:rPr>
                        <a:t>/leichte Anstrengung </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6216528"/>
                  </a:ext>
                </a:extLst>
              </a:tr>
              <a:tr h="370840">
                <a:tc>
                  <a:txBody>
                    <a:bodyPr/>
                    <a:lstStyle/>
                    <a:p>
                      <a:r>
                        <a:rPr lang="de-DE" dirty="0">
                          <a:solidFill>
                            <a:srgbClr val="244D88"/>
                          </a:solidFill>
                        </a:rPr>
                        <a:t>4</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Etwas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7019209"/>
                  </a:ext>
                </a:extLst>
              </a:tr>
              <a:tr h="370840">
                <a:tc>
                  <a:txBody>
                    <a:bodyPr/>
                    <a:lstStyle/>
                    <a:p>
                      <a:r>
                        <a:rPr lang="de-DE" dirty="0">
                          <a:solidFill>
                            <a:srgbClr val="244D88"/>
                          </a:solidFill>
                        </a:rPr>
                        <a:t>5</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2535613"/>
                  </a:ext>
                </a:extLst>
              </a:tr>
              <a:tr h="370840">
                <a:tc>
                  <a:txBody>
                    <a:bodyPr/>
                    <a:lstStyle/>
                    <a:p>
                      <a:r>
                        <a:rPr lang="de-DE" dirty="0">
                          <a:solidFill>
                            <a:srgbClr val="244D88"/>
                          </a:solidFill>
                        </a:rPr>
                        <a:t>6</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9200872"/>
                  </a:ext>
                </a:extLst>
              </a:tr>
              <a:tr h="370840">
                <a:tc>
                  <a:txBody>
                    <a:bodyPr/>
                    <a:lstStyle/>
                    <a:p>
                      <a:r>
                        <a:rPr lang="de-DE" dirty="0">
                          <a:solidFill>
                            <a:srgbClr val="244D88"/>
                          </a:solidFill>
                        </a:rPr>
                        <a:t>7</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Sehr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312508"/>
                  </a:ext>
                </a:extLst>
              </a:tr>
              <a:tr h="370840">
                <a:tc>
                  <a:txBody>
                    <a:bodyPr/>
                    <a:lstStyle/>
                    <a:p>
                      <a:r>
                        <a:rPr lang="de-DE" dirty="0">
                          <a:solidFill>
                            <a:srgbClr val="244D88"/>
                          </a:solidFill>
                        </a:rPr>
                        <a:t>8</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441698"/>
                  </a:ext>
                </a:extLst>
              </a:tr>
              <a:tr h="370840">
                <a:tc>
                  <a:txBody>
                    <a:bodyPr/>
                    <a:lstStyle/>
                    <a:p>
                      <a:r>
                        <a:rPr lang="de-DE" dirty="0">
                          <a:solidFill>
                            <a:srgbClr val="244D88"/>
                          </a:solidFill>
                        </a:rPr>
                        <a:t>9</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5296249"/>
                  </a:ext>
                </a:extLst>
              </a:tr>
              <a:tr h="370840">
                <a:tc>
                  <a:txBody>
                    <a:bodyPr/>
                    <a:lstStyle/>
                    <a:p>
                      <a:r>
                        <a:rPr lang="de-DE" dirty="0">
                          <a:solidFill>
                            <a:srgbClr val="244D88"/>
                          </a:solidFill>
                        </a:rPr>
                        <a:t>10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Maximale 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4868376"/>
                  </a:ext>
                </a:extLst>
              </a:tr>
            </a:tbl>
          </a:graphicData>
        </a:graphic>
      </p:graphicFrame>
      <p:sp>
        <p:nvSpPr>
          <p:cNvPr id="2" name="Titel 1"/>
          <p:cNvSpPr>
            <a:spLocks noGrp="1"/>
          </p:cNvSpPr>
          <p:nvPr>
            <p:ph type="title"/>
          </p:nvPr>
        </p:nvSpPr>
        <p:spPr/>
        <p:txBody>
          <a:bodyPr/>
          <a:lstStyle/>
          <a:p>
            <a:r>
              <a:rPr lang="de-DE" dirty="0"/>
              <a:t>3.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24</a:t>
            </a:fld>
            <a:endParaRPr lang="de-DE" dirty="0"/>
          </a:p>
        </p:txBody>
      </p:sp>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latin typeface="+mj-lt"/>
              </a:rPr>
              <a:t>Phase 2</a:t>
            </a:r>
          </a:p>
          <a:p>
            <a:endParaRPr lang="de-DE" sz="2400" b="1" dirty="0">
              <a:latin typeface="+mj-lt"/>
            </a:endParaRPr>
          </a:p>
          <a:p>
            <a:r>
              <a:rPr lang="de-DE" dirty="0"/>
              <a:t>Wenig </a:t>
            </a:r>
            <a:r>
              <a:rPr lang="de-DE" dirty="0" smtClean="0"/>
              <a:t>intensive Aktivität</a:t>
            </a:r>
            <a:endParaRPr lang="de-DE" dirty="0"/>
          </a:p>
          <a:p>
            <a:pPr marL="342900" indent="-342900">
              <a:spcBef>
                <a:spcPts val="600"/>
              </a:spcBef>
              <a:buFont typeface="Arial" panose="020B0604020202020204" pitchFamily="34" charset="0"/>
              <a:buChar char="•"/>
            </a:pPr>
            <a:r>
              <a:rPr lang="de-DE" dirty="0"/>
              <a:t>Spazierengehen</a:t>
            </a:r>
            <a:br>
              <a:rPr lang="de-DE" dirty="0"/>
            </a:br>
            <a:r>
              <a:rPr lang="de-DE" dirty="0"/>
              <a:t>(länger, schneller)</a:t>
            </a:r>
          </a:p>
          <a:p>
            <a:pPr marL="342900" indent="-342900">
              <a:spcBef>
                <a:spcPts val="600"/>
              </a:spcBef>
              <a:buFont typeface="Arial" panose="020B0604020202020204" pitchFamily="34" charset="0"/>
              <a:buChar char="•"/>
            </a:pPr>
            <a:r>
              <a:rPr lang="de-DE" dirty="0"/>
              <a:t>Alltagsarbeit</a:t>
            </a:r>
            <a:br>
              <a:rPr lang="de-DE" dirty="0"/>
            </a:br>
            <a:r>
              <a:rPr lang="de-DE" dirty="0"/>
              <a:t>(Haushalt, Garten)</a:t>
            </a:r>
          </a:p>
        </p:txBody>
      </p:sp>
    </p:spTree>
    <p:extLst>
      <p:ext uri="{BB962C8B-B14F-4D97-AF65-F5344CB8AC3E}">
        <p14:creationId xmlns:p14="http://schemas.microsoft.com/office/powerpoint/2010/main" val="115895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le 7"/>
          <p:cNvGraphicFramePr>
            <a:graphicFrameLocks noGrp="1"/>
          </p:cNvGraphicFramePr>
          <p:nvPr>
            <p:extLst>
              <p:ext uri="{D42A27DB-BD31-4B8C-83A1-F6EECF244321}">
                <p14:modId xmlns:p14="http://schemas.microsoft.com/office/powerpoint/2010/main" val="3092167068"/>
              </p:ext>
            </p:extLst>
          </p:nvPr>
        </p:nvGraphicFramePr>
        <p:xfrm>
          <a:off x="3181462" y="1412875"/>
          <a:ext cx="7954851" cy="4815840"/>
        </p:xfrm>
        <a:graphic>
          <a:graphicData uri="http://schemas.openxmlformats.org/drawingml/2006/table">
            <a:tbl>
              <a:tblPr firstRow="1" bandRow="1">
                <a:tableStyleId>{5ACB3F56-7768-405F-84FF-31046667B651}</a:tableStyleId>
              </a:tblPr>
              <a:tblGrid>
                <a:gridCol w="742221">
                  <a:extLst>
                    <a:ext uri="{9D8B030D-6E8A-4147-A177-3AD203B41FA5}">
                      <a16:colId xmlns:a16="http://schemas.microsoft.com/office/drawing/2014/main" val="3551586684"/>
                    </a:ext>
                  </a:extLst>
                </a:gridCol>
                <a:gridCol w="3612630">
                  <a:extLst>
                    <a:ext uri="{9D8B030D-6E8A-4147-A177-3AD203B41FA5}">
                      <a16:colId xmlns:a16="http://schemas.microsoft.com/office/drawing/2014/main" val="3421850626"/>
                    </a:ext>
                  </a:extLst>
                </a:gridCol>
                <a:gridCol w="720000">
                  <a:extLst>
                    <a:ext uri="{9D8B030D-6E8A-4147-A177-3AD203B41FA5}">
                      <a16:colId xmlns:a16="http://schemas.microsoft.com/office/drawing/2014/main" val="2114795886"/>
                    </a:ext>
                  </a:extLst>
                </a:gridCol>
                <a:gridCol w="720000">
                  <a:extLst>
                    <a:ext uri="{9D8B030D-6E8A-4147-A177-3AD203B41FA5}">
                      <a16:colId xmlns:a16="http://schemas.microsoft.com/office/drawing/2014/main" val="3351461007"/>
                    </a:ext>
                  </a:extLst>
                </a:gridCol>
                <a:gridCol w="720000">
                  <a:extLst>
                    <a:ext uri="{9D8B030D-6E8A-4147-A177-3AD203B41FA5}">
                      <a16:colId xmlns:a16="http://schemas.microsoft.com/office/drawing/2014/main" val="453746496"/>
                    </a:ext>
                  </a:extLst>
                </a:gridCol>
                <a:gridCol w="720000">
                  <a:extLst>
                    <a:ext uri="{9D8B030D-6E8A-4147-A177-3AD203B41FA5}">
                      <a16:colId xmlns:a16="http://schemas.microsoft.com/office/drawing/2014/main" val="2966567196"/>
                    </a:ext>
                  </a:extLst>
                </a:gridCol>
                <a:gridCol w="720000">
                  <a:extLst>
                    <a:ext uri="{9D8B030D-6E8A-4147-A177-3AD203B41FA5}">
                      <a16:colId xmlns:a16="http://schemas.microsoft.com/office/drawing/2014/main" val="954237542"/>
                    </a:ext>
                  </a:extLst>
                </a:gridCol>
              </a:tblGrid>
              <a:tr h="235034">
                <a:tc>
                  <a:txBody>
                    <a:bodyPr/>
                    <a:lstStyle/>
                    <a:p>
                      <a:endParaRPr lang="de-DE" dirty="0">
                        <a:solidFill>
                          <a:srgbClr val="244D88"/>
                        </a:solidFill>
                        <a:latin typeface="+mj-lt"/>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endParaRPr lang="de-DE" dirty="0">
                        <a:solidFill>
                          <a:srgbClr val="244D88"/>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gridSpan="5">
                  <a:txBody>
                    <a:bodyPr/>
                    <a:lstStyle/>
                    <a:p>
                      <a:pPr algn="ctr"/>
                      <a:r>
                        <a:rPr lang="de-DE" dirty="0">
                          <a:solidFill>
                            <a:srgbClr val="244D88"/>
                          </a:solidFill>
                          <a:latin typeface="+mj-lt"/>
                        </a:rPr>
                        <a:t>Phasen</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244D88"/>
                          </a:solidFill>
                          <a:latin typeface="+mj-lt"/>
                        </a:rPr>
                        <a:t>Wert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r>
                        <a:rPr lang="de-DE" b="1" dirty="0">
                          <a:solidFill>
                            <a:srgbClr val="244D88"/>
                          </a:solidFill>
                          <a:latin typeface="+mj-lt"/>
                        </a:rPr>
                        <a:t>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a:solidFill>
                            <a:srgbClr val="244D88"/>
                          </a:solidFill>
                          <a:latin typeface="+mj-lt"/>
                        </a:rPr>
                        <a:t>1</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smtClean="0">
                          <a:solidFill>
                            <a:srgbClr val="244D88"/>
                          </a:solidFill>
                          <a:latin typeface="+mj-lt"/>
                        </a:rPr>
                        <a:t>2</a:t>
                      </a: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marL="0" algn="ctr" defTabSz="914400" rtl="0" eaLnBrk="1" latinLnBrk="0" hangingPunct="1"/>
                      <a:r>
                        <a:rPr lang="de-DE" sz="1800" b="1" kern="1200" dirty="0" smtClean="0">
                          <a:solidFill>
                            <a:srgbClr val="244D88"/>
                          </a:solidFill>
                          <a:latin typeface="+mj-lt"/>
                          <a:ea typeface="+mn-ea"/>
                          <a:cs typeface="+mn-cs"/>
                        </a:rPr>
                        <a:t>3</a:t>
                      </a:r>
                      <a:endParaRPr lang="de-DE" sz="1800" b="1" kern="1200" dirty="0">
                        <a:solidFill>
                          <a:srgbClr val="244D88"/>
                        </a:solidFill>
                        <a:latin typeface="+mj-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6469657"/>
                  </a:ext>
                </a:extLst>
              </a:tr>
              <a:tr h="370840">
                <a:tc>
                  <a:txBody>
                    <a:bodyPr/>
                    <a:lstStyle/>
                    <a:p>
                      <a:r>
                        <a:rPr lang="de-DE" dirty="0">
                          <a:solidFill>
                            <a:srgbClr val="244D88"/>
                          </a:solidFill>
                        </a:rPr>
                        <a:t>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Ruhezustand/keine Anstrengung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sz="1800" kern="1200" dirty="0">
                        <a:solidFill>
                          <a:srgbClr val="2C2E2E"/>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0387046"/>
                  </a:ext>
                </a:extLst>
              </a:tr>
              <a:tr h="370840">
                <a:tc>
                  <a:txBody>
                    <a:bodyPr/>
                    <a:lstStyle/>
                    <a:p>
                      <a:r>
                        <a:rPr lang="de-DE" dirty="0">
                          <a:solidFill>
                            <a:srgbClr val="244D88"/>
                          </a:solidFill>
                        </a:rPr>
                        <a:t>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leichte 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3936747"/>
                  </a:ext>
                </a:extLst>
              </a:tr>
              <a:tr h="370840">
                <a:tc>
                  <a:txBody>
                    <a:bodyPr/>
                    <a:lstStyle/>
                    <a:p>
                      <a:r>
                        <a:rPr lang="de-DE" dirty="0">
                          <a:solidFill>
                            <a:srgbClr val="244D88"/>
                          </a:solidFill>
                        </a:rPr>
                        <a:t>2</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Leicht/sehr</a:t>
                      </a:r>
                      <a:r>
                        <a:rPr lang="de-DE" baseline="0" dirty="0">
                          <a:solidFill>
                            <a:srgbClr val="244D88"/>
                          </a:solidFill>
                        </a:rPr>
                        <a:t> leichte Anstrengung</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dirty="0" smtClean="0"/>
                        <a:t> </a:t>
                      </a:r>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6244230"/>
                  </a:ext>
                </a:extLst>
              </a:tr>
              <a:tr h="370840">
                <a:tc>
                  <a:txBody>
                    <a:bodyPr/>
                    <a:lstStyle/>
                    <a:p>
                      <a:r>
                        <a:rPr lang="de-DE" dirty="0">
                          <a:solidFill>
                            <a:srgbClr val="244D88"/>
                          </a:solidFill>
                        </a:rPr>
                        <a:t>3</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Mäßig</a:t>
                      </a:r>
                      <a:r>
                        <a:rPr lang="de-DE" baseline="0" dirty="0">
                          <a:solidFill>
                            <a:srgbClr val="244D88"/>
                          </a:solidFill>
                        </a:rPr>
                        <a:t>/leichte Anstrengung </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6216528"/>
                  </a:ext>
                </a:extLst>
              </a:tr>
              <a:tr h="370840">
                <a:tc>
                  <a:txBody>
                    <a:bodyPr/>
                    <a:lstStyle/>
                    <a:p>
                      <a:r>
                        <a:rPr lang="de-DE" dirty="0">
                          <a:solidFill>
                            <a:srgbClr val="244D88"/>
                          </a:solidFill>
                        </a:rPr>
                        <a:t>4</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Etwas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7019209"/>
                  </a:ext>
                </a:extLst>
              </a:tr>
              <a:tr h="370840">
                <a:tc>
                  <a:txBody>
                    <a:bodyPr/>
                    <a:lstStyle/>
                    <a:p>
                      <a:r>
                        <a:rPr lang="de-DE" dirty="0">
                          <a:solidFill>
                            <a:srgbClr val="244D88"/>
                          </a:solidFill>
                        </a:rPr>
                        <a:t>5</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2535613"/>
                  </a:ext>
                </a:extLst>
              </a:tr>
              <a:tr h="370840">
                <a:tc>
                  <a:txBody>
                    <a:bodyPr/>
                    <a:lstStyle/>
                    <a:p>
                      <a:r>
                        <a:rPr lang="de-DE" dirty="0">
                          <a:solidFill>
                            <a:srgbClr val="244D88"/>
                          </a:solidFill>
                        </a:rPr>
                        <a:t>6</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9200872"/>
                  </a:ext>
                </a:extLst>
              </a:tr>
              <a:tr h="370840">
                <a:tc>
                  <a:txBody>
                    <a:bodyPr/>
                    <a:lstStyle/>
                    <a:p>
                      <a:r>
                        <a:rPr lang="de-DE" dirty="0">
                          <a:solidFill>
                            <a:srgbClr val="244D88"/>
                          </a:solidFill>
                        </a:rPr>
                        <a:t>7</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Sehr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312508"/>
                  </a:ext>
                </a:extLst>
              </a:tr>
              <a:tr h="370840">
                <a:tc>
                  <a:txBody>
                    <a:bodyPr/>
                    <a:lstStyle/>
                    <a:p>
                      <a:r>
                        <a:rPr lang="de-DE" dirty="0">
                          <a:solidFill>
                            <a:srgbClr val="244D88"/>
                          </a:solidFill>
                        </a:rPr>
                        <a:t>8</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441698"/>
                  </a:ext>
                </a:extLst>
              </a:tr>
              <a:tr h="370840">
                <a:tc>
                  <a:txBody>
                    <a:bodyPr/>
                    <a:lstStyle/>
                    <a:p>
                      <a:r>
                        <a:rPr lang="de-DE" dirty="0">
                          <a:solidFill>
                            <a:srgbClr val="244D88"/>
                          </a:solidFill>
                        </a:rPr>
                        <a:t>9</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5296249"/>
                  </a:ext>
                </a:extLst>
              </a:tr>
              <a:tr h="370840">
                <a:tc>
                  <a:txBody>
                    <a:bodyPr/>
                    <a:lstStyle/>
                    <a:p>
                      <a:r>
                        <a:rPr lang="de-DE" dirty="0">
                          <a:solidFill>
                            <a:srgbClr val="244D88"/>
                          </a:solidFill>
                        </a:rPr>
                        <a:t>10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Maximale 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4868376"/>
                  </a:ext>
                </a:extLst>
              </a:tr>
            </a:tbl>
          </a:graphicData>
        </a:graphic>
      </p:graphicFrame>
      <p:sp>
        <p:nvSpPr>
          <p:cNvPr id="2" name="Titel 1"/>
          <p:cNvSpPr>
            <a:spLocks noGrp="1"/>
          </p:cNvSpPr>
          <p:nvPr>
            <p:ph type="title"/>
          </p:nvPr>
        </p:nvSpPr>
        <p:spPr/>
        <p:txBody>
          <a:bodyPr/>
          <a:lstStyle/>
          <a:p>
            <a:r>
              <a:rPr lang="de-DE" dirty="0"/>
              <a:t>3.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25</a:t>
            </a:fld>
            <a:endParaRPr lang="de-DE" dirty="0"/>
          </a:p>
        </p:txBody>
      </p:sp>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latin typeface="+mj-lt"/>
              </a:rPr>
              <a:t>Phase 3</a:t>
            </a:r>
          </a:p>
          <a:p>
            <a:endParaRPr lang="de-DE" sz="2400" b="1" dirty="0">
              <a:latin typeface="+mj-lt"/>
            </a:endParaRPr>
          </a:p>
          <a:p>
            <a:r>
              <a:rPr lang="de-DE" dirty="0"/>
              <a:t>Mäßig intensive Aktivität</a:t>
            </a:r>
          </a:p>
          <a:p>
            <a:pPr marL="342900" indent="-342900">
              <a:spcBef>
                <a:spcPts val="600"/>
              </a:spcBef>
              <a:buFont typeface="Arial" panose="020B0604020202020204" pitchFamily="34" charset="0"/>
              <a:buChar char="•"/>
            </a:pPr>
            <a:r>
              <a:rPr lang="de-DE" dirty="0"/>
              <a:t>Schnelles Gehen</a:t>
            </a:r>
          </a:p>
          <a:p>
            <a:pPr marL="342900" indent="-342900">
              <a:spcBef>
                <a:spcPts val="600"/>
              </a:spcBef>
              <a:buFont typeface="Arial" panose="020B0604020202020204" pitchFamily="34" charset="0"/>
              <a:buChar char="•"/>
            </a:pPr>
            <a:r>
              <a:rPr lang="de-DE" dirty="0"/>
              <a:t>Joggen</a:t>
            </a:r>
          </a:p>
          <a:p>
            <a:pPr marL="342900" indent="-342900">
              <a:spcBef>
                <a:spcPts val="600"/>
              </a:spcBef>
              <a:buFont typeface="Arial" panose="020B0604020202020204" pitchFamily="34" charset="0"/>
              <a:buChar char="•"/>
            </a:pPr>
            <a:r>
              <a:rPr lang="de-DE" dirty="0"/>
              <a:t>Schnelles </a:t>
            </a:r>
            <a:br>
              <a:rPr lang="de-DE" dirty="0"/>
            </a:br>
            <a:r>
              <a:rPr lang="de-DE" dirty="0"/>
              <a:t>Treppensteigen</a:t>
            </a:r>
          </a:p>
          <a:p>
            <a:pPr marL="342900" indent="-342900">
              <a:spcBef>
                <a:spcPts val="600"/>
              </a:spcBef>
              <a:buFont typeface="Arial" panose="020B0604020202020204" pitchFamily="34" charset="0"/>
              <a:buChar char="•"/>
            </a:pPr>
            <a:r>
              <a:rPr lang="de-DE" dirty="0"/>
              <a:t>Widerstandstraining</a:t>
            </a:r>
          </a:p>
        </p:txBody>
      </p:sp>
      <p:sp>
        <p:nvSpPr>
          <p:cNvPr id="10" name="Rechteck 9"/>
          <p:cNvSpPr/>
          <p:nvPr/>
        </p:nvSpPr>
        <p:spPr>
          <a:xfrm>
            <a:off x="8979252" y="2157413"/>
            <a:ext cx="721961" cy="222408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00113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26</a:t>
            </a:fld>
            <a:endParaRPr lang="de-DE" dirty="0"/>
          </a:p>
        </p:txBody>
      </p:sp>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latin typeface="+mj-lt"/>
              </a:rPr>
              <a:t>Phase 4</a:t>
            </a:r>
          </a:p>
          <a:p>
            <a:endParaRPr lang="de-DE" sz="2400" b="1" dirty="0">
              <a:latin typeface="+mj-lt"/>
            </a:endParaRPr>
          </a:p>
          <a:p>
            <a:r>
              <a:rPr lang="de-DE" dirty="0"/>
              <a:t>Mäßig intensive Aktivität</a:t>
            </a:r>
          </a:p>
          <a:p>
            <a:pPr marL="342900" indent="-342900">
              <a:spcBef>
                <a:spcPts val="600"/>
              </a:spcBef>
              <a:buFont typeface="Arial" panose="020B0604020202020204" pitchFamily="34" charset="0"/>
              <a:buChar char="•"/>
            </a:pPr>
            <a:r>
              <a:rPr lang="de-DE" dirty="0"/>
              <a:t>Radfahren</a:t>
            </a:r>
          </a:p>
          <a:p>
            <a:pPr marL="342900" indent="-342900">
              <a:spcBef>
                <a:spcPts val="600"/>
              </a:spcBef>
              <a:buFont typeface="Arial" panose="020B0604020202020204" pitchFamily="34" charset="0"/>
              <a:buChar char="•"/>
            </a:pPr>
            <a:r>
              <a:rPr lang="de-DE" dirty="0"/>
              <a:t>Joggen</a:t>
            </a:r>
          </a:p>
          <a:p>
            <a:pPr marL="342900" indent="-342900">
              <a:spcBef>
                <a:spcPts val="600"/>
              </a:spcBef>
              <a:buFont typeface="Arial" panose="020B0604020202020204" pitchFamily="34" charset="0"/>
              <a:buChar char="•"/>
            </a:pPr>
            <a:r>
              <a:rPr lang="de-DE" dirty="0"/>
              <a:t>Schwimmen</a:t>
            </a:r>
          </a:p>
        </p:txBody>
      </p:sp>
      <p:graphicFrame>
        <p:nvGraphicFramePr>
          <p:cNvPr id="13" name="Tabelle 12"/>
          <p:cNvGraphicFramePr>
            <a:graphicFrameLocks noGrp="1"/>
          </p:cNvGraphicFramePr>
          <p:nvPr>
            <p:extLst>
              <p:ext uri="{D42A27DB-BD31-4B8C-83A1-F6EECF244321}">
                <p14:modId xmlns:p14="http://schemas.microsoft.com/office/powerpoint/2010/main" val="738706604"/>
              </p:ext>
            </p:extLst>
          </p:nvPr>
        </p:nvGraphicFramePr>
        <p:xfrm>
          <a:off x="3181462" y="1412875"/>
          <a:ext cx="7954851" cy="4815840"/>
        </p:xfrm>
        <a:graphic>
          <a:graphicData uri="http://schemas.openxmlformats.org/drawingml/2006/table">
            <a:tbl>
              <a:tblPr firstRow="1" bandRow="1">
                <a:tableStyleId>{5ACB3F56-7768-405F-84FF-31046667B651}</a:tableStyleId>
              </a:tblPr>
              <a:tblGrid>
                <a:gridCol w="742221">
                  <a:extLst>
                    <a:ext uri="{9D8B030D-6E8A-4147-A177-3AD203B41FA5}">
                      <a16:colId xmlns:a16="http://schemas.microsoft.com/office/drawing/2014/main" val="3551586684"/>
                    </a:ext>
                  </a:extLst>
                </a:gridCol>
                <a:gridCol w="3612630">
                  <a:extLst>
                    <a:ext uri="{9D8B030D-6E8A-4147-A177-3AD203B41FA5}">
                      <a16:colId xmlns:a16="http://schemas.microsoft.com/office/drawing/2014/main" val="3421850626"/>
                    </a:ext>
                  </a:extLst>
                </a:gridCol>
                <a:gridCol w="720000">
                  <a:extLst>
                    <a:ext uri="{9D8B030D-6E8A-4147-A177-3AD203B41FA5}">
                      <a16:colId xmlns:a16="http://schemas.microsoft.com/office/drawing/2014/main" val="2114795886"/>
                    </a:ext>
                  </a:extLst>
                </a:gridCol>
                <a:gridCol w="720000">
                  <a:extLst>
                    <a:ext uri="{9D8B030D-6E8A-4147-A177-3AD203B41FA5}">
                      <a16:colId xmlns:a16="http://schemas.microsoft.com/office/drawing/2014/main" val="3351461007"/>
                    </a:ext>
                  </a:extLst>
                </a:gridCol>
                <a:gridCol w="720000">
                  <a:extLst>
                    <a:ext uri="{9D8B030D-6E8A-4147-A177-3AD203B41FA5}">
                      <a16:colId xmlns:a16="http://schemas.microsoft.com/office/drawing/2014/main" val="453746496"/>
                    </a:ext>
                  </a:extLst>
                </a:gridCol>
                <a:gridCol w="720000">
                  <a:extLst>
                    <a:ext uri="{9D8B030D-6E8A-4147-A177-3AD203B41FA5}">
                      <a16:colId xmlns:a16="http://schemas.microsoft.com/office/drawing/2014/main" val="2966567196"/>
                    </a:ext>
                  </a:extLst>
                </a:gridCol>
                <a:gridCol w="720000">
                  <a:extLst>
                    <a:ext uri="{9D8B030D-6E8A-4147-A177-3AD203B41FA5}">
                      <a16:colId xmlns:a16="http://schemas.microsoft.com/office/drawing/2014/main" val="954237542"/>
                    </a:ext>
                  </a:extLst>
                </a:gridCol>
              </a:tblGrid>
              <a:tr h="235034">
                <a:tc>
                  <a:txBody>
                    <a:bodyPr/>
                    <a:lstStyle/>
                    <a:p>
                      <a:endParaRPr lang="de-DE" dirty="0">
                        <a:solidFill>
                          <a:srgbClr val="244D88"/>
                        </a:solidFill>
                        <a:latin typeface="+mj-lt"/>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endParaRPr lang="de-DE" dirty="0">
                        <a:solidFill>
                          <a:srgbClr val="244D88"/>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gridSpan="5">
                  <a:txBody>
                    <a:bodyPr/>
                    <a:lstStyle/>
                    <a:p>
                      <a:pPr algn="ctr"/>
                      <a:r>
                        <a:rPr lang="de-DE" dirty="0">
                          <a:solidFill>
                            <a:srgbClr val="244D88"/>
                          </a:solidFill>
                          <a:latin typeface="+mj-lt"/>
                        </a:rPr>
                        <a:t>Phasen</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244D88"/>
                          </a:solidFill>
                          <a:latin typeface="+mj-lt"/>
                        </a:rPr>
                        <a:t>Wert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r>
                        <a:rPr lang="de-DE" b="1" dirty="0">
                          <a:solidFill>
                            <a:srgbClr val="244D88"/>
                          </a:solidFill>
                          <a:latin typeface="+mj-lt"/>
                        </a:rPr>
                        <a:t>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a:solidFill>
                            <a:srgbClr val="244D88"/>
                          </a:solidFill>
                          <a:latin typeface="+mj-lt"/>
                        </a:rPr>
                        <a:t>1</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smtClean="0">
                          <a:solidFill>
                            <a:srgbClr val="244D88"/>
                          </a:solidFill>
                          <a:latin typeface="+mj-lt"/>
                        </a:rPr>
                        <a:t>2</a:t>
                      </a: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marL="0" algn="ctr" defTabSz="914400" rtl="0" eaLnBrk="1" latinLnBrk="0" hangingPunct="1"/>
                      <a:r>
                        <a:rPr lang="de-DE" sz="1800" b="1" kern="1200" dirty="0" smtClean="0">
                          <a:solidFill>
                            <a:srgbClr val="244D88"/>
                          </a:solidFill>
                          <a:latin typeface="+mj-lt"/>
                          <a:ea typeface="+mn-ea"/>
                          <a:cs typeface="+mn-cs"/>
                        </a:rPr>
                        <a:t>3</a:t>
                      </a:r>
                      <a:endParaRPr lang="de-DE" sz="1800" b="1" kern="1200" dirty="0">
                        <a:solidFill>
                          <a:srgbClr val="244D88"/>
                        </a:solidFill>
                        <a:latin typeface="+mj-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smtClean="0">
                          <a:solidFill>
                            <a:srgbClr val="244D88"/>
                          </a:solidFill>
                          <a:latin typeface="+mj-lt"/>
                        </a:rPr>
                        <a:t>4</a:t>
                      </a: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6469657"/>
                  </a:ext>
                </a:extLst>
              </a:tr>
              <a:tr h="370840">
                <a:tc>
                  <a:txBody>
                    <a:bodyPr/>
                    <a:lstStyle/>
                    <a:p>
                      <a:r>
                        <a:rPr lang="de-DE" dirty="0">
                          <a:solidFill>
                            <a:srgbClr val="244D88"/>
                          </a:solidFill>
                        </a:rPr>
                        <a:t>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Ruhezustand/keine Anstrengung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sz="1800" kern="1200" dirty="0">
                        <a:solidFill>
                          <a:srgbClr val="2C2E2E"/>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0387046"/>
                  </a:ext>
                </a:extLst>
              </a:tr>
              <a:tr h="370840">
                <a:tc>
                  <a:txBody>
                    <a:bodyPr/>
                    <a:lstStyle/>
                    <a:p>
                      <a:r>
                        <a:rPr lang="de-DE" dirty="0">
                          <a:solidFill>
                            <a:srgbClr val="244D88"/>
                          </a:solidFill>
                        </a:rPr>
                        <a:t>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leichte 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3936747"/>
                  </a:ext>
                </a:extLst>
              </a:tr>
              <a:tr h="370840">
                <a:tc>
                  <a:txBody>
                    <a:bodyPr/>
                    <a:lstStyle/>
                    <a:p>
                      <a:r>
                        <a:rPr lang="de-DE" dirty="0">
                          <a:solidFill>
                            <a:srgbClr val="244D88"/>
                          </a:solidFill>
                        </a:rPr>
                        <a:t>2</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Leicht/sehr</a:t>
                      </a:r>
                      <a:r>
                        <a:rPr lang="de-DE" baseline="0" dirty="0">
                          <a:solidFill>
                            <a:srgbClr val="244D88"/>
                          </a:solidFill>
                        </a:rPr>
                        <a:t> leichte Anstrengung</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6244230"/>
                  </a:ext>
                </a:extLst>
              </a:tr>
              <a:tr h="370840">
                <a:tc>
                  <a:txBody>
                    <a:bodyPr/>
                    <a:lstStyle/>
                    <a:p>
                      <a:r>
                        <a:rPr lang="de-DE" dirty="0">
                          <a:solidFill>
                            <a:srgbClr val="244D88"/>
                          </a:solidFill>
                        </a:rPr>
                        <a:t>3</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Mäßig</a:t>
                      </a:r>
                      <a:r>
                        <a:rPr lang="de-DE" baseline="0" dirty="0">
                          <a:solidFill>
                            <a:srgbClr val="244D88"/>
                          </a:solidFill>
                        </a:rPr>
                        <a:t>/leichte Anstrengung </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6216528"/>
                  </a:ext>
                </a:extLst>
              </a:tr>
              <a:tr h="370840">
                <a:tc>
                  <a:txBody>
                    <a:bodyPr/>
                    <a:lstStyle/>
                    <a:p>
                      <a:r>
                        <a:rPr lang="de-DE" dirty="0">
                          <a:solidFill>
                            <a:srgbClr val="244D88"/>
                          </a:solidFill>
                        </a:rPr>
                        <a:t>4</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Etwas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7019209"/>
                  </a:ext>
                </a:extLst>
              </a:tr>
              <a:tr h="370840">
                <a:tc>
                  <a:txBody>
                    <a:bodyPr/>
                    <a:lstStyle/>
                    <a:p>
                      <a:r>
                        <a:rPr lang="de-DE" dirty="0">
                          <a:solidFill>
                            <a:srgbClr val="244D88"/>
                          </a:solidFill>
                        </a:rPr>
                        <a:t>5</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2535613"/>
                  </a:ext>
                </a:extLst>
              </a:tr>
              <a:tr h="370840">
                <a:tc>
                  <a:txBody>
                    <a:bodyPr/>
                    <a:lstStyle/>
                    <a:p>
                      <a:r>
                        <a:rPr lang="de-DE" dirty="0">
                          <a:solidFill>
                            <a:srgbClr val="244D88"/>
                          </a:solidFill>
                        </a:rPr>
                        <a:t>6</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9200872"/>
                  </a:ext>
                </a:extLst>
              </a:tr>
              <a:tr h="370840">
                <a:tc>
                  <a:txBody>
                    <a:bodyPr/>
                    <a:lstStyle/>
                    <a:p>
                      <a:r>
                        <a:rPr lang="de-DE" dirty="0">
                          <a:solidFill>
                            <a:srgbClr val="244D88"/>
                          </a:solidFill>
                        </a:rPr>
                        <a:t>7</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Sehr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312508"/>
                  </a:ext>
                </a:extLst>
              </a:tr>
              <a:tr h="370840">
                <a:tc>
                  <a:txBody>
                    <a:bodyPr/>
                    <a:lstStyle/>
                    <a:p>
                      <a:r>
                        <a:rPr lang="de-DE" dirty="0">
                          <a:solidFill>
                            <a:srgbClr val="244D88"/>
                          </a:solidFill>
                        </a:rPr>
                        <a:t>8</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441698"/>
                  </a:ext>
                </a:extLst>
              </a:tr>
              <a:tr h="370840">
                <a:tc>
                  <a:txBody>
                    <a:bodyPr/>
                    <a:lstStyle/>
                    <a:p>
                      <a:r>
                        <a:rPr lang="de-DE" dirty="0">
                          <a:solidFill>
                            <a:srgbClr val="244D88"/>
                          </a:solidFill>
                        </a:rPr>
                        <a:t>9</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5296249"/>
                  </a:ext>
                </a:extLst>
              </a:tr>
              <a:tr h="370840">
                <a:tc>
                  <a:txBody>
                    <a:bodyPr/>
                    <a:lstStyle/>
                    <a:p>
                      <a:r>
                        <a:rPr lang="de-DE" dirty="0">
                          <a:solidFill>
                            <a:srgbClr val="244D88"/>
                          </a:solidFill>
                        </a:rPr>
                        <a:t>10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Maximale 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4868376"/>
                  </a:ext>
                </a:extLst>
              </a:tr>
            </a:tbl>
          </a:graphicData>
        </a:graphic>
      </p:graphicFrame>
      <p:sp>
        <p:nvSpPr>
          <p:cNvPr id="15" name="Rechteck 14"/>
          <p:cNvSpPr/>
          <p:nvPr/>
        </p:nvSpPr>
        <p:spPr>
          <a:xfrm>
            <a:off x="9694800" y="2157413"/>
            <a:ext cx="720958" cy="296227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4208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2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10415355" y="2152650"/>
            <a:ext cx="720958" cy="40760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aphicFrame>
        <p:nvGraphicFramePr>
          <p:cNvPr id="9" name="Tabelle 8"/>
          <p:cNvGraphicFramePr>
            <a:graphicFrameLocks noGrp="1"/>
          </p:cNvGraphicFramePr>
          <p:nvPr>
            <p:extLst>
              <p:ext uri="{D42A27DB-BD31-4B8C-83A1-F6EECF244321}">
                <p14:modId xmlns:p14="http://schemas.microsoft.com/office/powerpoint/2010/main" val="2273413605"/>
              </p:ext>
            </p:extLst>
          </p:nvPr>
        </p:nvGraphicFramePr>
        <p:xfrm>
          <a:off x="3181462" y="1412875"/>
          <a:ext cx="7954851" cy="4815840"/>
        </p:xfrm>
        <a:graphic>
          <a:graphicData uri="http://schemas.openxmlformats.org/drawingml/2006/table">
            <a:tbl>
              <a:tblPr firstRow="1" bandRow="1">
                <a:tableStyleId>{5ACB3F56-7768-405F-84FF-31046667B651}</a:tableStyleId>
              </a:tblPr>
              <a:tblGrid>
                <a:gridCol w="742221">
                  <a:extLst>
                    <a:ext uri="{9D8B030D-6E8A-4147-A177-3AD203B41FA5}">
                      <a16:colId xmlns:a16="http://schemas.microsoft.com/office/drawing/2014/main" val="3551586684"/>
                    </a:ext>
                  </a:extLst>
                </a:gridCol>
                <a:gridCol w="3612630">
                  <a:extLst>
                    <a:ext uri="{9D8B030D-6E8A-4147-A177-3AD203B41FA5}">
                      <a16:colId xmlns:a16="http://schemas.microsoft.com/office/drawing/2014/main" val="3421850626"/>
                    </a:ext>
                  </a:extLst>
                </a:gridCol>
                <a:gridCol w="720000">
                  <a:extLst>
                    <a:ext uri="{9D8B030D-6E8A-4147-A177-3AD203B41FA5}">
                      <a16:colId xmlns:a16="http://schemas.microsoft.com/office/drawing/2014/main" val="2114795886"/>
                    </a:ext>
                  </a:extLst>
                </a:gridCol>
                <a:gridCol w="720000">
                  <a:extLst>
                    <a:ext uri="{9D8B030D-6E8A-4147-A177-3AD203B41FA5}">
                      <a16:colId xmlns:a16="http://schemas.microsoft.com/office/drawing/2014/main" val="3351461007"/>
                    </a:ext>
                  </a:extLst>
                </a:gridCol>
                <a:gridCol w="720000">
                  <a:extLst>
                    <a:ext uri="{9D8B030D-6E8A-4147-A177-3AD203B41FA5}">
                      <a16:colId xmlns:a16="http://schemas.microsoft.com/office/drawing/2014/main" val="453746496"/>
                    </a:ext>
                  </a:extLst>
                </a:gridCol>
                <a:gridCol w="720000">
                  <a:extLst>
                    <a:ext uri="{9D8B030D-6E8A-4147-A177-3AD203B41FA5}">
                      <a16:colId xmlns:a16="http://schemas.microsoft.com/office/drawing/2014/main" val="2966567196"/>
                    </a:ext>
                  </a:extLst>
                </a:gridCol>
                <a:gridCol w="720000">
                  <a:extLst>
                    <a:ext uri="{9D8B030D-6E8A-4147-A177-3AD203B41FA5}">
                      <a16:colId xmlns:a16="http://schemas.microsoft.com/office/drawing/2014/main" val="954237542"/>
                    </a:ext>
                  </a:extLst>
                </a:gridCol>
              </a:tblGrid>
              <a:tr h="235034">
                <a:tc>
                  <a:txBody>
                    <a:bodyPr/>
                    <a:lstStyle/>
                    <a:p>
                      <a:endParaRPr lang="de-DE" dirty="0">
                        <a:solidFill>
                          <a:srgbClr val="244D88"/>
                        </a:solidFill>
                        <a:latin typeface="+mj-lt"/>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endParaRPr lang="de-DE" dirty="0">
                        <a:solidFill>
                          <a:srgbClr val="244D88"/>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gridSpan="5">
                  <a:txBody>
                    <a:bodyPr/>
                    <a:lstStyle/>
                    <a:p>
                      <a:pPr algn="ctr"/>
                      <a:r>
                        <a:rPr lang="de-DE" dirty="0">
                          <a:solidFill>
                            <a:srgbClr val="244D88"/>
                          </a:solidFill>
                          <a:latin typeface="+mj-lt"/>
                        </a:rPr>
                        <a:t>Phasen</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244D88"/>
                          </a:solidFill>
                          <a:latin typeface="+mj-lt"/>
                        </a:rPr>
                        <a:t>Wert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r>
                        <a:rPr lang="de-DE" b="1" dirty="0">
                          <a:solidFill>
                            <a:srgbClr val="244D88"/>
                          </a:solidFill>
                          <a:latin typeface="+mj-lt"/>
                        </a:rPr>
                        <a:t>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a:solidFill>
                            <a:srgbClr val="244D88"/>
                          </a:solidFill>
                          <a:latin typeface="+mj-lt"/>
                        </a:rPr>
                        <a:t>1</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smtClean="0">
                          <a:solidFill>
                            <a:srgbClr val="244D88"/>
                          </a:solidFill>
                          <a:latin typeface="+mj-lt"/>
                        </a:rPr>
                        <a:t>2</a:t>
                      </a: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marL="0" algn="ctr" defTabSz="914400" rtl="0" eaLnBrk="1" latinLnBrk="0" hangingPunct="1"/>
                      <a:r>
                        <a:rPr lang="de-DE" sz="1800" b="1" kern="1200" dirty="0" smtClean="0">
                          <a:solidFill>
                            <a:srgbClr val="244D88"/>
                          </a:solidFill>
                          <a:latin typeface="+mj-lt"/>
                          <a:ea typeface="+mn-ea"/>
                          <a:cs typeface="+mn-cs"/>
                        </a:rPr>
                        <a:t>3</a:t>
                      </a:r>
                      <a:endParaRPr lang="de-DE" sz="1800" b="1" kern="1200" dirty="0">
                        <a:solidFill>
                          <a:srgbClr val="244D88"/>
                        </a:solidFill>
                        <a:latin typeface="+mj-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smtClean="0">
                          <a:solidFill>
                            <a:srgbClr val="244D88"/>
                          </a:solidFill>
                          <a:latin typeface="+mj-lt"/>
                        </a:rPr>
                        <a:t>4</a:t>
                      </a: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tc>
                  <a:txBody>
                    <a:bodyPr/>
                    <a:lstStyle/>
                    <a:p>
                      <a:pPr algn="ctr"/>
                      <a:r>
                        <a:rPr lang="de-DE" b="1" dirty="0" smtClean="0">
                          <a:solidFill>
                            <a:srgbClr val="244D88"/>
                          </a:solidFill>
                          <a:latin typeface="+mj-lt"/>
                        </a:rPr>
                        <a:t>5</a:t>
                      </a: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44D88">
                        <a:alpha val="20000"/>
                      </a:srgbClr>
                    </a:solidFill>
                  </a:tcPr>
                </a:tc>
                <a:extLst>
                  <a:ext uri="{0D108BD9-81ED-4DB2-BD59-A6C34878D82A}">
                    <a16:rowId xmlns:a16="http://schemas.microsoft.com/office/drawing/2014/main" val="2006469657"/>
                  </a:ext>
                </a:extLst>
              </a:tr>
              <a:tr h="370840">
                <a:tc>
                  <a:txBody>
                    <a:bodyPr/>
                    <a:lstStyle/>
                    <a:p>
                      <a:r>
                        <a:rPr lang="de-DE" dirty="0">
                          <a:solidFill>
                            <a:srgbClr val="244D88"/>
                          </a:solidFill>
                        </a:rPr>
                        <a:t>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Ruhezustand/keine Anstrengung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sz="1800" kern="1200" dirty="0">
                        <a:solidFill>
                          <a:srgbClr val="2C2E2E"/>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0387046"/>
                  </a:ext>
                </a:extLst>
              </a:tr>
              <a:tr h="370840">
                <a:tc>
                  <a:txBody>
                    <a:bodyPr/>
                    <a:lstStyle/>
                    <a:p>
                      <a:r>
                        <a:rPr lang="de-DE" dirty="0">
                          <a:solidFill>
                            <a:srgbClr val="244D88"/>
                          </a:solidFill>
                        </a:rPr>
                        <a:t>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leichte 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3936747"/>
                  </a:ext>
                </a:extLst>
              </a:tr>
              <a:tr h="370840">
                <a:tc>
                  <a:txBody>
                    <a:bodyPr/>
                    <a:lstStyle/>
                    <a:p>
                      <a:r>
                        <a:rPr lang="de-DE" dirty="0">
                          <a:solidFill>
                            <a:srgbClr val="244D88"/>
                          </a:solidFill>
                        </a:rPr>
                        <a:t>2</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Leicht/sehr</a:t>
                      </a:r>
                      <a:r>
                        <a:rPr lang="de-DE" baseline="0" dirty="0">
                          <a:solidFill>
                            <a:srgbClr val="244D88"/>
                          </a:solidFill>
                        </a:rPr>
                        <a:t> leichte Anstrengung</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6244230"/>
                  </a:ext>
                </a:extLst>
              </a:tr>
              <a:tr h="370840">
                <a:tc>
                  <a:txBody>
                    <a:bodyPr/>
                    <a:lstStyle/>
                    <a:p>
                      <a:r>
                        <a:rPr lang="de-DE" dirty="0">
                          <a:solidFill>
                            <a:srgbClr val="244D88"/>
                          </a:solidFill>
                        </a:rPr>
                        <a:t>3</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Mäßig</a:t>
                      </a:r>
                      <a:r>
                        <a:rPr lang="de-DE" baseline="0" dirty="0">
                          <a:solidFill>
                            <a:srgbClr val="244D88"/>
                          </a:solidFill>
                        </a:rPr>
                        <a:t>/leichte Anstrengung </a:t>
                      </a:r>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6216528"/>
                  </a:ext>
                </a:extLst>
              </a:tr>
              <a:tr h="370840">
                <a:tc>
                  <a:txBody>
                    <a:bodyPr/>
                    <a:lstStyle/>
                    <a:p>
                      <a:r>
                        <a:rPr lang="de-DE" dirty="0">
                          <a:solidFill>
                            <a:srgbClr val="244D88"/>
                          </a:solidFill>
                        </a:rPr>
                        <a:t>4</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Etwas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7019209"/>
                  </a:ext>
                </a:extLst>
              </a:tr>
              <a:tr h="370840">
                <a:tc>
                  <a:txBody>
                    <a:bodyPr/>
                    <a:lstStyle/>
                    <a:p>
                      <a:r>
                        <a:rPr lang="de-DE" dirty="0">
                          <a:solidFill>
                            <a:srgbClr val="244D88"/>
                          </a:solidFill>
                        </a:rPr>
                        <a:t>5</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2535613"/>
                  </a:ext>
                </a:extLst>
              </a:tr>
              <a:tr h="370840">
                <a:tc>
                  <a:txBody>
                    <a:bodyPr/>
                    <a:lstStyle/>
                    <a:p>
                      <a:r>
                        <a:rPr lang="de-DE" dirty="0">
                          <a:solidFill>
                            <a:srgbClr val="244D88"/>
                          </a:solidFill>
                        </a:rPr>
                        <a:t>6</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9200872"/>
                  </a:ext>
                </a:extLst>
              </a:tr>
              <a:tr h="370840">
                <a:tc>
                  <a:txBody>
                    <a:bodyPr/>
                    <a:lstStyle/>
                    <a:p>
                      <a:r>
                        <a:rPr lang="de-DE" dirty="0">
                          <a:solidFill>
                            <a:srgbClr val="244D88"/>
                          </a:solidFill>
                        </a:rPr>
                        <a:t>7</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Sehr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312508"/>
                  </a:ext>
                </a:extLst>
              </a:tr>
              <a:tr h="370840">
                <a:tc>
                  <a:txBody>
                    <a:bodyPr/>
                    <a:lstStyle/>
                    <a:p>
                      <a:r>
                        <a:rPr lang="de-DE" dirty="0">
                          <a:solidFill>
                            <a:srgbClr val="244D88"/>
                          </a:solidFill>
                        </a:rPr>
                        <a:t>8</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244D88"/>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441698"/>
                  </a:ext>
                </a:extLst>
              </a:tr>
              <a:tr h="370840">
                <a:tc>
                  <a:txBody>
                    <a:bodyPr/>
                    <a:lstStyle/>
                    <a:p>
                      <a:r>
                        <a:rPr lang="de-DE" dirty="0">
                          <a:solidFill>
                            <a:srgbClr val="244D88"/>
                          </a:solidFill>
                        </a:rPr>
                        <a:t>9</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Äußerst schwer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5296249"/>
                  </a:ext>
                </a:extLst>
              </a:tr>
              <a:tr h="370840">
                <a:tc>
                  <a:txBody>
                    <a:bodyPr/>
                    <a:lstStyle/>
                    <a:p>
                      <a:r>
                        <a:rPr lang="de-DE" dirty="0">
                          <a:solidFill>
                            <a:srgbClr val="244D88"/>
                          </a:solidFill>
                        </a:rPr>
                        <a:t>10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244D88"/>
                          </a:solidFill>
                        </a:rPr>
                        <a:t>Maximale Anstrengung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4868376"/>
                  </a:ext>
                </a:extLst>
              </a:tr>
            </a:tbl>
          </a:graphicData>
        </a:graphic>
      </p:graphicFrame>
      <p:sp>
        <p:nvSpPr>
          <p:cNvPr id="2" name="Titel 1"/>
          <p:cNvSpPr>
            <a:spLocks noGrp="1"/>
          </p:cNvSpPr>
          <p:nvPr>
            <p:ph type="title"/>
          </p:nvPr>
        </p:nvSpPr>
        <p:spPr/>
        <p:txBody>
          <a:bodyPr/>
          <a:lstStyle/>
          <a:p>
            <a:r>
              <a:rPr lang="de-DE" dirty="0"/>
              <a:t>3.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27</a:t>
            </a:fld>
            <a:endParaRPr lang="de-DE" dirty="0"/>
          </a:p>
        </p:txBody>
      </p:sp>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latin typeface="+mj-lt"/>
              </a:rPr>
              <a:t>Phase 5</a:t>
            </a:r>
          </a:p>
          <a:p>
            <a:endParaRPr lang="de-DE" sz="2400" b="1" dirty="0">
              <a:latin typeface="+mj-lt"/>
            </a:endParaRPr>
          </a:p>
          <a:p>
            <a:r>
              <a:rPr lang="de-DE" dirty="0">
                <a:solidFill>
                  <a:srgbClr val="244D88"/>
                </a:solidFill>
              </a:rPr>
              <a:t>Normale sportliche </a:t>
            </a:r>
            <a:br>
              <a:rPr lang="de-DE" dirty="0">
                <a:solidFill>
                  <a:srgbClr val="244D88"/>
                </a:solidFill>
              </a:rPr>
            </a:br>
            <a:r>
              <a:rPr lang="de-DE" dirty="0">
                <a:solidFill>
                  <a:srgbClr val="244D88"/>
                </a:solidFill>
              </a:rPr>
              <a:t>Aktivität</a:t>
            </a:r>
          </a:p>
        </p:txBody>
      </p:sp>
    </p:spTree>
    <p:extLst>
      <p:ext uri="{BB962C8B-B14F-4D97-AF65-F5344CB8AC3E}">
        <p14:creationId xmlns:p14="http://schemas.microsoft.com/office/powerpoint/2010/main" val="3296096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2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Steigerung der körperlichen Aktivitäten</a:t>
            </a:r>
          </a:p>
        </p:txBody>
      </p:sp>
      <p:sp>
        <p:nvSpPr>
          <p:cNvPr id="3" name="Inhaltsplatzhalter 2"/>
          <p:cNvSpPr>
            <a:spLocks noGrp="1"/>
          </p:cNvSpPr>
          <p:nvPr>
            <p:ph sz="quarter" idx="10"/>
          </p:nvPr>
        </p:nvSpPr>
        <p:spPr/>
        <p:txBody>
          <a:bodyPr>
            <a:normAutofit fontScale="92500"/>
          </a:bodyPr>
          <a:lstStyle/>
          <a:p>
            <a:r>
              <a:rPr kumimoji="0" lang="de-DE" sz="2400" b="1" i="0" u="none" strike="noStrike" kern="1200" cap="none" spc="0" normalizeH="0" baseline="0" noProof="0" dirty="0">
                <a:ln>
                  <a:noFill/>
                </a:ln>
                <a:solidFill>
                  <a:srgbClr val="244D88"/>
                </a:solidFill>
                <a:effectLst/>
                <a:uLnTx/>
                <a:uFillTx/>
                <a:latin typeface="SRH Headline"/>
                <a:ea typeface="+mj-ea"/>
                <a:cs typeface="+mj-cs"/>
              </a:rPr>
              <a:t>Wichtig:</a:t>
            </a:r>
          </a:p>
          <a:p>
            <a:pPr marL="342900" indent="-342900">
              <a:buFont typeface="Arial" panose="020B0604020202020204" pitchFamily="34" charset="0"/>
              <a:buChar char="•"/>
            </a:pPr>
            <a:r>
              <a:rPr lang="de-DE" dirty="0"/>
              <a:t>INDIVIDUELL planen</a:t>
            </a:r>
          </a:p>
          <a:p>
            <a:pPr marL="342900" indent="-342900">
              <a:buFont typeface="Arial" panose="020B0604020202020204" pitchFamily="34" charset="0"/>
              <a:buChar char="•"/>
            </a:pPr>
            <a:r>
              <a:rPr lang="de-DE" dirty="0"/>
              <a:t>Jede Phase mind. 1 Woche (bis gefühlte Anstrengung deutlich geringer geworden ist)</a:t>
            </a:r>
          </a:p>
          <a:p>
            <a:pPr marL="342900" indent="-342900">
              <a:buFont typeface="Arial" panose="020B0604020202020204" pitchFamily="34" charset="0"/>
              <a:buChar char="•"/>
            </a:pPr>
            <a:r>
              <a:rPr lang="de-DE" dirty="0"/>
              <a:t>Keine Überforderung (</a:t>
            </a:r>
            <a:r>
              <a:rPr lang="de-DE" dirty="0" err="1"/>
              <a:t>Pacing</a:t>
            </a:r>
            <a:r>
              <a:rPr lang="de-DE" dirty="0"/>
              <a:t>)</a:t>
            </a:r>
          </a:p>
          <a:p>
            <a:pPr marL="342900" indent="-342900">
              <a:buFont typeface="Arial" panose="020B0604020202020204" pitchFamily="34" charset="0"/>
              <a:buChar char="•"/>
            </a:pPr>
            <a:r>
              <a:rPr lang="de-DE" dirty="0"/>
              <a:t>Bei Überlastung/Überforderung </a:t>
            </a:r>
            <a:r>
              <a:rPr lang="de-DE" b="1" dirty="0"/>
              <a:t>sofort</a:t>
            </a:r>
            <a:r>
              <a:rPr lang="de-DE" dirty="0"/>
              <a:t> Abbruch und Rückkehr zur vorherigen Stufe</a:t>
            </a:r>
          </a:p>
          <a:p>
            <a:pPr marL="342900" indent="-342900">
              <a:buFont typeface="Arial" panose="020B0604020202020204" pitchFamily="34" charset="0"/>
              <a:buChar char="•"/>
            </a:pPr>
            <a:r>
              <a:rPr lang="de-DE" dirty="0"/>
              <a:t>Keine Schmerzen</a:t>
            </a:r>
          </a:p>
          <a:p>
            <a:pPr marL="342900" indent="-342900">
              <a:buFont typeface="Arial" panose="020B0604020202020204" pitchFamily="34" charset="0"/>
              <a:buChar char="•"/>
            </a:pPr>
            <a:r>
              <a:rPr lang="de-DE" dirty="0"/>
              <a:t>Regelmäßige Pausen</a:t>
            </a:r>
          </a:p>
          <a:p>
            <a:pPr marL="342900" indent="-342900">
              <a:buFont typeface="Arial" panose="020B0604020202020204" pitchFamily="34" charset="0"/>
              <a:buChar char="•"/>
            </a:pPr>
            <a:r>
              <a:rPr lang="de-DE" dirty="0"/>
              <a:t>Langsam anfangen, langsam steigern</a:t>
            </a:r>
          </a:p>
          <a:p>
            <a:pPr marL="342900" indent="-342900">
              <a:buFont typeface="Arial" panose="020B0604020202020204" pitchFamily="34" charset="0"/>
              <a:buChar char="•"/>
            </a:pPr>
            <a:r>
              <a:rPr lang="de-DE" dirty="0"/>
              <a:t>Tagebuch führen</a:t>
            </a:r>
          </a:p>
          <a:p>
            <a:pPr marL="342900" indent="-342900">
              <a:buFont typeface="Arial" panose="020B0604020202020204" pitchFamily="34" charset="0"/>
              <a:buChar char="•"/>
            </a:pPr>
            <a:r>
              <a:rPr lang="de-DE" dirty="0"/>
              <a:t>Physiotherapierezept ausstellen lassen</a:t>
            </a:r>
          </a:p>
          <a:p>
            <a:pPr marL="342900" indent="-342900">
              <a:buFont typeface="Arial" panose="020B0604020202020204" pitchFamily="34" charset="0"/>
              <a:buChar char="•"/>
            </a:pPr>
            <a:r>
              <a:rPr lang="de-DE" dirty="0"/>
              <a:t>Vorher vom Arzt bzw. der Ärztin abklären lassen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28</a:t>
            </a:fld>
            <a:endParaRPr lang="de-DE" dirty="0"/>
          </a:p>
        </p:txBody>
      </p:sp>
    </p:spTree>
    <p:extLst>
      <p:ext uri="{BB962C8B-B14F-4D97-AF65-F5344CB8AC3E}">
        <p14:creationId xmlns:p14="http://schemas.microsoft.com/office/powerpoint/2010/main" val="22014286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Steigerung der körperlichen Aktivitäten</a:t>
            </a:r>
          </a:p>
        </p:txBody>
      </p:sp>
      <p:sp>
        <p:nvSpPr>
          <p:cNvPr id="3" name="Inhaltsplatzhalter 2"/>
          <p:cNvSpPr>
            <a:spLocks noGrp="1"/>
          </p:cNvSpPr>
          <p:nvPr>
            <p:ph sz="quarter" idx="10"/>
          </p:nvPr>
        </p:nvSpPr>
        <p:spPr/>
        <p:txBody>
          <a:bodyPr>
            <a:normAutofit lnSpcReduction="10000"/>
          </a:bodyPr>
          <a:lstStyle/>
          <a:p>
            <a:r>
              <a:rPr lang="de-DE" b="1" dirty="0"/>
              <a:t>Mögliche Verordnungen für Physiotherapie</a:t>
            </a:r>
          </a:p>
          <a:p>
            <a:pPr>
              <a:lnSpc>
                <a:spcPct val="110000"/>
              </a:lnSpc>
            </a:pPr>
            <a:r>
              <a:rPr lang="de-DE" dirty="0"/>
              <a:t>Die Indikation „Post-COVID-19-Zustand, nicht näher bezeichnet“ (ICD-10-Code: U09.9) begründet ab 1. Juli 2021 einen </a:t>
            </a:r>
            <a:r>
              <a:rPr lang="de-DE" b="1" dirty="0"/>
              <a:t>besonderen Verordnungsbedarf </a:t>
            </a:r>
            <a:r>
              <a:rPr lang="de-DE" dirty="0"/>
              <a:t>bei den Diagnosegruppen AT (Störung der Atmung) und WS (Wirbelsäulenerkrankungen)</a:t>
            </a:r>
            <a:br>
              <a:rPr lang="de-DE" dirty="0"/>
            </a:br>
            <a:r>
              <a:rPr lang="de-DE" sz="2000" dirty="0">
                <a:sym typeface="Wingdings" panose="05000000000000000000" pitchFamily="2" charset="2"/>
              </a:rPr>
              <a:t></a:t>
            </a:r>
            <a:r>
              <a:rPr lang="de-DE" dirty="0"/>
              <a:t> Behandlungsdauer bis zu 12 Wochen möglich</a:t>
            </a:r>
          </a:p>
          <a:p>
            <a:endParaRPr lang="de-DE" dirty="0"/>
          </a:p>
          <a:p>
            <a:pPr marL="342900" indent="-342900">
              <a:buFont typeface="Arial" panose="020B0604020202020204" pitchFamily="34" charset="0"/>
              <a:buChar char="•"/>
            </a:pPr>
            <a:r>
              <a:rPr lang="de-DE" dirty="0"/>
              <a:t>KG Atemgymnastik (Dyspnoe)</a:t>
            </a:r>
          </a:p>
          <a:p>
            <a:pPr marL="342900" indent="-342900">
              <a:buFont typeface="Arial" panose="020B0604020202020204" pitchFamily="34" charset="0"/>
              <a:buChar char="•"/>
            </a:pPr>
            <a:r>
              <a:rPr lang="de-DE" dirty="0"/>
              <a:t>Manuelle Therapie (Dyspnoe, Schmerzen)</a:t>
            </a:r>
          </a:p>
          <a:p>
            <a:pPr marL="342900" indent="-342900">
              <a:buFont typeface="Arial" panose="020B0604020202020204" pitchFamily="34" charset="0"/>
              <a:buChar char="•"/>
            </a:pPr>
            <a:r>
              <a:rPr lang="de-DE" dirty="0"/>
              <a:t>KG Geräte (Fatigue)</a:t>
            </a:r>
          </a:p>
          <a:p>
            <a:pPr marL="342900" indent="-342900">
              <a:buFont typeface="Arial" panose="020B0604020202020204" pitchFamily="34" charset="0"/>
              <a:buChar char="•"/>
            </a:pPr>
            <a:r>
              <a:rPr lang="de-DE" dirty="0"/>
              <a:t>Segmentmassage (Fatigue)</a:t>
            </a:r>
          </a:p>
          <a:p>
            <a:pPr marL="342900" indent="-342900">
              <a:buFont typeface="Arial" panose="020B0604020202020204" pitchFamily="34" charset="0"/>
              <a:buChar char="•"/>
            </a:pPr>
            <a:r>
              <a:rPr lang="de-DE" dirty="0"/>
              <a:t>Krankengymnastik (Schmerzen)</a:t>
            </a:r>
          </a:p>
          <a:p>
            <a:pPr marL="342900" indent="-342900">
              <a:buFont typeface="Arial" panose="020B0604020202020204" pitchFamily="34" charset="0"/>
              <a:buChar char="•"/>
            </a:pPr>
            <a:r>
              <a:rPr lang="de-DE" dirty="0"/>
              <a:t>Ergänzend: Wärmetherapie</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29</a:t>
            </a:fld>
            <a:endParaRPr lang="de-DE" dirty="0"/>
          </a:p>
        </p:txBody>
      </p:sp>
    </p:spTree>
    <p:extLst>
      <p:ext uri="{BB962C8B-B14F-4D97-AF65-F5344CB8AC3E}">
        <p14:creationId xmlns:p14="http://schemas.microsoft.com/office/powerpoint/2010/main" val="33590939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7</a:t>
            </a:r>
          </a:p>
        </p:txBody>
      </p:sp>
      <p:sp>
        <p:nvSpPr>
          <p:cNvPr id="3" name="Textplatzhalter 2"/>
          <p:cNvSpPr>
            <a:spLocks noGrp="1"/>
          </p:cNvSpPr>
          <p:nvPr>
            <p:ph type="body" sz="quarter" idx="10"/>
          </p:nvPr>
        </p:nvSpPr>
        <p:spPr>
          <a:xfrm>
            <a:off x="3083858" y="3798088"/>
            <a:ext cx="3288949" cy="3059911"/>
          </a:xfrm>
        </p:spPr>
        <p:txBody>
          <a:bodyPr/>
          <a:lstStyle/>
          <a:p>
            <a:r>
              <a:rPr lang="de-DE" dirty="0"/>
              <a:t>Physiotherapie und</a:t>
            </a:r>
          </a:p>
          <a:p>
            <a:r>
              <a:rPr lang="de-DE" dirty="0"/>
              <a:t>Sport bei Post-COVID</a:t>
            </a:r>
          </a:p>
        </p:txBody>
      </p:sp>
      <p:sp>
        <p:nvSpPr>
          <p:cNvPr id="4" name="Textplatzhalter 3"/>
          <p:cNvSpPr>
            <a:spLocks noGrp="1"/>
          </p:cNvSpPr>
          <p:nvPr>
            <p:ph type="body" sz="quarter" idx="11"/>
          </p:nvPr>
        </p:nvSpPr>
        <p:spPr/>
        <p:txBody>
          <a:bodyPr/>
          <a:lstStyle/>
          <a:p>
            <a:r>
              <a:rPr lang="de-DE" dirty="0"/>
              <a:t>Besprechen der Erfahrungen</a:t>
            </a:r>
          </a:p>
          <a:p>
            <a:r>
              <a:rPr lang="de-DE" dirty="0"/>
              <a:t>Atmung und Lungenfunktion</a:t>
            </a:r>
          </a:p>
          <a:p>
            <a:r>
              <a:rPr lang="de-DE" dirty="0"/>
              <a:t>Steigerung der körperlichen Aktivitäten</a:t>
            </a:r>
          </a:p>
          <a:p>
            <a:r>
              <a:rPr lang="de-DE" dirty="0"/>
              <a:t>Therapeutische Aufgaben bis zur nächsten Sitzung</a:t>
            </a:r>
          </a:p>
          <a:p>
            <a:r>
              <a:rPr lang="de-DE" dirty="0"/>
              <a:t>Quellenverzeichnis &amp; weiterführende Literatur</a:t>
            </a:r>
          </a:p>
          <a:p>
            <a:pPr marL="0" indent="0">
              <a:buNone/>
            </a:pPr>
            <a:endParaRPr lang="de-DE" dirty="0"/>
          </a:p>
        </p:txBody>
      </p:sp>
    </p:spTree>
    <p:extLst>
      <p:ext uri="{BB962C8B-B14F-4D97-AF65-F5344CB8AC3E}">
        <p14:creationId xmlns:p14="http://schemas.microsoft.com/office/powerpoint/2010/main" val="14231987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4. Aufgaben bis zur nächsten Sitzung</a:t>
            </a:r>
          </a:p>
        </p:txBody>
      </p:sp>
      <p:sp>
        <p:nvSpPr>
          <p:cNvPr id="3" name="Inhaltsplatzhalter 2"/>
          <p:cNvSpPr>
            <a:spLocks noGrp="1"/>
          </p:cNvSpPr>
          <p:nvPr>
            <p:ph sz="quarter" idx="10"/>
          </p:nvPr>
        </p:nvSpPr>
        <p:spPr/>
        <p:txBody>
          <a:bodyPr/>
          <a:lstStyle/>
          <a:p>
            <a:pPr marL="342900" indent="-342900">
              <a:buFont typeface="Arial" panose="020B0604020202020204" pitchFamily="34" charset="0"/>
              <a:buChar char="•"/>
            </a:pPr>
            <a:r>
              <a:rPr lang="de-DE" dirty="0"/>
              <a:t>Bewerten verschiedener körperlicher Aktivitäten mittels der Borg-Skala als Vorbereitung zur Steigerung der körperlichen Aktivität</a:t>
            </a:r>
          </a:p>
          <a:p>
            <a:pPr marL="342900" indent="-342900">
              <a:buFont typeface="Arial" panose="020B0604020202020204" pitchFamily="34" charset="0"/>
              <a:buChar char="•"/>
            </a:pPr>
            <a:r>
              <a:rPr lang="de-DE" dirty="0"/>
              <a:t>Die nächste Sitzung wird die letzte Sitzung sein – verbliebene Fragen und Anliegen sammeln</a:t>
            </a:r>
          </a:p>
          <a:p>
            <a:pPr marL="342900" indent="-342900">
              <a:buFont typeface="Arial" panose="020B0604020202020204" pitchFamily="34" charset="0"/>
              <a:buChar char="•"/>
            </a:pPr>
            <a:r>
              <a:rPr lang="de-DE" dirty="0"/>
              <a:t>Weiteres Protokollieren mit dem Fatigue-Tagebuch</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30</a:t>
            </a:fld>
            <a:endParaRPr lang="de-DE" dirty="0"/>
          </a:p>
        </p:txBody>
      </p:sp>
    </p:spTree>
    <p:extLst>
      <p:ext uri="{BB962C8B-B14F-4D97-AF65-F5344CB8AC3E}">
        <p14:creationId xmlns:p14="http://schemas.microsoft.com/office/powerpoint/2010/main" val="2254349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4. Aufgaben bis zur nächsten Sitzung</a:t>
            </a:r>
          </a:p>
        </p:txBody>
      </p:sp>
      <p:sp>
        <p:nvSpPr>
          <p:cNvPr id="3" name="Inhaltsplatzhalter 2"/>
          <p:cNvSpPr>
            <a:spLocks noGrp="1"/>
          </p:cNvSpPr>
          <p:nvPr>
            <p:ph sz="quarter" idx="10"/>
          </p:nvPr>
        </p:nvSpPr>
        <p:spPr/>
        <p:txBody>
          <a:bodyPr/>
          <a:lstStyle/>
          <a:p>
            <a:r>
              <a:rPr lang="de-DE" b="1" dirty="0"/>
              <a:t>Link-Tipps:</a:t>
            </a:r>
          </a:p>
          <a:p>
            <a:r>
              <a:rPr lang="de-DE" b="1" dirty="0"/>
              <a:t>1. Atemübungen zur Brustkorbmobilisation</a:t>
            </a:r>
          </a:p>
          <a:p>
            <a:r>
              <a:rPr lang="de-DE" sz="1800" dirty="0"/>
              <a:t>Anja Kornblum-Hautkappe: </a:t>
            </a:r>
            <a:r>
              <a:rPr lang="de-DE" sz="1800" i="1" dirty="0"/>
              <a:t>Atemübungen: So mobilisieren Sie Ihren Brustkorb</a:t>
            </a:r>
            <a:r>
              <a:rPr lang="de-DE" sz="1800" dirty="0"/>
              <a:t>, Gesundheitsportal Leichter Atmen. </a:t>
            </a:r>
            <a:r>
              <a:rPr lang="de-DE" sz="1800" dirty="0">
                <a:solidFill>
                  <a:srgbClr val="E78153"/>
                </a:solidFill>
              </a:rPr>
              <a:t>https://www.leichter-atmen.de/atemuebungen-so-mobilisieren-sie-ihren-brustkorb</a:t>
            </a:r>
          </a:p>
          <a:p>
            <a:r>
              <a:rPr lang="de-DE" b="1" dirty="0"/>
              <a:t>2. Atementspannung</a:t>
            </a:r>
          </a:p>
          <a:p>
            <a:r>
              <a:rPr lang="de-DE" sz="1800" dirty="0"/>
              <a:t>Angela Homfeldt: </a:t>
            </a:r>
            <a:r>
              <a:rPr lang="de-DE" sz="1800" i="1" dirty="0"/>
              <a:t>Stressbewältigung – Achtsamkeitsübung: Bauchatmung in Stresssituationen</a:t>
            </a:r>
            <a:r>
              <a:rPr lang="de-DE" sz="1800" dirty="0"/>
              <a:t>, AOK – Der Gesundheitskanal. </a:t>
            </a:r>
            <a:r>
              <a:rPr lang="de-DE" sz="1800" dirty="0">
                <a:solidFill>
                  <a:srgbClr val="E78153"/>
                </a:solidFill>
              </a:rPr>
              <a:t>https://www.youtube.com/watch?v=6dlm64za5Uw</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31</a:t>
            </a:fld>
            <a:endParaRPr lang="de-DE" dirty="0"/>
          </a:p>
        </p:txBody>
      </p:sp>
      <p:sp>
        <p:nvSpPr>
          <p:cNvPr id="6" name="Textfeld 5">
            <a:extLst>
              <a:ext uri="{FF2B5EF4-FFF2-40B4-BE49-F238E27FC236}">
                <a16:creationId xmlns:a16="http://schemas.microsoft.com/office/drawing/2014/main" id="{A27E1FEF-8896-53D3-1862-BAB01904A0ED}"/>
              </a:ext>
            </a:extLst>
          </p:cNvPr>
          <p:cNvSpPr txBox="1"/>
          <p:nvPr/>
        </p:nvSpPr>
        <p:spPr>
          <a:xfrm>
            <a:off x="6096000" y="6484025"/>
            <a:ext cx="5040000" cy="370800"/>
          </a:xfrm>
          <a:prstGeom prst="rect">
            <a:avLst/>
          </a:prstGeom>
          <a:noFill/>
        </p:spPr>
        <p:txBody>
          <a:bodyPr wrap="square" rtlCol="0" anchor="ctr" anchorCtr="0">
            <a:no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200" dirty="0"/>
              <a:t>Die Online-Ressourcen wurden zuletzt abgerufen am 12.12.2022.</a:t>
            </a:r>
          </a:p>
        </p:txBody>
      </p:sp>
    </p:spTree>
    <p:extLst>
      <p:ext uri="{BB962C8B-B14F-4D97-AF65-F5344CB8AC3E}">
        <p14:creationId xmlns:p14="http://schemas.microsoft.com/office/powerpoint/2010/main" val="38689092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34963" y="-1"/>
            <a:ext cx="8361168" cy="1052513"/>
          </a:xfrm>
        </p:spPr>
        <p:txBody>
          <a:bodyPr>
            <a:normAutofit fontScale="90000"/>
          </a:bodyPr>
          <a:lstStyle/>
          <a:p>
            <a:r>
              <a:rPr lang="de-DE" dirty="0"/>
              <a:t>5. Quellenverzeichnis &amp; weiterführende Literatur</a:t>
            </a:r>
          </a:p>
        </p:txBody>
      </p:sp>
      <p:sp>
        <p:nvSpPr>
          <p:cNvPr id="3" name="Inhaltsplatzhalter 2"/>
          <p:cNvSpPr>
            <a:spLocks noGrp="1"/>
          </p:cNvSpPr>
          <p:nvPr>
            <p:ph sz="quarter" idx="10"/>
          </p:nvPr>
        </p:nvSpPr>
        <p:spPr/>
        <p:txBody>
          <a:bodyPr>
            <a:normAutofit/>
          </a:bodyPr>
          <a:lstStyle/>
          <a:p>
            <a:r>
              <a:rPr lang="de-DE" sz="2000" dirty="0"/>
              <a:t>▶ Lungeninformationsdienst des Helmholtz-Zentrums München. (2018). </a:t>
            </a:r>
            <a:r>
              <a:rPr lang="de-DE" sz="2000" i="1" dirty="0"/>
              <a:t>Atmung: was ist das?</a:t>
            </a:r>
            <a:r>
              <a:rPr lang="de-DE" sz="2000" dirty="0"/>
              <a:t>. https://www.lungeninformationsdienst.de/praevention/atmung-was-ist-das</a:t>
            </a:r>
          </a:p>
          <a:p>
            <a:r>
              <a:rPr lang="de-DE" sz="2000" dirty="0"/>
              <a:t>▶ Lungeninformationsdienst des Helmholtz-Zentrums München. (2021). </a:t>
            </a:r>
            <a:r>
              <a:rPr lang="de-DE" sz="2000" i="1" dirty="0"/>
              <a:t>Atemtechniken und Atemschulung</a:t>
            </a:r>
            <a:r>
              <a:rPr lang="de-DE" sz="2000" dirty="0"/>
              <a:t>. https://www.lungeninformationsdienst.de/leben-mit-der-krankheit/atemschulung</a:t>
            </a:r>
          </a:p>
          <a:p>
            <a:r>
              <a:rPr lang="en-US" sz="2000" dirty="0"/>
              <a:t>▶ Thomas, P. et al. (2022). Physiotherapy management for COVID-19 in the acute hospital setting and beyond: an update to clinical practice recommendations. </a:t>
            </a:r>
            <a:r>
              <a:rPr lang="en-US" sz="2000" i="1" dirty="0"/>
              <a:t>J </a:t>
            </a:r>
            <a:r>
              <a:rPr lang="en-US" sz="2000" i="1" dirty="0" err="1"/>
              <a:t>Physiother</a:t>
            </a:r>
            <a:r>
              <a:rPr lang="en-US" sz="2000" i="1" dirty="0"/>
              <a:t>, 68</a:t>
            </a:r>
            <a:r>
              <a:rPr lang="en-US" sz="2000" dirty="0"/>
              <a:t>(1), 8–25. https://doi.org/10.1016/j.jphys.2021.12.012 </a:t>
            </a:r>
            <a:endParaRPr lang="de-DE" sz="2000" dirty="0"/>
          </a:p>
          <a:p>
            <a:r>
              <a:rPr lang="de-DE" sz="2000" dirty="0"/>
              <a:t>▶ Weltgesundheitsorganisation (WHO). Regionalbüro für Europa. (2021). </a:t>
            </a:r>
            <a:r>
              <a:rPr lang="de-DE" sz="2000" i="1" dirty="0"/>
              <a:t>Empfehlungen zur Unterstützung einer selbstständigen Rehabilitation nach COVID-19-bedingter Erkrankung, zweite Ausgabe</a:t>
            </a:r>
            <a:r>
              <a:rPr lang="de-DE" sz="2000" dirty="0"/>
              <a:t>. https://apps.who.int/iris/handle/10665/345019</a:t>
            </a:r>
          </a:p>
          <a:p>
            <a:endParaRPr lang="de-DE" sz="1800" dirty="0">
              <a:solidFill>
                <a:srgbClr val="E78153"/>
              </a:solidFill>
            </a:endParaRPr>
          </a:p>
          <a:p>
            <a:endParaRPr lang="de-DE" sz="1200"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32</a:t>
            </a:fld>
            <a:endParaRPr lang="de-DE" dirty="0"/>
          </a:p>
        </p:txBody>
      </p:sp>
      <p:sp>
        <p:nvSpPr>
          <p:cNvPr id="6" name="Textfeld 5">
            <a:extLst>
              <a:ext uri="{FF2B5EF4-FFF2-40B4-BE49-F238E27FC236}">
                <a16:creationId xmlns:a16="http://schemas.microsoft.com/office/drawing/2014/main" id="{962DF40F-C92B-B727-0C5B-F2E76EB199BF}"/>
              </a:ext>
            </a:extLst>
          </p:cNvPr>
          <p:cNvSpPr txBox="1"/>
          <p:nvPr/>
        </p:nvSpPr>
        <p:spPr>
          <a:xfrm>
            <a:off x="6096000" y="6484025"/>
            <a:ext cx="5040000" cy="370800"/>
          </a:xfrm>
          <a:prstGeom prst="rect">
            <a:avLst/>
          </a:prstGeom>
          <a:noFill/>
        </p:spPr>
        <p:txBody>
          <a:bodyPr wrap="square" rtlCol="0" anchor="ctr" anchorCtr="0">
            <a:no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200" dirty="0"/>
              <a:t>Die Online-Ressourcen wurden zuletzt abgerufen am 12.12.2022.</a:t>
            </a:r>
          </a:p>
        </p:txBody>
      </p:sp>
    </p:spTree>
    <p:extLst>
      <p:ext uri="{BB962C8B-B14F-4D97-AF65-F5344CB8AC3E}">
        <p14:creationId xmlns:p14="http://schemas.microsoft.com/office/powerpoint/2010/main" val="1869222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Allgemeine Informationen zur Sitzung 7</a:t>
            </a:r>
          </a:p>
        </p:txBody>
      </p:sp>
      <p:sp>
        <p:nvSpPr>
          <p:cNvPr id="3" name="Inhaltsplatzhalter 2"/>
          <p:cNvSpPr>
            <a:spLocks noGrp="1"/>
          </p:cNvSpPr>
          <p:nvPr>
            <p:ph sz="quarter" idx="10"/>
          </p:nvPr>
        </p:nvSpPr>
        <p:spPr/>
        <p:txBody>
          <a:bodyPr>
            <a:normAutofit/>
          </a:bodyPr>
          <a:lstStyle/>
          <a:p>
            <a:pPr>
              <a:lnSpc>
                <a:spcPct val="100000"/>
              </a:lnSpc>
            </a:pPr>
            <a:r>
              <a:rPr lang="de-DE" dirty="0">
                <a:solidFill>
                  <a:srgbClr val="E78153"/>
                </a:solidFill>
                <a:latin typeface="+mj-lt"/>
              </a:rPr>
              <a:t>Ziele:</a:t>
            </a:r>
          </a:p>
          <a:p>
            <a:r>
              <a:rPr lang="de-DE"/>
              <a:t>Inhalte </a:t>
            </a:r>
            <a:r>
              <a:rPr lang="de-DE" dirty="0"/>
              <a:t>der siebten Sitzung sind das Vertiefen der Erfahrungen bezüglich der kognitiven Fähigkeiten sowie das Vertiefen der Arbeit mit dem Fatigue-Tagebuch und den </a:t>
            </a:r>
            <a:r>
              <a:rPr lang="de-DE" dirty="0" err="1"/>
              <a:t>Pacing</a:t>
            </a:r>
            <a:r>
              <a:rPr lang="de-DE" dirty="0"/>
              <a:t>-Techniken. Im Anschluss daran werden die Themen Atmung und Störungen der Atmung nach Infektion mit SARS-CoV-2 und Atemrehabilitation sowie Steigerung der körperlichen Aktivität und Sport bei Post-COVID behandelt.</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6" name="Foliennummernplatzhalter 5"/>
          <p:cNvSpPr>
            <a:spLocks noGrp="1"/>
          </p:cNvSpPr>
          <p:nvPr>
            <p:ph type="sldNum" sz="quarter" idx="4"/>
          </p:nvPr>
        </p:nvSpPr>
        <p:spPr/>
        <p:txBody>
          <a:bodyPr/>
          <a:lstStyle/>
          <a:p>
            <a:fld id="{9B449813-080C-4388-9CF8-E315303C20FC}" type="slidenum">
              <a:rPr lang="de-DE" smtClean="0"/>
              <a:pPr/>
              <a:t>4</a:t>
            </a:fld>
            <a:endParaRPr lang="de-DE" dirty="0"/>
          </a:p>
        </p:txBody>
      </p:sp>
    </p:spTree>
    <p:extLst>
      <p:ext uri="{BB962C8B-B14F-4D97-AF65-F5344CB8AC3E}">
        <p14:creationId xmlns:p14="http://schemas.microsoft.com/office/powerpoint/2010/main" val="378909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1. Besprechen der Erfahrungen</a:t>
            </a:r>
          </a:p>
        </p:txBody>
      </p:sp>
      <p:sp>
        <p:nvSpPr>
          <p:cNvPr id="3" name="Inhaltsplatzhalter 2"/>
          <p:cNvSpPr>
            <a:spLocks noGrp="1"/>
          </p:cNvSpPr>
          <p:nvPr>
            <p:ph sz="quarter" idx="10"/>
          </p:nvPr>
        </p:nvSpPr>
        <p:spPr/>
        <p:txBody>
          <a:bodyPr/>
          <a:lstStyle/>
          <a:p>
            <a:r>
              <a:rPr lang="de-DE" b="1" dirty="0"/>
              <a:t>Erfahrungen mit dem Selbstbeobachtungsbogen zu den kognitiven Fähigkeiten und Kompensationsstrategien sowie dem Fatigue-Tagebuch/</a:t>
            </a:r>
            <a:r>
              <a:rPr lang="de-DE" b="1" dirty="0" err="1"/>
              <a:t>Pacing</a:t>
            </a:r>
            <a:r>
              <a:rPr lang="de-DE" b="1" dirty="0"/>
              <a:t>-Strategien</a:t>
            </a:r>
          </a:p>
          <a:p>
            <a:pPr marL="342900" indent="-342900">
              <a:buFont typeface="Arial" panose="020B0604020202020204" pitchFamily="34" charset="0"/>
              <a:buChar char="•"/>
            </a:pPr>
            <a:r>
              <a:rPr lang="de-DE" dirty="0"/>
              <a:t>Welche offenen Fragen bestehen bezüglich des Themas kognitive Fähigkeiten?</a:t>
            </a:r>
          </a:p>
          <a:p>
            <a:pPr marL="342900" indent="-342900">
              <a:buFont typeface="Arial" panose="020B0604020202020204" pitchFamily="34" charset="0"/>
              <a:buChar char="•"/>
            </a:pPr>
            <a:r>
              <a:rPr lang="de-DE" dirty="0"/>
              <a:t>Welche Erkenntnisse haben Sie durch das Ausfüllen des Arbeitsblattes 6 gemacht?</a:t>
            </a:r>
          </a:p>
          <a:p>
            <a:pPr marL="342900" indent="-342900">
              <a:buFont typeface="Arial" panose="020B0604020202020204" pitchFamily="34" charset="0"/>
              <a:buChar char="•"/>
            </a:pPr>
            <a:r>
              <a:rPr lang="de-DE" dirty="0"/>
              <a:t>Welches sind individuell günstige Stunden und Tageszeiten für kognitives Arbeiten?</a:t>
            </a:r>
          </a:p>
          <a:p>
            <a:pPr marL="342900" indent="-342900">
              <a:buFont typeface="Arial" panose="020B0604020202020204" pitchFamily="34" charset="0"/>
              <a:buChar char="•"/>
            </a:pPr>
            <a:r>
              <a:rPr lang="de-DE" dirty="0"/>
              <a:t>Welche Kompensationsstrategien wurden eingesetzt und welche Erfahrungen haben Sie hierbei gemacht?</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5</a:t>
            </a:fld>
            <a:endParaRPr lang="de-DE" dirty="0"/>
          </a:p>
        </p:txBody>
      </p:sp>
    </p:spTree>
    <p:extLst>
      <p:ext uri="{BB962C8B-B14F-4D97-AF65-F5344CB8AC3E}">
        <p14:creationId xmlns:p14="http://schemas.microsoft.com/office/powerpoint/2010/main" val="4196889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2. Atmung und Lungenfunktion</a:t>
            </a:r>
          </a:p>
        </p:txBody>
      </p:sp>
      <p:sp>
        <p:nvSpPr>
          <p:cNvPr id="3" name="Inhaltsplatzhalter 2"/>
          <p:cNvSpPr>
            <a:spLocks noGrp="1"/>
          </p:cNvSpPr>
          <p:nvPr>
            <p:ph sz="quarter" idx="10"/>
          </p:nvPr>
        </p:nvSpPr>
        <p:spPr/>
        <p:txBody>
          <a:bodyPr/>
          <a:lstStyle/>
          <a:p>
            <a:r>
              <a:rPr lang="de-DE" b="1" dirty="0"/>
              <a:t>Atmung</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6</a:t>
            </a:fld>
            <a:endParaRPr lang="de-DE" dirty="0"/>
          </a:p>
        </p:txBody>
      </p:sp>
      <p:sp>
        <p:nvSpPr>
          <p:cNvPr id="10" name="Textfeld 9"/>
          <p:cNvSpPr txBox="1"/>
          <p:nvPr/>
        </p:nvSpPr>
        <p:spPr>
          <a:xfrm>
            <a:off x="3049555" y="1483857"/>
            <a:ext cx="6092890" cy="861774"/>
          </a:xfrm>
          <a:prstGeom prst="rect">
            <a:avLst/>
          </a:prstGeom>
          <a:noFill/>
        </p:spPr>
        <p:txBody>
          <a:bodyPr wrap="square" rtlCol="0">
            <a:spAutoFit/>
          </a:bodyPr>
          <a:lstStyle/>
          <a:p>
            <a:r>
              <a:rPr lang="de-DE" sz="1600" dirty="0"/>
              <a:t>Atemfrequenz in Ruhe: ca. 12–15 Atemzüge pro Minute</a:t>
            </a:r>
          </a:p>
          <a:p>
            <a:r>
              <a:rPr lang="de-DE" sz="1600" dirty="0"/>
              <a:t>Luftmenge: ca. 0,5 Liter Luft pro Atemzug</a:t>
            </a:r>
          </a:p>
          <a:p>
            <a:endParaRPr lang="de-DE" dirty="0">
              <a:highlight>
                <a:srgbClr val="FFFF00"/>
              </a:highlight>
            </a:endParaRPr>
          </a:p>
        </p:txBody>
      </p:sp>
      <p:pic>
        <p:nvPicPr>
          <p:cNvPr id="11" name="Grafik 10"/>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724247" y="2094926"/>
            <a:ext cx="7135813" cy="3555351"/>
          </a:xfrm>
          <a:prstGeom prst="rect">
            <a:avLst/>
          </a:prstGeom>
        </p:spPr>
      </p:pic>
      <p:pic>
        <p:nvPicPr>
          <p:cNvPr id="6" name="Grafik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34963" y="2094926"/>
            <a:ext cx="4297844" cy="3429000"/>
          </a:xfrm>
          <a:prstGeom prst="rect">
            <a:avLst/>
          </a:prstGeom>
        </p:spPr>
      </p:pic>
    </p:spTree>
    <p:extLst>
      <p:ext uri="{BB962C8B-B14F-4D97-AF65-F5344CB8AC3E}">
        <p14:creationId xmlns:p14="http://schemas.microsoft.com/office/powerpoint/2010/main" val="2385722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2. Atmung und Lungenfunktion</a:t>
            </a:r>
          </a:p>
        </p:txBody>
      </p:sp>
      <p:sp>
        <p:nvSpPr>
          <p:cNvPr id="3" name="Inhaltsplatzhalter 2"/>
          <p:cNvSpPr>
            <a:spLocks noGrp="1"/>
          </p:cNvSpPr>
          <p:nvPr>
            <p:ph sz="quarter" idx="10"/>
          </p:nvPr>
        </p:nvSpPr>
        <p:spPr/>
        <p:txBody>
          <a:bodyPr/>
          <a:lstStyle/>
          <a:p>
            <a:r>
              <a:rPr lang="de-DE" b="1" dirty="0"/>
              <a:t>Auswirkungen einer SARS-CoV-2-Infektion auf die Lunge</a:t>
            </a:r>
          </a:p>
          <a:p>
            <a:pPr marL="342900" indent="-342900">
              <a:buFont typeface="Arial" panose="020B0604020202020204" pitchFamily="34" charset="0"/>
              <a:buChar char="•"/>
            </a:pPr>
            <a:r>
              <a:rPr lang="de-DE" dirty="0"/>
              <a:t>Lungenbläschen (Alveolen) werden zerstört</a:t>
            </a:r>
          </a:p>
          <a:p>
            <a:pPr marL="1028700" lvl="1" indent="-342900"/>
            <a:r>
              <a:rPr lang="de-DE" sz="2000" dirty="0"/>
              <a:t>Bildung von Vernarbungen </a:t>
            </a:r>
          </a:p>
          <a:p>
            <a:pPr marL="1028700" lvl="1" indent="-342900"/>
            <a:r>
              <a:rPr lang="de-DE" sz="2000" dirty="0"/>
              <a:t>Gewebe wird dick und unelastisch (</a:t>
            </a:r>
            <a:r>
              <a:rPr lang="de-DE" sz="2000" dirty="0" err="1"/>
              <a:t>Fibrose</a:t>
            </a:r>
            <a:r>
              <a:rPr lang="de-DE" sz="2000" dirty="0"/>
              <a:t>)</a:t>
            </a:r>
          </a:p>
          <a:p>
            <a:pPr marL="342900" indent="-342900">
              <a:buFont typeface="Arial" panose="020B0604020202020204" pitchFamily="34" charset="0"/>
              <a:buChar char="•"/>
            </a:pPr>
            <a:r>
              <a:rPr lang="de-DE" dirty="0"/>
              <a:t>Reaktion des Immunsystems</a:t>
            </a:r>
          </a:p>
          <a:p>
            <a:pPr marL="1028700" lvl="1" indent="-342900"/>
            <a:r>
              <a:rPr lang="de-DE" sz="2000" dirty="0"/>
              <a:t>Vielzahl von Fresszellen (Makrophagen) in der Lunge gefunden</a:t>
            </a:r>
          </a:p>
          <a:p>
            <a:pPr marL="342900" indent="-342900">
              <a:buFont typeface="Arial" panose="020B0604020202020204" pitchFamily="34" charset="0"/>
              <a:buChar char="•"/>
            </a:pPr>
            <a:r>
              <a:rPr lang="de-DE" dirty="0"/>
              <a:t>Weitere Ursachen: </a:t>
            </a:r>
          </a:p>
          <a:p>
            <a:pPr marL="1028700" lvl="1" indent="-342900"/>
            <a:r>
              <a:rPr lang="de-DE" sz="2000" dirty="0"/>
              <a:t>Entzündungen in Lunge und Herzmuskel</a:t>
            </a:r>
          </a:p>
          <a:p>
            <a:pPr marL="1028700" lvl="1" indent="-342900"/>
            <a:r>
              <a:rPr lang="de-DE" sz="2000" dirty="0"/>
              <a:t>Veränderungen an weißen und roten Blutkörperchen</a:t>
            </a:r>
          </a:p>
          <a:p>
            <a:r>
              <a:rPr lang="de-DE" sz="2400" dirty="0">
                <a:sym typeface="Wingdings" panose="05000000000000000000" pitchFamily="2" charset="2"/>
              </a:rPr>
              <a:t> </a:t>
            </a:r>
            <a:r>
              <a:rPr lang="de-DE" dirty="0"/>
              <a:t>schwerer Verlauf</a:t>
            </a:r>
          </a:p>
          <a:p>
            <a:endParaRPr lang="de-DE" dirty="0"/>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7</a:t>
            </a:fld>
            <a:endParaRPr lang="de-DE" dirty="0"/>
          </a:p>
        </p:txBody>
      </p:sp>
    </p:spTree>
    <p:extLst>
      <p:ext uri="{BB962C8B-B14F-4D97-AF65-F5344CB8AC3E}">
        <p14:creationId xmlns:p14="http://schemas.microsoft.com/office/powerpoint/2010/main" val="1844942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2. Atmung und Lungenfunktion</a:t>
            </a:r>
          </a:p>
        </p:txBody>
      </p:sp>
      <p:sp>
        <p:nvSpPr>
          <p:cNvPr id="3" name="Inhaltsplatzhalter 2"/>
          <p:cNvSpPr>
            <a:spLocks noGrp="1"/>
          </p:cNvSpPr>
          <p:nvPr>
            <p:ph sz="quarter" idx="10"/>
          </p:nvPr>
        </p:nvSpPr>
        <p:spPr>
          <a:xfrm>
            <a:off x="334963" y="1412876"/>
            <a:ext cx="10801350" cy="406780"/>
          </a:xfrm>
        </p:spPr>
        <p:txBody>
          <a:bodyPr>
            <a:normAutofit lnSpcReduction="10000"/>
          </a:bodyPr>
          <a:lstStyle/>
          <a:p>
            <a:r>
              <a:rPr lang="de-DE" b="1" dirty="0"/>
              <a:t>Was passiert bei COVID-19</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8</a:t>
            </a:fld>
            <a:endParaRPr lang="de-DE" dirty="0"/>
          </a:p>
        </p:txBody>
      </p:sp>
      <p:sp>
        <p:nvSpPr>
          <p:cNvPr id="6" name="Textfeld 5"/>
          <p:cNvSpPr txBox="1"/>
          <p:nvPr/>
        </p:nvSpPr>
        <p:spPr>
          <a:xfrm>
            <a:off x="354317" y="4886468"/>
            <a:ext cx="5381321" cy="1200329"/>
          </a:xfrm>
          <a:prstGeom prst="rect">
            <a:avLst/>
          </a:prstGeom>
          <a:noFill/>
        </p:spPr>
        <p:txBody>
          <a:bodyPr wrap="square" rtlCol="0">
            <a:spAutoFit/>
          </a:bodyPr>
          <a:lstStyle/>
          <a:p>
            <a:r>
              <a:rPr lang="de-DE" dirty="0"/>
              <a:t>A: Fibrinexsudation</a:t>
            </a:r>
            <a:br>
              <a:rPr lang="de-DE" dirty="0"/>
            </a:br>
            <a:r>
              <a:rPr lang="de-DE" dirty="0"/>
              <a:t>B: Proliferation der </a:t>
            </a:r>
            <a:r>
              <a:rPr lang="de-DE" dirty="0" err="1"/>
              <a:t>Pneumozyten</a:t>
            </a:r>
            <a:r>
              <a:rPr lang="de-DE" dirty="0"/>
              <a:t/>
            </a:r>
            <a:br>
              <a:rPr lang="de-DE" dirty="0"/>
            </a:br>
            <a:r>
              <a:rPr lang="de-DE" dirty="0"/>
              <a:t>C: </a:t>
            </a:r>
            <a:r>
              <a:rPr lang="de-DE" dirty="0" err="1"/>
              <a:t>Lungenfibrose</a:t>
            </a:r>
            <a:r>
              <a:rPr lang="de-DE" dirty="0"/>
              <a:t> (Endstadium)</a:t>
            </a:r>
          </a:p>
          <a:p>
            <a:endParaRPr lang="de-DE" dirty="0"/>
          </a:p>
        </p:txBody>
      </p:sp>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1819656"/>
            <a:ext cx="10840059" cy="2697480"/>
          </a:xfrm>
          <a:prstGeom prst="rect">
            <a:avLst/>
          </a:prstGeom>
        </p:spPr>
      </p:pic>
      <p:sp>
        <p:nvSpPr>
          <p:cNvPr id="14" name="Textfeld 13"/>
          <p:cNvSpPr txBox="1"/>
          <p:nvPr/>
        </p:nvSpPr>
        <p:spPr>
          <a:xfrm>
            <a:off x="5754992" y="5307318"/>
            <a:ext cx="6160893" cy="1723549"/>
          </a:xfrm>
          <a:prstGeom prst="rect">
            <a:avLst/>
          </a:prstGeom>
          <a:noFill/>
        </p:spPr>
        <p:txBody>
          <a:bodyPr wrap="square" rtlCol="0">
            <a:spAutoFit/>
          </a:bodyPr>
          <a:lstStyle/>
          <a:p>
            <a:r>
              <a:rPr lang="de-DE" sz="1400" b="1" dirty="0"/>
              <a:t>Bildquelle</a:t>
            </a:r>
          </a:p>
          <a:p>
            <a:r>
              <a:rPr lang="de-DE" sz="1400" dirty="0"/>
              <a:t>Dr. med. Constantin Schwab und Prof. Dr. med. Peter </a:t>
            </a:r>
            <a:r>
              <a:rPr lang="de-DE" sz="1400" dirty="0" err="1"/>
              <a:t>Schirmacher</a:t>
            </a:r>
            <a:endParaRPr lang="de-DE" sz="1400" dirty="0"/>
          </a:p>
          <a:p>
            <a:r>
              <a:rPr lang="de-DE" sz="1400" dirty="0"/>
              <a:t>Abt. Allgemeine Pathologie und </a:t>
            </a:r>
            <a:r>
              <a:rPr lang="de-DE" sz="1400" dirty="0" err="1"/>
              <a:t>path</a:t>
            </a:r>
            <a:r>
              <a:rPr lang="de-DE" sz="1400" dirty="0"/>
              <a:t>. Anatomie | Pathologisches Institut </a:t>
            </a:r>
            <a:br>
              <a:rPr lang="de-DE" sz="1400" dirty="0"/>
            </a:br>
            <a:r>
              <a:rPr lang="de-DE" sz="1400" dirty="0"/>
              <a:t>Universitätsklinikum Heidelberg</a:t>
            </a:r>
          </a:p>
          <a:p>
            <a:r>
              <a:rPr lang="de-DE" sz="1400" dirty="0"/>
              <a:t>(Herzlichen Dank für die Überlassung der Abbildungen)</a:t>
            </a:r>
          </a:p>
          <a:p>
            <a:endParaRPr lang="de-DE" dirty="0"/>
          </a:p>
          <a:p>
            <a:endParaRPr lang="de-DE" dirty="0"/>
          </a:p>
        </p:txBody>
      </p:sp>
    </p:spTree>
    <p:extLst>
      <p:ext uri="{BB962C8B-B14F-4D97-AF65-F5344CB8AC3E}">
        <p14:creationId xmlns:p14="http://schemas.microsoft.com/office/powerpoint/2010/main" val="1906994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Atmung und Lungenfunktion</a:t>
            </a:r>
          </a:p>
        </p:txBody>
      </p:sp>
      <p:sp>
        <p:nvSpPr>
          <p:cNvPr id="3" name="Inhaltsplatzhalter 2"/>
          <p:cNvSpPr>
            <a:spLocks noGrp="1"/>
          </p:cNvSpPr>
          <p:nvPr>
            <p:ph sz="quarter" idx="10"/>
          </p:nvPr>
        </p:nvSpPr>
        <p:spPr/>
        <p:txBody>
          <a:bodyPr lIns="90000"/>
          <a:lstStyle/>
          <a:p>
            <a:r>
              <a:rPr lang="de-DE" b="1" dirty="0"/>
              <a:t>Mögliche Folgen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9</a:t>
            </a:fld>
            <a:endParaRPr lang="de-DE" dirty="0"/>
          </a:p>
        </p:txBody>
      </p:sp>
      <p:sp>
        <p:nvSpPr>
          <p:cNvPr id="8" name="Ellipse 7"/>
          <p:cNvSpPr/>
          <p:nvPr/>
        </p:nvSpPr>
        <p:spPr>
          <a:xfrm>
            <a:off x="530352" y="2533320"/>
            <a:ext cx="2340000" cy="2340000"/>
          </a:xfrm>
          <a:prstGeom prst="ellipse">
            <a:avLst/>
          </a:prstGeom>
          <a:solidFill>
            <a:srgbClr val="244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Mangelnde Belastbarkeit</a:t>
            </a:r>
          </a:p>
        </p:txBody>
      </p:sp>
      <p:sp>
        <p:nvSpPr>
          <p:cNvPr id="10" name="Ellipse 9"/>
          <p:cNvSpPr/>
          <p:nvPr/>
        </p:nvSpPr>
        <p:spPr>
          <a:xfrm>
            <a:off x="3215469" y="2533320"/>
            <a:ext cx="2340000" cy="2340000"/>
          </a:xfrm>
          <a:prstGeom prst="ellipse">
            <a:avLst/>
          </a:prstGeom>
          <a:solidFill>
            <a:srgbClr val="244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Erschöpfung,</a:t>
            </a:r>
          </a:p>
          <a:p>
            <a:pPr algn="ctr"/>
            <a:r>
              <a:rPr lang="de-DE" dirty="0"/>
              <a:t>Müdigkeit</a:t>
            </a:r>
          </a:p>
        </p:txBody>
      </p:sp>
      <p:sp>
        <p:nvSpPr>
          <p:cNvPr id="11" name="Ellipse 10"/>
          <p:cNvSpPr/>
          <p:nvPr/>
        </p:nvSpPr>
        <p:spPr>
          <a:xfrm>
            <a:off x="5900586" y="2533320"/>
            <a:ext cx="2340000" cy="2340000"/>
          </a:xfrm>
          <a:prstGeom prst="ellipse">
            <a:avLst/>
          </a:prstGeom>
          <a:solidFill>
            <a:srgbClr val="244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Atem-beschwerden</a:t>
            </a:r>
          </a:p>
        </p:txBody>
      </p:sp>
      <p:sp>
        <p:nvSpPr>
          <p:cNvPr id="12" name="Ellipse 11"/>
          <p:cNvSpPr/>
          <p:nvPr/>
        </p:nvSpPr>
        <p:spPr>
          <a:xfrm>
            <a:off x="8585703" y="2533320"/>
            <a:ext cx="2340000" cy="2340000"/>
          </a:xfrm>
          <a:prstGeom prst="ellipse">
            <a:avLst/>
          </a:prstGeom>
          <a:solidFill>
            <a:srgbClr val="244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Glieder-schmerzen</a:t>
            </a:r>
          </a:p>
        </p:txBody>
      </p:sp>
    </p:spTree>
    <p:extLst>
      <p:ext uri="{BB962C8B-B14F-4D97-AF65-F5344CB8AC3E}">
        <p14:creationId xmlns:p14="http://schemas.microsoft.com/office/powerpoint/2010/main" val="1025518198"/>
      </p:ext>
    </p:extLst>
  </p:cSld>
  <p:clrMapOvr>
    <a:masterClrMapping/>
  </p:clrMapOvr>
</p:sld>
</file>

<file path=ppt/theme/theme1.xml><?xml version="1.0" encoding="utf-8"?>
<a:theme xmlns:a="http://schemas.openxmlformats.org/drawingml/2006/main" name="Benutzerdefiniertes Design">
  <a:themeElements>
    <a:clrScheme name="HRS">
      <a:dk1>
        <a:srgbClr val="244D88"/>
      </a:dk1>
      <a:lt1>
        <a:srgbClr val="FFFFFF"/>
      </a:lt1>
      <a:dk2>
        <a:srgbClr val="000000"/>
      </a:dk2>
      <a:lt2>
        <a:srgbClr val="FFFFFF"/>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ans Ruland Stiftung">
      <a:majorFont>
        <a:latin typeface="SRH Headline"/>
        <a:ea typeface=""/>
        <a:cs typeface=""/>
      </a:majorFont>
      <a:minorFont>
        <a:latin typeface="SRH Tex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1910</Words>
  <Application>Microsoft Office PowerPoint</Application>
  <PresentationFormat>Breitbild</PresentationFormat>
  <Paragraphs>448</Paragraphs>
  <Slides>32</Slides>
  <Notes>1</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32</vt:i4>
      </vt:variant>
    </vt:vector>
  </HeadingPairs>
  <TitlesOfParts>
    <vt:vector size="38" baseType="lpstr">
      <vt:lpstr>SRH Headline</vt:lpstr>
      <vt:lpstr>Calibri</vt:lpstr>
      <vt:lpstr>Wingdings</vt:lpstr>
      <vt:lpstr>SRH Text</vt:lpstr>
      <vt:lpstr>Arial</vt:lpstr>
      <vt:lpstr>Benutzerdefiniertes Design</vt:lpstr>
      <vt:lpstr>PowerPoint-Präsentation</vt:lpstr>
      <vt:lpstr>7</vt:lpstr>
      <vt:lpstr>7</vt:lpstr>
      <vt:lpstr>Allgemeine Informationen zur Sitzung 7</vt:lpstr>
      <vt:lpstr>1. Besprechen der Erfahrungen</vt:lpstr>
      <vt:lpstr>2. Atmung und Lungenfunktion</vt:lpstr>
      <vt:lpstr>2. Atmung und Lungenfunktion</vt:lpstr>
      <vt:lpstr>2. Atmung und Lungenfunktion</vt:lpstr>
      <vt:lpstr>2. Atmung und Lungenfunktion</vt:lpstr>
      <vt:lpstr>2. Atmung und Lungenfunktion</vt:lpstr>
      <vt:lpstr>2. Atmung und Lungenfunktion</vt:lpstr>
      <vt:lpstr>2. Atmung und Lungenfunktion</vt:lpstr>
      <vt:lpstr>2. Atmung und Lungenfunktion</vt:lpstr>
      <vt:lpstr>2. Atmung und Lungenfunktion</vt:lpstr>
      <vt:lpstr>2. Atmung und Lungenfunktion</vt:lpstr>
      <vt:lpstr>2. Atmung und Lungenfunktion</vt:lpstr>
      <vt:lpstr>3. Steigerung der körperlichen Aktivitäten</vt:lpstr>
      <vt:lpstr>3. Steigerung der körperlichen Aktivitäten</vt:lpstr>
      <vt:lpstr>3. Steigerung der körperlichen Aktivitäten</vt:lpstr>
      <vt:lpstr>3. Steigerung der körperlichen Aktivitäten</vt:lpstr>
      <vt:lpstr>3. Steigerung der körperlichen Aktivitäten</vt:lpstr>
      <vt:lpstr>3. Steigerung der körperlichen Aktivitäten</vt:lpstr>
      <vt:lpstr>3. Steigerung der körperlichen Aktivitäten</vt:lpstr>
      <vt:lpstr>3. Steigerung der körperlichen Aktivitäten</vt:lpstr>
      <vt:lpstr>3. Steigerung der körperlichen Aktivitäten</vt:lpstr>
      <vt:lpstr>3. Steigerung der körperlichen Aktivitäten</vt:lpstr>
      <vt:lpstr>3. Steigerung der körperlichen Aktivitäten</vt:lpstr>
      <vt:lpstr>3. Steigerung der körperlichen Aktivitäten</vt:lpstr>
      <vt:lpstr>3. Steigerung der körperlichen Aktivitäten</vt:lpstr>
      <vt:lpstr>4. Aufgaben bis zur nächsten Sitzung</vt:lpstr>
      <vt:lpstr>4. Aufgaben bis zur nächsten Sitzung</vt:lpstr>
      <vt:lpstr>5. Quellenverzeichnis &amp; weiterführende Literatur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Henrike Voelker</dc:creator>
  <cp:lastModifiedBy>Patrick Richter</cp:lastModifiedBy>
  <cp:revision>441</cp:revision>
  <dcterms:created xsi:type="dcterms:W3CDTF">2020-06-05T16:20:53Z</dcterms:created>
  <dcterms:modified xsi:type="dcterms:W3CDTF">2023-02-08T15:19:33Z</dcterms:modified>
</cp:coreProperties>
</file>