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01" r:id="rId1"/>
  </p:sldMasterIdLst>
  <p:notesMasterIdLst>
    <p:notesMasterId r:id="rId21"/>
  </p:notesMasterIdLst>
  <p:sldIdLst>
    <p:sldId id="256" r:id="rId2"/>
    <p:sldId id="257" r:id="rId3"/>
    <p:sldId id="258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3" r:id="rId19"/>
    <p:sldId id="284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SRH Headline" panose="020B0604020202020204" charset="0"/>
      <p:regular r:id="rId26"/>
      <p:bold r:id="rId27"/>
    </p:embeddedFont>
    <p:embeddedFont>
      <p:font typeface="SRH Text" panose="020B0604020202020204" charset="0"/>
      <p:regular r:id="rId28"/>
      <p:bold r:id="rId29"/>
      <p:italic r:id="rId30"/>
      <p:boldItalic r:id="rId31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E6C202D-32A9-4242-9C7F-061CD6AD0586}">
          <p14:sldIdLst>
            <p14:sldId id="256"/>
            <p14:sldId id="257"/>
            <p14:sldId id="258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3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ölfle" initials="ChW" lastIdx="1" clrIdx="0">
    <p:extLst>
      <p:ext uri="{19B8F6BF-5375-455C-9EA6-DF929625EA0E}">
        <p15:presenceInfo xmlns:p15="http://schemas.microsoft.com/office/powerpoint/2012/main" userId="Wölf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D88"/>
    <a:srgbClr val="E78153"/>
    <a:srgbClr val="2C2E2E"/>
    <a:srgbClr val="000000"/>
    <a:srgbClr val="B92659"/>
    <a:srgbClr val="6D7373"/>
    <a:srgbClr val="0067A0"/>
    <a:srgbClr val="AAA39D"/>
    <a:srgbClr val="66FF33"/>
    <a:srgbClr val="142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ACB3F56-7768-405F-84FF-31046667B651}">
  <a:tblStyle styleId="{FEC09086-8A00-4FE0-B5C7-1A88A72B4ECC}" styleName="SRH: Standard-Tabelle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inor">
          <a:prstClr val="black"/>
        </a:fontRef>
        <a:srgbClr val="2C2E2E"/>
      </a:tcTxStyle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CB3F56-7768-405F-84FF-31046667B651}" styleName="SRH: Für Überschrift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ajor">
          <a:prstClr val="black"/>
        </a:fontRef>
        <a:srgbClr val="2C2E2E"/>
      </a:tcTxStyle>
      <a:tcStyle>
        <a:tcBdr>
          <a:bottom>
            <a:ln w="635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1" autoAdjust="0"/>
    <p:restoredTop sz="94712" autoAdjust="0"/>
  </p:normalViewPr>
  <p:slideViewPr>
    <p:cSldViewPr snapToGrid="0">
      <p:cViewPr varScale="1">
        <p:scale>
          <a:sx n="82" d="100"/>
          <a:sy n="82" d="100"/>
        </p:scale>
        <p:origin x="1080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A3E2A-35AE-479C-B172-30C9CAEEE094}" type="datetimeFigureOut">
              <a:rPr lang="de-DE" smtClean="0"/>
              <a:t>07.02.2023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91045-FCBB-4EC9-AB5F-AA4CFDEA61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72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upttitel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68" y="819906"/>
            <a:ext cx="7775464" cy="52181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045" y="1753167"/>
            <a:ext cx="2279909" cy="2279909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3697941" y="4290861"/>
            <a:ext cx="4796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bg1"/>
                </a:solidFill>
                <a:latin typeface="+mj-lt"/>
              </a:rPr>
              <a:t>Langensteinbacher</a:t>
            </a:r>
            <a:br>
              <a:rPr lang="de-DE" sz="2400" b="1" baseline="0" dirty="0">
                <a:solidFill>
                  <a:schemeClr val="bg1"/>
                </a:solidFill>
                <a:latin typeface="+mj-lt"/>
              </a:rPr>
            </a:b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Post-COVID-Gruppentherapie</a:t>
            </a:r>
            <a:endParaRPr lang="de-DE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8470" y="5798146"/>
            <a:ext cx="951058" cy="7376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5" y="5649113"/>
            <a:ext cx="1555918" cy="77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1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0308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2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85009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3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9041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4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3970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</p:spTree>
    <p:extLst>
      <p:ext uri="{BB962C8B-B14F-4D97-AF65-F5344CB8AC3E}">
        <p14:creationId xmlns:p14="http://schemas.microsoft.com/office/powerpoint/2010/main" val="2830229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 mit Inhalt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849036" y="873000"/>
            <a:ext cx="2700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Inhaltsverzeichnis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849035" y="1334665"/>
            <a:ext cx="4982963" cy="55233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Erster Punkt</a:t>
            </a:r>
          </a:p>
        </p:txBody>
      </p:sp>
    </p:spTree>
    <p:extLst>
      <p:ext uri="{BB962C8B-B14F-4D97-AF65-F5344CB8AC3E}">
        <p14:creationId xmlns:p14="http://schemas.microsoft.com/office/powerpoint/2010/main" val="28871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0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ohne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  <a:solidFill>
            <a:srgbClr val="E78153">
              <a:alpha val="20000"/>
            </a:srgbClr>
          </a:solidFill>
        </p:spPr>
        <p:txBody>
          <a:bodyPr lIns="360000" tIns="360000" rIns="360000" bIns="360000"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28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655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1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2963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orient="horz" pos="890" userDrawn="1">
          <p15:clr>
            <a:srgbClr val="FBAE40"/>
          </p15:clr>
        </p15:guide>
        <p15:guide id="5" pos="211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9" pos="7015" userDrawn="1">
          <p15:clr>
            <a:srgbClr val="FBAE40"/>
          </p15:clr>
        </p15:guide>
        <p15:guide id="10" pos="1912" userDrawn="1">
          <p15:clr>
            <a:srgbClr val="FBAE40"/>
          </p15:clr>
        </p15:guide>
        <p15:guide id="11" pos="53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2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37908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3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1547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4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30" name="Rechteck 29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4807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5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203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Sitzung 3: Schlaf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9813-080C-4388-9CF8-E315303C2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6" r:id="rId3"/>
    <p:sldLayoutId id="2147483722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3" r:id="rId10"/>
    <p:sldLayoutId id="2147483724" r:id="rId11"/>
    <p:sldLayoutId id="2147483725" r:id="rId12"/>
    <p:sldLayoutId id="2147483726" r:id="rId13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de-DE" sz="3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297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Schlaf und Schlafstörungen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Ursachen von Schlafstörungen</a:t>
            </a:r>
          </a:p>
          <a:p>
            <a:r>
              <a:rPr lang="de-DE" dirty="0"/>
              <a:t>Psychische und verhaltensbezogene Ursachen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Anspannung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Gedankenkreisen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Verschobener Schlaf-Wach-Rhythmus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Alkohol, Koffein, Nikotin, schweres Essen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Tagschlaf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3: Schlaf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10</a:t>
            </a:fld>
            <a:endParaRPr lang="de-DE" dirty="0"/>
          </a:p>
        </p:txBody>
      </p:sp>
      <p:sp>
        <p:nvSpPr>
          <p:cNvPr id="6" name="Abgerundetes Rechteck 5"/>
          <p:cNvSpPr/>
          <p:nvPr/>
        </p:nvSpPr>
        <p:spPr>
          <a:xfrm rot="20844157">
            <a:off x="1460066" y="4443985"/>
            <a:ext cx="1280160" cy="612648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Fatigue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2353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Schlaf und Schlafstörungen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Teufelskreismodell Schlafstörungen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3: Schlaf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11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809700"/>
            <a:ext cx="8400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86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Fester Schlafrhythmus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Aktivität über den Tag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„Herunterfahren“ des Körpers/der Psyche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Gestaltung des Schlafzimmers (</a:t>
            </a:r>
            <a:r>
              <a:rPr lang="de-DE" dirty="0" err="1"/>
              <a:t>Stimuluskontrolle</a:t>
            </a:r>
            <a:r>
              <a:rPr lang="de-DE" dirty="0"/>
              <a:t>)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4936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1. Fester Schlafrhythmus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Feste und realistische Bettzeiten etablieren (z.B. 22:30–06:30 Uhr)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Erst dann ins Bett legen, wenn ausreichend müde, ggf. Bettgehzeit nach hinten verschieben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Wenn Einschlafen nach ca. 30 Minuten (subjektiv) nicht möglich, wieder aufstehen, Schlafzimmer verlassen, ruhiger Tätigkeit nachgehen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Nicht auf die Uhr schauen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Unabhängig davon, wie die Nacht war, zur beabsichtigten Uhrzeit aufstehen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Möglichst kein Tagschlaf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91268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2. Aktivität über den Tag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Zur Förderung des Schlafdruckes ist es wichtig, im Rahmen der aktuell verfügbaren Kräfte tagsüber ausreichend aktiv zu sein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Versuchen, einen Ausgleich aus körperlicher, emotionaler und geistiger Aktivität zu schaffen</a:t>
            </a:r>
          </a:p>
          <a:p>
            <a:pPr marL="971550" lvl="1" indent="-285750"/>
            <a:r>
              <a:rPr lang="de-DE" sz="2000" dirty="0">
                <a:solidFill>
                  <a:srgbClr val="244D88"/>
                </a:solidFill>
              </a:rPr>
              <a:t>Soweit möglich moderate körperliche Aktivität vor 18:00/19:00 Uhr (Spazierengehen)</a:t>
            </a:r>
          </a:p>
          <a:p>
            <a:pPr marL="971550" lvl="1" indent="-285750"/>
            <a:r>
              <a:rPr lang="de-DE" sz="2000" dirty="0">
                <a:solidFill>
                  <a:srgbClr val="244D88"/>
                </a:solidFill>
              </a:rPr>
              <a:t>Angenehme zwischenmenschliche Kontakte in Häufigkeit und Dauer, </a:t>
            </a:r>
            <a:br>
              <a:rPr lang="de-DE" sz="2000" dirty="0">
                <a:solidFill>
                  <a:srgbClr val="244D88"/>
                </a:solidFill>
              </a:rPr>
            </a:br>
            <a:r>
              <a:rPr lang="de-DE" sz="2000" dirty="0">
                <a:solidFill>
                  <a:srgbClr val="244D88"/>
                </a:solidFill>
              </a:rPr>
              <a:t>die individuell guttun</a:t>
            </a:r>
          </a:p>
          <a:p>
            <a:pPr marL="971550" lvl="1" indent="-285750"/>
            <a:r>
              <a:rPr lang="de-DE" sz="2000" dirty="0">
                <a:solidFill>
                  <a:srgbClr val="244D88"/>
                </a:solidFill>
              </a:rPr>
              <a:t>Angemessene geistige Aktivität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Wichtig: Versuchen, Tagschlaf zu vermeiden! </a:t>
            </a:r>
            <a:br>
              <a:rPr lang="de-DE" dirty="0"/>
            </a:br>
            <a:r>
              <a:rPr lang="de-DE" dirty="0">
                <a:solidFill>
                  <a:srgbClr val="244D88"/>
                </a:solidFill>
              </a:rPr>
              <a:t>Wenn Tagschlaf, dann nur kurze „</a:t>
            </a:r>
            <a:r>
              <a:rPr lang="de-DE" dirty="0" err="1">
                <a:solidFill>
                  <a:srgbClr val="244D88"/>
                </a:solidFill>
              </a:rPr>
              <a:t>Powernaps</a:t>
            </a:r>
            <a:r>
              <a:rPr lang="de-DE" dirty="0">
                <a:solidFill>
                  <a:srgbClr val="244D88"/>
                </a:solidFill>
              </a:rPr>
              <a:t>“ (ca. 15 Minuten)</a:t>
            </a:r>
          </a:p>
          <a:p>
            <a:endParaRPr lang="de-DE" sz="2000" dirty="0">
              <a:solidFill>
                <a:srgbClr val="244D88"/>
              </a:solidFill>
            </a:endParaRP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4509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3. a) „Herunterfahren“ des Körpers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Verzicht auf Koffein ab dem frühen Nachmittag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Generell weitestgehender Verzicht auf Alkohol – wenn Alkohol konsumiert wird, sollte dies nicht später als am frühen Nachmittag sein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Verzicht auf Nikotin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Verzicht auf schweres Essen am Abend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59962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3. b) „Herunterfahren“ der Psyche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Vermeiden von Beschäftigung mit elektronischen Medien mindestens 1 Stunde vor dem Schlafenlegen (d.h. kein Fernsehen, Handy, Tablet, Computer)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Verzicht auf emotional aufwühlende Tätigkeiten 1–2 Stunden vor dem Schlafengehen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Sorgen und Ängste mit ausreichend Zeit vor dem Schlafengehen in ein „Sorgenbuch“ schreiben, dann Buch weglegen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Gestalten des Übergangs von Tagesaktivität zu Schlaf in Form eines langsamen Herunterkommens und ggf. Etablieren eines Einschlafrituals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54445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4. Gestaltung des Schlafzimmers (</a:t>
            </a:r>
            <a:r>
              <a:rPr lang="de-DE" b="1" dirty="0" err="1"/>
              <a:t>Stimuluskontrolle</a:t>
            </a:r>
            <a:r>
              <a:rPr lang="de-DE" b="1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Nur zum Nachtschlaf ins Bett legen, sonstiges Ausruhen tagsüber besser auf Sofa etc.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Schlafzimmer ruhig, kühl und leise gestalten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Keine „aktivierenden“ Elemente ins Schlafzimmer (z.B. Arbeitsplatz, Computer, Fitnessgeräte)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Möglichst Wecker/Uhr so stellen, dass Uhrzeit vom Bett aus nicht ablesbar ist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6551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4. Aufgaben bis zur nächsten Sitzung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Weiteres Vorgehen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Weiteres Protokollieren mit dem Fatigue-Tagebuch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Schlaf beobachten und ggf. Schlafregeln anwenden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8165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2" y="-1"/>
            <a:ext cx="8379829" cy="1052513"/>
          </a:xfrm>
        </p:spPr>
        <p:txBody>
          <a:bodyPr>
            <a:normAutofit fontScale="90000"/>
          </a:bodyPr>
          <a:lstStyle/>
          <a:p>
            <a:r>
              <a:rPr lang="de-DE" dirty="0"/>
              <a:t>5. Quellenverzeichnis &amp; weiterführende Literatur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▶ Schilling, C., Meyer-Lindenberg, A. &amp; Schweiger, J. I. (2022). Kognitive Störungen und Schlafstörungen bei Long COVID. </a:t>
            </a:r>
            <a:r>
              <a:rPr lang="de-DE" i="1" dirty="0"/>
              <a:t>Der Nervenarzt, 93</a:t>
            </a:r>
            <a:r>
              <a:rPr lang="de-DE" dirty="0"/>
              <a:t>(8), 779–787. https://doi.org/10.1007/s00115-022-01297-z (letzter Zugriff 12.12.2022).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9084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Schlaf</a:t>
            </a:r>
          </a:p>
        </p:txBody>
      </p:sp>
    </p:spTree>
    <p:extLst>
      <p:ext uri="{BB962C8B-B14F-4D97-AF65-F5344CB8AC3E}">
        <p14:creationId xmlns:p14="http://schemas.microsoft.com/office/powerpoint/2010/main" val="745746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Schlaf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Besprechen der Erfahrungen</a:t>
            </a:r>
          </a:p>
          <a:p>
            <a:r>
              <a:rPr lang="de-DE" dirty="0"/>
              <a:t>Schlaf und Schlafstörungen</a:t>
            </a:r>
          </a:p>
          <a:p>
            <a:r>
              <a:rPr lang="de-DE" dirty="0"/>
              <a:t>Schlafhygiene</a:t>
            </a:r>
          </a:p>
          <a:p>
            <a:r>
              <a:rPr lang="de-DE" dirty="0"/>
              <a:t>Therapeutische Aufgaben bis zur nächsten Sitzung</a:t>
            </a:r>
          </a:p>
          <a:p>
            <a:r>
              <a:rPr lang="de-DE" dirty="0"/>
              <a:t>Quellenverzeichnis &amp; weiterführende Literatur</a:t>
            </a:r>
          </a:p>
        </p:txBody>
      </p:sp>
    </p:spTree>
    <p:extLst>
      <p:ext uri="{BB962C8B-B14F-4D97-AF65-F5344CB8AC3E}">
        <p14:creationId xmlns:p14="http://schemas.microsoft.com/office/powerpoint/2010/main" val="142319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Informationen zur Sitzung 3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dirty="0">
                <a:solidFill>
                  <a:srgbClr val="E78153"/>
                </a:solidFill>
                <a:latin typeface="+mj-lt"/>
              </a:rPr>
              <a:t>Ziele:</a:t>
            </a:r>
          </a:p>
          <a:p>
            <a:r>
              <a:rPr lang="de-DE"/>
              <a:t>Inhalte </a:t>
            </a:r>
            <a:r>
              <a:rPr lang="de-DE" dirty="0"/>
              <a:t>der dritten Sitzung sind das Vertiefen und Klären offener Fragen bezüglich der Erfahrungen mit dem Fatigue-Tagebuch sowie eine ausführliche Psychoedukation zum Thema Schlaf und Schlafstörungen sowohl allgemein als auch im Zusammenhang mit einer COVID-19-Erkrankung.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0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1. Besprechen der Erfahrungen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Erfahrungen mit dem Fatigue-Tagebuch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Wie waren Ihre bisherigen Erfahrungen mit dem Fatigue-Tagebuch?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Haben Sie bereits Zusammenhänge zwischen bestimmten Aktivitäten und Rückfällen identifizieren können?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Konnten Sie bereits erste Strategien des </a:t>
            </a:r>
            <a:r>
              <a:rPr lang="de-DE" dirty="0" err="1"/>
              <a:t>Pacings</a:t>
            </a:r>
            <a:r>
              <a:rPr lang="de-DE" dirty="0"/>
              <a:t> anwenden?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8028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Schlaf und Schlafstörungen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Schlafstörungen sind ein häufiges Symptom bei </a:t>
            </a:r>
            <a:r>
              <a:rPr lang="de-DE" dirty="0" err="1"/>
              <a:t>Patient:innen</a:t>
            </a:r>
            <a:r>
              <a:rPr lang="de-DE" dirty="0"/>
              <a:t> mit COVID-19-Erkrankung sowohl während der akuten Phase als auch später.</a:t>
            </a:r>
          </a:p>
          <a:p>
            <a:endParaRPr lang="de-DE" sz="100" dirty="0"/>
          </a:p>
          <a:p>
            <a:r>
              <a:rPr lang="de-DE" dirty="0"/>
              <a:t>Etwa 1/3 aller Infizierten berichtet von Schlafstörungen innerhalb der ersten </a:t>
            </a:r>
            <a:br>
              <a:rPr lang="de-DE" dirty="0"/>
            </a:br>
            <a:r>
              <a:rPr lang="de-DE" dirty="0"/>
              <a:t>6 Monate nach der Infektion.</a:t>
            </a:r>
          </a:p>
          <a:p>
            <a:endParaRPr lang="de-DE" sz="100" dirty="0"/>
          </a:p>
          <a:p>
            <a:r>
              <a:rPr lang="de-DE" dirty="0"/>
              <a:t>Schlafstörungen äußern sich 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Einschlafschwierigkeiten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Durchschlafschwierigkeiten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Frühmorgendlichem Erwachen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Fehlender Erholung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Vermehrtem Schlafbedürfnis am Tag (</a:t>
            </a:r>
            <a:r>
              <a:rPr lang="de-DE" dirty="0" err="1"/>
              <a:t>Hypersomnie</a:t>
            </a:r>
            <a:r>
              <a:rPr lang="de-DE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Tagesmüdigkeit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4729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Schlaf und Schlafstörungen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Physiologischer Schlaf: Schlafphasen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3: Schlaf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34963" y="6212701"/>
            <a:ext cx="9115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Modifiziert nach https://commons.wikimedia.org/wiki/File:Simplified_Sleep_Phases.jpg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7</a:t>
            </a:fld>
            <a:endParaRPr lang="de-DE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809700"/>
            <a:ext cx="7236269" cy="4399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936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Schlaf und Schlafstörungen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Physiologischer Schlaf: Schlafdruck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3: Schlaf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8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809700"/>
            <a:ext cx="9480386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53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Schlaf und Schlafstörungen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Ursachen von Schlafstörungen</a:t>
            </a:r>
          </a:p>
          <a:p>
            <a:r>
              <a:rPr lang="de-DE" dirty="0"/>
              <a:t>Körperliche Ursachen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Vielzahl unterschiedlicher internistischer oder neurologischer Erkrankungen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Sollten grundsätzlich durch gründliche Untersuchung beim Hausarzt oder ggf. im Schlaflabor ausgeschlossen werden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Inwiefern COVID-19 im „organischen“ Sinne eigenständig Schlafstörungen verursachen kann, ist noch unklar und Gegenstand intensiver Forschung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3: Schlaf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7005640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RS">
      <a:dk1>
        <a:srgbClr val="244D88"/>
      </a:dk1>
      <a:lt1>
        <a:srgbClr val="FFFFFF"/>
      </a:lt1>
      <a:dk2>
        <a:srgbClr val="000000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s Ruland Stiftung">
      <a:majorFont>
        <a:latin typeface="SRH Headline"/>
        <a:ea typeface=""/>
        <a:cs typeface=""/>
      </a:majorFont>
      <a:minorFont>
        <a:latin typeface="SRH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830</Words>
  <Application>Microsoft Office PowerPoint</Application>
  <PresentationFormat>Breitbild</PresentationFormat>
  <Paragraphs>129</Paragraphs>
  <Slides>19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Arial</vt:lpstr>
      <vt:lpstr>SRH Text</vt:lpstr>
      <vt:lpstr>SRH Headline</vt:lpstr>
      <vt:lpstr>Calibri</vt:lpstr>
      <vt:lpstr>Benutzerdefiniertes Design</vt:lpstr>
      <vt:lpstr>PowerPoint-Präsentation</vt:lpstr>
      <vt:lpstr>3</vt:lpstr>
      <vt:lpstr>3</vt:lpstr>
      <vt:lpstr>Allgemeine Informationen zur Sitzung 3</vt:lpstr>
      <vt:lpstr>1. Besprechen der Erfahrungen</vt:lpstr>
      <vt:lpstr>2. Schlaf und Schlafstörungen</vt:lpstr>
      <vt:lpstr>2. Schlaf und Schlafstörungen</vt:lpstr>
      <vt:lpstr>2. Schlaf und Schlafstörungen</vt:lpstr>
      <vt:lpstr>2. Schlaf und Schlafstörungen</vt:lpstr>
      <vt:lpstr>2. Schlaf und Schlafstörungen</vt:lpstr>
      <vt:lpstr>2. Schlaf und Schlafstörungen</vt:lpstr>
      <vt:lpstr>3. Schlafhygiene</vt:lpstr>
      <vt:lpstr>3. Schlafhygiene</vt:lpstr>
      <vt:lpstr>3. Schlafhygiene</vt:lpstr>
      <vt:lpstr>3. Schlafhygiene</vt:lpstr>
      <vt:lpstr>3. Schlafhygiene</vt:lpstr>
      <vt:lpstr>3. Schlafhygiene</vt:lpstr>
      <vt:lpstr>4. Aufgaben bis zur nächsten Sitzung</vt:lpstr>
      <vt:lpstr>5. Quellenverzeichnis &amp; weiterführende Literatur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Henrike Voelker</dc:creator>
  <cp:lastModifiedBy>Wölfle</cp:lastModifiedBy>
  <cp:revision>341</cp:revision>
  <dcterms:created xsi:type="dcterms:W3CDTF">2020-06-05T16:20:53Z</dcterms:created>
  <dcterms:modified xsi:type="dcterms:W3CDTF">2023-02-07T18:08:06Z</dcterms:modified>
</cp:coreProperties>
</file>