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4"/>
  </p:notesMasterIdLst>
  <p:sldIdLst>
    <p:sldId id="256" r:id="rId2"/>
    <p:sldId id="257" r:id="rId3"/>
    <p:sldId id="258" r:id="rId4"/>
    <p:sldId id="268" r:id="rId5"/>
    <p:sldId id="259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SRH Headline" panose="020B0603020204020204" pitchFamily="34" charset="0"/>
      <p:regular r:id="rId29"/>
      <p:bold r:id="rId30"/>
    </p:embeddedFont>
    <p:embeddedFont>
      <p:font typeface="SRH Text" panose="020B0503020204020204" pitchFamily="34" charset="0"/>
      <p:regular r:id="rId31"/>
      <p:bold r:id="rId32"/>
      <p:italic r:id="rId33"/>
      <p:boldItalic r:id="rId3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59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8153"/>
    <a:srgbClr val="244D88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64" autoAdjust="0"/>
    <p:restoredTop sz="94729" autoAdjust="0"/>
  </p:normalViewPr>
  <p:slideViewPr>
    <p:cSldViewPr snapToGrid="0">
      <p:cViewPr varScale="1">
        <p:scale>
          <a:sx n="167" d="100"/>
          <a:sy n="167" d="100"/>
        </p:scale>
        <p:origin x="116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05.06.23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8887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0872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2: Fatigue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de-DE" b="1" dirty="0"/>
              <a:t>Ursachen – körperliche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hohes Ausmaß an Aktivität am gleichen Tag (z.B. Arbeiten, Autofahren, Kinderbetreuung, vieles Stehen)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Alles mit hoher Geschwindigkeit oder Druck erledigen wollen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 mit starker Aktivierung des kardiovaskulären Systems/Pulsanstieg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Plötzliche Temperaturschwankungen (z.B. heiß, kalt, Wetter- oder Klimawechsel)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Sonstige körperliche Herausforderungen (z.B. Infekte, Impfung, Menstruationszyklus)</a:t>
            </a:r>
            <a:endParaRPr lang="de-DE" sz="5500" b="1" dirty="0"/>
          </a:p>
          <a:p>
            <a:endParaRPr lang="de-DE" sz="5500" b="1" dirty="0"/>
          </a:p>
          <a:p>
            <a:endParaRPr lang="de-DE" sz="5500" b="1" dirty="0"/>
          </a:p>
          <a:p>
            <a:endParaRPr lang="de-DE" sz="5500" b="1" dirty="0"/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E222DE-EF73-A1F5-F687-06E1F5615590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6728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– kognitive/mentale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hohes Ausmaß an kognitiver/geistiger Anstrengung an einem Tag (z.B. Lesen, Schreiben, Arbeiten)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Tätigkeiten, die ein sehr hohes Maß an Konzentration erfordern oder die mit viel „Druck“ angegangen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Kognitive/geistige Anstrengung nach vorheriger körperlicher Anstrengung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7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F711E21-7799-D045-C2F4-F70EB4811776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751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de-DE" sz="8800" b="1" dirty="0"/>
              <a:t>Ursachen – emotionale Überanstrengung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Starke negative Emotionen (z.B. Streit mit </a:t>
            </a:r>
            <a:r>
              <a:rPr lang="de-DE" sz="8800" dirty="0" err="1"/>
              <a:t>Partner:in</a:t>
            </a:r>
            <a:r>
              <a:rPr lang="de-DE" sz="8800" dirty="0"/>
              <a:t> oder Kindern, Verluste)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Starke positive Emotionen (z.B. Sieg der Lieblingsmannschaft, sehr große Freude über etwas)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Erhöhter Stress – akuter oder chronischer/wiederkehrender Stress bezüglich bestimmter Themen (z.B. Arbeit, Schule, Finanzen)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Angst oder angstbesetzte Gedanken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Reizüberflutung (z.B. durch viele Menschen, Lärm, Feiern oder digitale Medien/Filme)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48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48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00BE15E-5A86-B37A-2FFC-E1214A09C76F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6989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Schlaf als Ursache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Fehlendes Einhalten eines angepassten Zeitplans/Schlaf-Wach-Rhythmus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Aufwachzeit zu früh oder zu spät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geringe Schlafdauer/zu wenige Schlafstunden pro Nacht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Störfaktoren und Stressoren beim Schlafen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Verschiebung des Schlafrhythmus durch Zeitumstellungen, Jetlag</a:t>
            </a:r>
          </a:p>
          <a:p>
            <a:endParaRPr kumimoji="0" lang="de-DE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dirty="0">
              <a:latin typeface="SRH Text"/>
            </a:endParaRPr>
          </a:p>
          <a:p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B46FA0-42BA-7999-FB14-A32CAC39157E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207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Ernährung als Ursache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große Mengen an Kohlenhydraten oder Zucker (z.B. ein Zuviel an Alkohol, Weißbrot, raffiniertem Mehl </a:t>
            </a:r>
            <a:r>
              <a:rPr lang="de-DE"/>
              <a:t>oder Süßigkeiten)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geringe Einnahme gesunder Nahrungsmittel (wie z.B. Vollkornprodukte, Gemüse, Ballaststoffe, Eiweiße und gesunde Fette)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Hypoglykämie/erniedrigter Blutzucker durch Auslassen einer Mahlzeit bzw. aufgrund von nicht rechtzeitigem 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Nicht ausreichende Trinkmenge/Dehydrierung; hierdurch zu niedrige Mineralstoffwerte/Elektrolyte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kumimoji="0" lang="de-DE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705002F-DB12-907C-01AD-B49F56008B1C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5511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Ursache &amp; Ansatzpunkt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2" y="1869948"/>
            <a:ext cx="9990137" cy="461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 err="1"/>
              <a:t>Pacing</a:t>
            </a:r>
            <a:r>
              <a:rPr lang="de-DE" b="1" dirty="0"/>
              <a:t> als zentrales Therapieprinzip bei </a:t>
            </a:r>
            <a:r>
              <a:rPr lang="de-DE" b="1" dirty="0" err="1"/>
              <a:t>Fatigue</a:t>
            </a:r>
            <a:r>
              <a:rPr lang="de-DE" b="1" dirty="0"/>
              <a:t> und PEM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Pacing</a:t>
            </a:r>
            <a:r>
              <a:rPr lang="de-DE" dirty="0"/>
              <a:t> bedeutet, das eigene Aktivitätsniveau an das eigene momentan vorhandene Kraftniveau anzupassen (Energiemanagement)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Ziel ist die Verhinderung von Rückfällen/Belastungsintoleranzen durch vorausschauendes Handeln und ein Vorgehen der kleinen Schritte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Zentrale Botschaft: auf den eigenen Körper hören/Förderung der Selbstwahrnehmung</a:t>
            </a:r>
          </a:p>
          <a:p>
            <a:pPr marL="1028700" lvl="1" indent="-342900"/>
            <a:r>
              <a:rPr lang="de-DE" sz="2000" dirty="0">
                <a:solidFill>
                  <a:srgbClr val="244D88"/>
                </a:solidFill>
              </a:rPr>
              <a:t>Löst eine Aktivität einen Rückfall aus, sollte sie nicht wiederholt werden</a:t>
            </a:r>
          </a:p>
          <a:p>
            <a:pPr marL="1028700" lvl="1" indent="-342900"/>
            <a:r>
              <a:rPr lang="de-DE" sz="2000" dirty="0">
                <a:solidFill>
                  <a:srgbClr val="244D88"/>
                </a:solidFill>
              </a:rPr>
              <a:t>Kommt es während der Aktivität zu Rückfall </a:t>
            </a:r>
            <a:r>
              <a:rPr lang="de-DE" sz="2000" dirty="0">
                <a:solidFill>
                  <a:srgbClr val="244D88"/>
                </a:solidFill>
                <a:sym typeface="Wingdings" panose="05000000000000000000" pitchFamily="2" charset="2"/>
              </a:rPr>
              <a:t></a:t>
            </a:r>
            <a:r>
              <a:rPr lang="de-DE" sz="2000" dirty="0">
                <a:solidFill>
                  <a:srgbClr val="244D88"/>
                </a:solidFill>
              </a:rPr>
              <a:t> Aktivität abbrechen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0187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Strategien für </a:t>
            </a:r>
            <a:r>
              <a:rPr lang="de-DE" b="1" dirty="0" err="1"/>
              <a:t>Pacing</a:t>
            </a: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Reduzierung des Gesamtaktivitätsniveaus</a:t>
            </a:r>
          </a:p>
          <a:p>
            <a:pPr marL="1028700" lvl="1" indent="-342900"/>
            <a:r>
              <a:rPr lang="de-DE" sz="2000" dirty="0">
                <a:solidFill>
                  <a:srgbClr val="244D88"/>
                </a:solidFill>
              </a:rPr>
              <a:t>Priorisieren von Aktivitäten – was ist mir heute/diese Woche wirklich wichtig?</a:t>
            </a:r>
          </a:p>
          <a:p>
            <a:pPr marL="1028700" lvl="1" indent="-342900"/>
            <a:r>
              <a:rPr lang="de-DE" sz="2000" dirty="0">
                <a:solidFill>
                  <a:srgbClr val="244D88"/>
                </a:solidFill>
              </a:rPr>
              <a:t>Eliminieren/delegieren, Unterstützung suchen</a:t>
            </a:r>
          </a:p>
          <a:p>
            <a:pPr marL="1485900" lvl="2" indent="-342900"/>
            <a:r>
              <a:rPr lang="de-DE" dirty="0">
                <a:solidFill>
                  <a:srgbClr val="244D88"/>
                </a:solidFill>
              </a:rPr>
              <a:t>Was kann ich sein lassen, wo kann mir jemand helfen?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 im Voraus 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Energie einteilen und Pausen machen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Reaktionsmuster des eigenen Körpers kennenlernen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 abbrechen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de-DE" sz="1200" dirty="0">
              <a:latin typeface="SRH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DD493C8-1C74-206B-9A91-7400CD5122B0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0653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Strategien – Aktivitäten vorausplanen/Pausen einplanen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Aktivitätsplan – geplante Tätigkeiten in kleine Schritte unterteilen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Ausreichend Pausen während und zwischen den Aktivitäten einplanen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Zeitlimit für Aktivität festlegen – wie lange möchte/kann ich die Aktivität machen, bis ich wieder eine Pause brauche?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Einplanen von Ruhepausen/-tagen vor und nach anstrengenden Aktivitäten</a:t>
            </a: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lang="de-DE" sz="1200" dirty="0">
              <a:latin typeface="SRH Text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BD40F81-3832-B612-8F8D-7BDC99D6FEB7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938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Mögliche Hindernisse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Fehlende Warnsignale für Verschlechterung </a:t>
            </a:r>
          </a:p>
          <a:p>
            <a:pPr lvl="2"/>
            <a:r>
              <a:rPr lang="de-DE" dirty="0">
                <a:solidFill>
                  <a:srgbClr val="244D88"/>
                </a:solidFill>
              </a:rPr>
              <a:t>Symptome treten unerwartet auf, keine „Vorwarnung“ durch den Körper</a:t>
            </a:r>
          </a:p>
          <a:p>
            <a:pPr lvl="2"/>
            <a:r>
              <a:rPr lang="de-DE" dirty="0">
                <a:solidFill>
                  <a:srgbClr val="244D88"/>
                </a:solidFill>
              </a:rPr>
              <a:t>Keine Regel, wie viel Aktivität man machen kann</a:t>
            </a:r>
          </a:p>
          <a:p>
            <a:pPr lvl="2"/>
            <a:r>
              <a:rPr lang="de-DE" dirty="0">
                <a:solidFill>
                  <a:srgbClr val="244D88"/>
                </a:solidFill>
              </a:rPr>
              <a:t>Unklar, wie man auf bestimmte Belastungen reagieren wird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Verschlechterung kann verzögert kommen</a:t>
            </a:r>
          </a:p>
          <a:p>
            <a:pPr lvl="2"/>
            <a:r>
              <a:rPr lang="de-DE" dirty="0">
                <a:solidFill>
                  <a:srgbClr val="244D88"/>
                </a:solidFill>
              </a:rPr>
              <a:t>Auslöser für Verschlechterung evtl. am vorherigen Tag</a:t>
            </a: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br>
              <a:rPr lang="de-DE" sz="1200" dirty="0">
                <a:latin typeface="SRH Text"/>
              </a:rPr>
            </a:br>
            <a:endParaRPr lang="de-DE" sz="1200" dirty="0">
              <a:latin typeface="SRH Text"/>
            </a:endParaRPr>
          </a:p>
          <a:p>
            <a:endParaRPr lang="de-DE" sz="1200" b="1" dirty="0"/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D698E0-38B1-E23D-B2DC-0C65C66522C5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2744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Fatigue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b="1" dirty="0"/>
              <a:t>Mögliche Hindernisse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„Unsichtbare Krankheit“</a:t>
            </a:r>
          </a:p>
          <a:p>
            <a:pPr marL="971550" lvl="1" indent="-285750"/>
            <a:r>
              <a:rPr lang="de-DE" sz="2000" dirty="0"/>
              <a:t>Schwierigkeiten, die eigene Situation den Freunden und der Familie zu vermitteln</a:t>
            </a:r>
          </a:p>
          <a:p>
            <a:pPr marL="971550" lvl="1" indent="-285750"/>
            <a:r>
              <a:rPr lang="de-DE" sz="2000" dirty="0"/>
              <a:t>Mangelndes Verständnis und mangelnde soziale Unterstützung</a:t>
            </a:r>
          </a:p>
          <a:p>
            <a:pPr marL="971550" lvl="1" indent="-285750"/>
            <a:r>
              <a:rPr lang="de-DE" sz="2000" dirty="0"/>
              <a:t>Schwierig, sich zurückzuziehen, wenn es einem zu viel wird, aus Angst Anschluss zu verlieren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Aufgaben, die nur schlecht delegiert werden können</a:t>
            </a:r>
          </a:p>
          <a:p>
            <a:pPr marL="971550" lvl="1" indent="-285750"/>
            <a:r>
              <a:rPr lang="de-DE" sz="2000" dirty="0"/>
              <a:t>Betreuung von Kindern, Angehörigen</a:t>
            </a:r>
          </a:p>
          <a:p>
            <a:pPr marL="971550" lvl="1" indent="-285750"/>
            <a:r>
              <a:rPr lang="de-DE" sz="2000" dirty="0"/>
              <a:t>Berufliche Aufgaben</a:t>
            </a:r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de-DE" b="1" dirty="0"/>
            </a:br>
            <a:br>
              <a:rPr lang="de-DE" b="1" dirty="0"/>
            </a:br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2: Fatigue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20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2745F53-DD8B-03CD-EDC2-46ECCDA26711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1643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5. </a:t>
            </a:r>
            <a:r>
              <a:rPr lang="de-DE"/>
              <a:t>Aufgaben </a:t>
            </a:r>
            <a:r>
              <a:rPr lang="de-DE" dirty="0"/>
              <a:t>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Bewerten von Aktivitäten nach Farbschema (siehe </a:t>
            </a:r>
            <a:r>
              <a:rPr lang="de-DE" dirty="0">
                <a:solidFill>
                  <a:srgbClr val="E78153"/>
                </a:solidFill>
              </a:rPr>
              <a:t>Arbeitsblatt 3: Fatigue-Tagebuch Instruktion (Teil 2)</a:t>
            </a:r>
            <a:r>
              <a:rPr lang="de-DE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Weiterhin Verfolgen und Protokollieren von Aktivitäten und Symptomen auf Bogen</a:t>
            </a:r>
          </a:p>
          <a:p>
            <a:pPr marL="1028700" lvl="1" indent="-342900"/>
            <a:r>
              <a:rPr lang="de-DE" sz="2200" dirty="0">
                <a:solidFill>
                  <a:srgbClr val="244D88"/>
                </a:solidFill>
              </a:rPr>
              <a:t>Analysieren von Reaktionsmustern des eigenen Körpers – was löst </a:t>
            </a:r>
            <a:r>
              <a:rPr lang="de-DE" sz="2200" dirty="0" err="1">
                <a:solidFill>
                  <a:srgbClr val="244D88"/>
                </a:solidFill>
              </a:rPr>
              <a:t>Fatigue</a:t>
            </a:r>
            <a:r>
              <a:rPr lang="de-DE" sz="2200" dirty="0">
                <a:solidFill>
                  <a:srgbClr val="244D88"/>
                </a:solidFill>
              </a:rPr>
              <a:t>/ eine Symptomverschlechterung aus?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err="1"/>
              <a:t>Pacing</a:t>
            </a:r>
            <a:endParaRPr lang="de-DE" dirty="0"/>
          </a:p>
          <a:p>
            <a:pPr marL="1028700" lvl="1" indent="-342900"/>
            <a:r>
              <a:rPr lang="de-DE" sz="2200" dirty="0">
                <a:solidFill>
                  <a:srgbClr val="244D88"/>
                </a:solidFill>
              </a:rPr>
              <a:t>Priorisieren von Aufgaben, Wochenplan, Tagesplan; Pausen/Ruhetage einplanen! 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6952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342506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6.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</a:t>
            </a:r>
            <a:r>
              <a:rPr lang="de-DE" sz="2200" dirty="0"/>
              <a:t> Open Medicine </a:t>
            </a:r>
            <a:r>
              <a:rPr lang="de-DE" sz="2200" dirty="0" err="1"/>
              <a:t>Foundation</a:t>
            </a:r>
            <a:r>
              <a:rPr lang="de-DE" sz="2200" dirty="0"/>
              <a:t>. (2017). </a:t>
            </a:r>
            <a:r>
              <a:rPr lang="de-DE" sz="2200" i="1" dirty="0"/>
              <a:t>ME/CFS-Patienten-Leitfaden zur Vermeidung von Post </a:t>
            </a:r>
            <a:r>
              <a:rPr lang="de-DE" sz="2200" i="1" dirty="0" err="1"/>
              <a:t>Exertional</a:t>
            </a:r>
            <a:r>
              <a:rPr lang="de-DE" sz="2200" i="1" dirty="0"/>
              <a:t> Malaise (PEM)</a:t>
            </a:r>
            <a:r>
              <a:rPr lang="de-DE" sz="2200" dirty="0"/>
              <a:t>. https://www.omf.ngo/wp</a:t>
            </a:r>
            <a:r>
              <a:rPr lang="de-DE" dirty="0"/>
              <a:t>-</a:t>
            </a:r>
            <a:r>
              <a:rPr lang="de-DE" sz="2200" dirty="0"/>
              <a:t>content/uploads/2019/09/PEM-Avoidance-Toolkit-Deutsch.pdf (letzter Zugriff 12.12.2022).</a:t>
            </a:r>
          </a:p>
          <a:p>
            <a:r>
              <a:rPr lang="de-DE" dirty="0"/>
              <a:t>▶ Scheibenbogen, C., Wittke, K., </a:t>
            </a:r>
            <a:r>
              <a:rPr lang="de-DE" dirty="0" err="1"/>
              <a:t>Hanitsch</a:t>
            </a:r>
            <a:r>
              <a:rPr lang="de-DE" dirty="0"/>
              <a:t>, L., Grabowski, P. &amp; Behrends, U. (2019). Chronisches Fatigue Syndrom / CFS. </a:t>
            </a:r>
            <a:r>
              <a:rPr lang="de-DE" i="1" dirty="0"/>
              <a:t>Ärzteblatt Sachsen, 9</a:t>
            </a:r>
            <a:r>
              <a:rPr lang="de-DE" dirty="0"/>
              <a:t>, 26–30.</a:t>
            </a:r>
            <a:endParaRPr lang="de-DE" sz="2200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4009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Fatigue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 err="1"/>
              <a:t>Fatigue</a:t>
            </a:r>
            <a:endParaRPr lang="de-DE" dirty="0"/>
          </a:p>
          <a:p>
            <a:r>
              <a:rPr lang="de-DE" dirty="0"/>
              <a:t>Belastungsintoleranz (PEM)</a:t>
            </a:r>
          </a:p>
          <a:p>
            <a:r>
              <a:rPr lang="de-DE" dirty="0" err="1"/>
              <a:t>Pacing</a:t>
            </a:r>
            <a:endParaRPr lang="de-DE" dirty="0"/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zweiten Sitzung sind das Vertiefen und Klären offener Fragen bezüglich der Erfahrungen mit dem Fatigue-Tagebuch sowie das Vermitteln relevanter Informationen zum Thema Fatigue, Belastungsintoleranz (Post-</a:t>
            </a:r>
            <a:r>
              <a:rPr lang="de-DE" dirty="0" err="1"/>
              <a:t>Exertional</a:t>
            </a:r>
            <a:r>
              <a:rPr lang="de-DE" dirty="0"/>
              <a:t> Malaise) und </a:t>
            </a:r>
            <a:r>
              <a:rPr lang="de-DE" dirty="0" err="1"/>
              <a:t>Pacing</a:t>
            </a:r>
            <a:r>
              <a:rPr lang="de-DE" dirty="0"/>
              <a:t>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</a:t>
            </a:r>
            <a:r>
              <a:rPr lang="de-DE"/>
              <a:t>der Erfahrungen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1161712" cy="5058824"/>
          </a:xfrm>
        </p:spPr>
        <p:txBody>
          <a:bodyPr/>
          <a:lstStyle/>
          <a:p>
            <a:r>
              <a:rPr lang="de-DE" dirty="0"/>
              <a:t>Wie waren Ihre Erfahrungen mit dem </a:t>
            </a:r>
            <a:r>
              <a:rPr lang="de-DE" dirty="0" err="1"/>
              <a:t>Fatigue</a:t>
            </a:r>
            <a:r>
              <a:rPr lang="de-DE" dirty="0"/>
              <a:t>-Tagebuch?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508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dirty="0" err="1"/>
              <a:t>Fatigue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Was ist </a:t>
            </a:r>
            <a:r>
              <a:rPr lang="de-DE" b="1" dirty="0" err="1"/>
              <a:t>Fatigue</a:t>
            </a:r>
            <a:r>
              <a:rPr lang="de-DE" b="1" dirty="0"/>
              <a:t>? – 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Fatigue = frz. „la </a:t>
            </a:r>
            <a:r>
              <a:rPr lang="de-DE" dirty="0" err="1"/>
              <a:t>fatigue</a:t>
            </a:r>
            <a:r>
              <a:rPr lang="de-DE" dirty="0"/>
              <a:t>“ = Ermüdung, 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Spezifische Form von Müdigkeit, Erschöpfung und Kraftlosigkeit auf somatischer, kognitiver und/oder psychischer Ebene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den vorausgegangenen Anstrengungen unverhältnismäßig oder ohne scheinbaren Zusammenhang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Bessert sich durch Schlaf oder Erholung nicht ausreichend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Somit pathologisch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Subjektiv sehr belastend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071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Belastungsintoleranz (PEM)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Belastungsintoleranz</a:t>
            </a:r>
            <a:r>
              <a:rPr lang="de-DE" dirty="0"/>
              <a:t> (engl. Post-</a:t>
            </a:r>
            <a:r>
              <a:rPr lang="de-DE" dirty="0" err="1"/>
              <a:t>Exertional</a:t>
            </a:r>
            <a:r>
              <a:rPr lang="de-DE" dirty="0"/>
              <a:t> Malaise, abgekürzt PEM)</a:t>
            </a:r>
          </a:p>
          <a:p>
            <a:endParaRPr lang="de-DE" dirty="0"/>
          </a:p>
          <a:p>
            <a:r>
              <a:rPr lang="de-DE" b="1" dirty="0"/>
              <a:t>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Verschlechterung des allgemeinen Zustandes nach erfolgter Überanstrengung („Rückfall“)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Tritt häufiger erst Stunden später oder am Folgetag nach der Belastung auf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Kann dann für mehrere Tage oder auch Wochen anhalten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Wichtig: Belastungsintoleranz bzw. Rückfälle sollten vermieden werden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22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Belastungsintoleranz (PEM)</a:t>
            </a:r>
            <a:endParaRPr lang="de-DE" sz="22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Ursachen für Belastungsintoleranz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875300" y="1994832"/>
            <a:ext cx="4320000" cy="432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Überanstrengung</a:t>
            </a:r>
          </a:p>
        </p:txBody>
      </p:sp>
      <p:sp>
        <p:nvSpPr>
          <p:cNvPr id="6" name="Ellipse 5"/>
          <p:cNvSpPr/>
          <p:nvPr/>
        </p:nvSpPr>
        <p:spPr>
          <a:xfrm>
            <a:off x="6275975" y="1994832"/>
            <a:ext cx="4320000" cy="432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PEM</a:t>
            </a:r>
          </a:p>
        </p:txBody>
      </p:sp>
      <p:cxnSp>
        <p:nvCxnSpPr>
          <p:cNvPr id="8" name="Gerade Verbindung mit Pfeil 7"/>
          <p:cNvCxnSpPr>
            <a:stCxn id="5" idx="6"/>
            <a:endCxn id="6" idx="2"/>
          </p:cNvCxnSpPr>
          <p:nvPr/>
        </p:nvCxnSpPr>
        <p:spPr>
          <a:xfrm>
            <a:off x="5195300" y="4154832"/>
            <a:ext cx="1080675" cy="0"/>
          </a:xfrm>
          <a:prstGeom prst="straightConnector1">
            <a:avLst/>
          </a:prstGeom>
          <a:ln w="76200">
            <a:solidFill>
              <a:srgbClr val="244D88"/>
            </a:solidFill>
            <a:headEnd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8180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Belastungsintoleranz (PEM)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für Belastungsintoleranz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Körperliche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Kognitive/mentale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Emotionale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Schlaf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Ernährung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34963" y="6483488"/>
            <a:ext cx="1531159" cy="371337"/>
          </a:xfrm>
        </p:spPr>
        <p:txBody>
          <a:bodyPr/>
          <a:lstStyle/>
          <a:p>
            <a:r>
              <a:rPr lang="de-DE" dirty="0"/>
              <a:t>Sitzung 2: Fatigue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62DF40F-C92B-B727-0C5B-F2E76EB199BF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/>
              <a:t>Nach: Open Medicine </a:t>
            </a:r>
            <a:r>
              <a:rPr lang="de-DE" sz="1200" dirty="0" err="1"/>
              <a:t>Foundation</a:t>
            </a:r>
            <a:r>
              <a:rPr lang="de-DE" sz="1200" dirty="0"/>
              <a:t>. (2017). </a:t>
            </a:r>
            <a:r>
              <a:rPr lang="de-DE" sz="1200" i="1" dirty="0"/>
              <a:t>ME/CFS-Patienten-Leitfaden zur Vermeidung von Post </a:t>
            </a:r>
            <a:r>
              <a:rPr lang="de-DE" sz="1200" i="1" dirty="0" err="1"/>
              <a:t>Exertional</a:t>
            </a:r>
            <a:r>
              <a:rPr lang="de-DE" sz="1200" i="1" dirty="0"/>
              <a:t> Malaise (PEM)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00935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1347</Words>
  <Application>Microsoft Macintosh PowerPoint</Application>
  <PresentationFormat>Breitbild</PresentationFormat>
  <Paragraphs>220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SRH Text</vt:lpstr>
      <vt:lpstr>Calibri</vt:lpstr>
      <vt:lpstr>SRH Headline</vt:lpstr>
      <vt:lpstr>Benutzerdefiniertes Design</vt:lpstr>
      <vt:lpstr>PowerPoint-Präsentation</vt:lpstr>
      <vt:lpstr>2</vt:lpstr>
      <vt:lpstr>2</vt:lpstr>
      <vt:lpstr>Allgemeine Informationen zur Sitzung 2</vt:lpstr>
      <vt:lpstr>1. Besprechen der Erfahrungen</vt:lpstr>
      <vt:lpstr>2. Fatigue</vt:lpstr>
      <vt:lpstr>3. Belastungsintoleranz (PEM)</vt:lpstr>
      <vt:lpstr>3. Belastungsintoleranz (PEM)</vt:lpstr>
      <vt:lpstr>3. Belastungsintoleranz (PEM)</vt:lpstr>
      <vt:lpstr>3. Belastungsintoleranz (PEM)</vt:lpstr>
      <vt:lpstr>3. Belastungsintoleranz (PEM)</vt:lpstr>
      <vt:lpstr>3. Belastungsintoleranz (PEM)</vt:lpstr>
      <vt:lpstr>3. Belastungsintoleranz (PEM)</vt:lpstr>
      <vt:lpstr>3. Belastungsintoleranz (PEM)</vt:lpstr>
      <vt:lpstr>4. Pacing</vt:lpstr>
      <vt:lpstr>4. Pacing</vt:lpstr>
      <vt:lpstr>4. Pacing</vt:lpstr>
      <vt:lpstr>4. Pacing</vt:lpstr>
      <vt:lpstr>4. Pacing</vt:lpstr>
      <vt:lpstr>4. Pacing</vt:lpstr>
      <vt:lpstr>5. Aufgaben bis zur nächsten Sitzung</vt:lpstr>
      <vt:lpstr>6.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Microsoft Office User</cp:lastModifiedBy>
  <cp:revision>362</cp:revision>
  <dcterms:created xsi:type="dcterms:W3CDTF">2020-06-05T16:20:53Z</dcterms:created>
  <dcterms:modified xsi:type="dcterms:W3CDTF">2023-06-05T08:43:08Z</dcterms:modified>
</cp:coreProperties>
</file>