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17"/>
  </p:notesMasterIdLst>
  <p:sldIdLst>
    <p:sldId id="256" r:id="rId2"/>
    <p:sldId id="257" r:id="rId3"/>
    <p:sldId id="258" r:id="rId4"/>
    <p:sldId id="268" r:id="rId5"/>
    <p:sldId id="269" r:id="rId6"/>
    <p:sldId id="270" r:id="rId7"/>
    <p:sldId id="284" r:id="rId8"/>
    <p:sldId id="285" r:id="rId9"/>
    <p:sldId id="290" r:id="rId10"/>
    <p:sldId id="286" r:id="rId11"/>
    <p:sldId id="287" r:id="rId12"/>
    <p:sldId id="288" r:id="rId13"/>
    <p:sldId id="289" r:id="rId14"/>
    <p:sldId id="283" r:id="rId15"/>
    <p:sldId id="291" r:id="rId16"/>
  </p:sldIdLst>
  <p:sldSz cx="12192000" cy="6858000"/>
  <p:notesSz cx="7099300" cy="10234613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SRH Headline" panose="020B0604020202020204" charset="0"/>
      <p:regular r:id="rId22"/>
      <p:bold r:id="rId23"/>
    </p:embeddedFont>
    <p:embeddedFont>
      <p:font typeface="SRH Text" panose="020B0604020202020204" charset="0"/>
      <p:regular r:id="rId24"/>
      <p:bold r:id="rId25"/>
      <p:italic r:id="rId26"/>
      <p:boldItalic r:id="rId27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69"/>
            <p14:sldId id="270"/>
            <p14:sldId id="284"/>
            <p14:sldId id="285"/>
            <p14:sldId id="290"/>
            <p14:sldId id="286"/>
            <p14:sldId id="287"/>
            <p14:sldId id="288"/>
            <p14:sldId id="289"/>
            <p14:sldId id="283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D88"/>
    <a:srgbClr val="E78153"/>
    <a:srgbClr val="2C2E2E"/>
    <a:srgbClr val="000000"/>
    <a:srgbClr val="B92659"/>
    <a:srgbClr val="6D7373"/>
    <a:srgbClr val="0067A0"/>
    <a:srgbClr val="AAA39D"/>
    <a:srgbClr val="66FF33"/>
    <a:srgbClr val="142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01" autoAdjust="0"/>
    <p:restoredTop sz="94712" autoAdjust="0"/>
  </p:normalViewPr>
  <p:slideViewPr>
    <p:cSldViewPr snapToGrid="0">
      <p:cViewPr varScale="1">
        <p:scale>
          <a:sx n="82" d="100"/>
          <a:sy n="82" d="100"/>
        </p:scale>
        <p:origin x="288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77A3E2A-35AE-479C-B172-30C9CAEEE094}" type="datetimeFigureOut">
              <a:rPr lang="de-DE" smtClean="0"/>
              <a:t>07.02.2023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3611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4888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83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5" y="1753167"/>
            <a:ext cx="2279909" cy="227990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697941" y="4290861"/>
            <a:ext cx="4796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4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4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244D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244D88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44D88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244D88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244D88"/>
                </a:solidFill>
              </a:defRPr>
            </a:lvl1pPr>
          </a:lstStyle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244D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244D88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44D88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4: Achtsamkeit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  <p:sldLayoutId id="2147483725" r:id="rId12"/>
    <p:sldLayoutId id="2147483726" r:id="rId1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ist NICHT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Entspannung, Ruhe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Denken, analysieren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Selbstreflexion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Bewerten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Grübeln und </a:t>
            </a:r>
            <a:r>
              <a:rPr lang="de-DE" dirty="0" err="1"/>
              <a:t>tagträumen</a:t>
            </a:r>
            <a:r>
              <a:rPr lang="de-DE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 Emotionen versinken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Suggestion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Autopilot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Endlich wird alles gut (wenn ich regelmäßig und genau richtig übe)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6096000" y="6502025"/>
            <a:ext cx="5040000" cy="37080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de-DE" sz="1200" dirty="0"/>
              <a:t>Nach: R. Nussbaumer (2020, Pädagogische Hochschule Zürich)</a:t>
            </a:r>
          </a:p>
        </p:txBody>
      </p:sp>
    </p:spTree>
    <p:extLst>
      <p:ext uri="{BB962C8B-B14F-4D97-AF65-F5344CB8AC3E}">
        <p14:creationId xmlns:p14="http://schemas.microsoft.com/office/powerpoint/2010/main" val="2148405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5400675" cy="5058824"/>
          </a:xfrm>
        </p:spPr>
        <p:txBody>
          <a:bodyPr>
            <a:normAutofit/>
          </a:bodyPr>
          <a:lstStyle/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Informelle Achtsamkeit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Alltagsroutineaufgaben (Autopilotmodus)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Ziel: alltägliche Tätigkeiten neu erfahren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Bei jeder alltäglichen Handlung möglich:</a:t>
            </a:r>
          </a:p>
          <a:p>
            <a:pPr marL="1028700" lvl="1" indent="-342900"/>
            <a:r>
              <a:rPr lang="de-DE" sz="2000" dirty="0">
                <a:solidFill>
                  <a:srgbClr val="244D88"/>
                </a:solidFill>
              </a:rPr>
              <a:t>z.B. Abwaschen, Staubsaugen, Essen, Duschen, Zähneputzen, Naturspaziergang, Körperpflege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5735638" y="1430876"/>
            <a:ext cx="5400675" cy="5058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Formelle Achtsamkeit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Sitz- und Gehmeditationen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Atemübungen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Metaphern und Geschichten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Selbsterfahrungsaufgaben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Yoga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Qi-Gong</a:t>
            </a:r>
          </a:p>
        </p:txBody>
      </p:sp>
      <p:sp>
        <p:nvSpPr>
          <p:cNvPr id="10" name="Abgerundetes Rechteck 9"/>
          <p:cNvSpPr/>
          <p:nvPr/>
        </p:nvSpPr>
        <p:spPr>
          <a:xfrm>
            <a:off x="334963" y="1412876"/>
            <a:ext cx="10801349" cy="461644"/>
          </a:xfrm>
          <a:prstGeom prst="roundRect">
            <a:avLst/>
          </a:prstGeom>
          <a:solidFill>
            <a:srgbClr val="244D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244D88"/>
                </a:solidFill>
              </a:rPr>
              <a:t>Übungen</a:t>
            </a:r>
          </a:p>
        </p:txBody>
      </p:sp>
    </p:spTree>
    <p:extLst>
      <p:ext uri="{BB962C8B-B14F-4D97-AF65-F5344CB8AC3E}">
        <p14:creationId xmlns:p14="http://schemas.microsoft.com/office/powerpoint/2010/main" val="1386176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Atemmeditation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935638" y="1629000"/>
            <a:ext cx="3600000" cy="3600000"/>
          </a:xfrm>
          <a:prstGeom prst="ellipse">
            <a:avLst/>
          </a:prstGeom>
          <a:solidFill>
            <a:srgbClr val="244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UND JETZT SIND SIE DRAN!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34963" y="5659295"/>
            <a:ext cx="10801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/>
              <a:t>Tipps: wahrnehmen, beobachten, teilnehmen, konzentrieren, annehmen (nicht bewerten)</a:t>
            </a:r>
          </a:p>
        </p:txBody>
      </p:sp>
    </p:spTree>
    <p:extLst>
      <p:ext uri="{BB962C8B-B14F-4D97-AF65-F5344CB8AC3E}">
        <p14:creationId xmlns:p14="http://schemas.microsoft.com/office/powerpoint/2010/main" val="2311929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Atemmeditation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Reflexion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haben Sie die Übung empfunden?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haben Sie die Minuten wahrgenommen?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Merken Sie einen Unterschied zu kurz vor der Übung? </a:t>
            </a:r>
            <a:br>
              <a:rPr lang="de-DE" dirty="0"/>
            </a:br>
            <a:r>
              <a:rPr lang="de-DE" dirty="0"/>
              <a:t>Wenn ja, was hat sich verändert?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5675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2" y="1412876"/>
            <a:ext cx="11570525" cy="5058824"/>
          </a:xfrm>
        </p:spPr>
        <p:txBody>
          <a:bodyPr/>
          <a:lstStyle/>
          <a:p>
            <a:r>
              <a:rPr lang="de-DE" b="1" dirty="0"/>
              <a:t>Weiteres Vorgehen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Selbstständiges Üben und Durchführen der Atemmeditation sowie informeller Achtsamkeitsübungen im Alltag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165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370498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5.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0801350" cy="5058824"/>
          </a:xfrm>
        </p:spPr>
        <p:txBody>
          <a:bodyPr/>
          <a:lstStyle/>
          <a:p>
            <a:r>
              <a:rPr lang="de-DE" dirty="0"/>
              <a:t>▶ Hansen, S., </a:t>
            </a:r>
            <a:r>
              <a:rPr lang="de-DE" dirty="0" err="1"/>
              <a:t>Wettinger</a:t>
            </a:r>
            <a:r>
              <a:rPr lang="de-DE" dirty="0"/>
              <a:t>, L. &amp; </a:t>
            </a:r>
            <a:r>
              <a:rPr lang="de-DE" dirty="0" err="1"/>
              <a:t>Keune</a:t>
            </a:r>
            <a:r>
              <a:rPr lang="de-DE" dirty="0"/>
              <a:t>, P. (2021). </a:t>
            </a:r>
            <a:r>
              <a:rPr lang="de-DE" i="1" dirty="0"/>
              <a:t>Fortschritte der Neuropsychologie Band 23 – Multiple Sklerose</a:t>
            </a:r>
            <a:r>
              <a:rPr lang="de-DE" dirty="0"/>
              <a:t>. Göttingen: Hogrefe.</a:t>
            </a:r>
          </a:p>
          <a:p>
            <a:r>
              <a:rPr lang="de-DE" dirty="0"/>
              <a:t>▶ Nussbaumer, R. (2020). </a:t>
            </a:r>
            <a:r>
              <a:rPr lang="de-DE" i="1" dirty="0"/>
              <a:t>Achtsamkeit: Begriffsklärung</a:t>
            </a:r>
            <a:r>
              <a:rPr lang="de-DE" dirty="0"/>
              <a:t>. https://phzh.ch/globalassets/phzh.ch/weiterbildung/volksschule/veranstaltungen/tagung-gesundheit/phzh_tagung_gesundheit_achtsamkeit_begriffe.pdf (letzter Zugriff 12.12.2022).</a:t>
            </a:r>
          </a:p>
          <a:p>
            <a:r>
              <a:rPr lang="de-DE" dirty="0"/>
              <a:t>▶ Wengenroth, M. (2017). </a:t>
            </a:r>
            <a:r>
              <a:rPr lang="de-DE" i="1" dirty="0"/>
              <a:t>Therapie-Tools Akzeptanz- und </a:t>
            </a:r>
            <a:r>
              <a:rPr lang="de-DE" i="1" dirty="0" err="1"/>
              <a:t>Commitmenttherapie</a:t>
            </a:r>
            <a:r>
              <a:rPr lang="de-DE" i="1" dirty="0"/>
              <a:t> (ACT) (2. Auflage)</a:t>
            </a:r>
            <a:r>
              <a:rPr lang="de-DE" dirty="0"/>
              <a:t>. Weinheim: Beltz Verlag.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313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Achtsamkeit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Achtsamkeit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Achtsamkeit</a:t>
            </a:r>
          </a:p>
          <a:p>
            <a:r>
              <a:rPr lang="de-DE" dirty="0"/>
              <a:t>Atemmeditation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Informationen zur Sitzung 4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vierten Sitzung sind das Vertiefen und Klären offener Fragen und Erfahrungen mit dem Thema Schlafstörungen. Zudem werden Erfahrungen </a:t>
            </a:r>
            <a:br>
              <a:rPr lang="de-DE" dirty="0"/>
            </a:br>
            <a:r>
              <a:rPr lang="de-DE" dirty="0"/>
              <a:t>mit den Fatigue-Tagebüchern und der Anwendung der </a:t>
            </a:r>
            <a:r>
              <a:rPr lang="de-DE" dirty="0" err="1"/>
              <a:t>Pacing</a:t>
            </a:r>
            <a:r>
              <a:rPr lang="de-DE" dirty="0"/>
              <a:t>-Strategien ausgetauscht und besprochen. Es wird ein Überblick über das Thema Achtsamkeit gegeben, die Sitzung wird mit einer Achtsamkeitsübung abgeschlossen.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dem </a:t>
            </a:r>
            <a:r>
              <a:rPr lang="de-DE" b="1" dirty="0" err="1"/>
              <a:t>Fatigue</a:t>
            </a:r>
            <a:r>
              <a:rPr lang="de-DE" b="1" dirty="0"/>
              <a:t>-Tagebuch, den </a:t>
            </a:r>
            <a:r>
              <a:rPr lang="de-DE" b="1" dirty="0" err="1"/>
              <a:t>Pacing</a:t>
            </a:r>
            <a:r>
              <a:rPr lang="de-DE" b="1" dirty="0"/>
              <a:t>-Strategien und den Schlafhygiene-Regeln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ging es Ihnen mit dem Fatigue-Tagebuch und der Anwendung der </a:t>
            </a:r>
            <a:r>
              <a:rPr lang="de-DE" dirty="0" err="1"/>
              <a:t>Pacing</a:t>
            </a:r>
            <a:r>
              <a:rPr lang="de-DE" dirty="0"/>
              <a:t>-Strategien?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waren die Erfahrungen mit der Anwendung der Schlafhygiene-Regeln?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02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– was ist das überhaupt?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Ursprung im Buddhismus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Psychologische Adaptation: Achtsamkeitsbasierte Stressreduktion nach </a:t>
            </a:r>
            <a:br>
              <a:rPr lang="de-DE" dirty="0"/>
            </a:br>
            <a:r>
              <a:rPr lang="de-DE" dirty="0"/>
              <a:t>Jon </a:t>
            </a:r>
            <a:r>
              <a:rPr lang="de-DE" dirty="0" err="1"/>
              <a:t>Kabat</a:t>
            </a:r>
            <a:r>
              <a:rPr lang="de-DE" dirty="0"/>
              <a:t>-Zinn (1990)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667638" y="3429000"/>
            <a:ext cx="8136000" cy="2467544"/>
          </a:xfrm>
          <a:prstGeom prst="rect">
            <a:avLst/>
          </a:prstGeom>
          <a:solidFill>
            <a:srgbClr val="244D88">
              <a:alpha val="20000"/>
            </a:srgbClr>
          </a:solidFill>
        </p:spPr>
        <p:txBody>
          <a:bodyPr wrap="square" lIns="216000" tIns="216000" rIns="216000" bIns="216000" rtlCol="0">
            <a:spAutoFit/>
          </a:bodyPr>
          <a:lstStyle/>
          <a:p>
            <a:r>
              <a:rPr lang="de-DE" sz="2200" i="1" dirty="0">
                <a:solidFill>
                  <a:srgbClr val="244D88"/>
                </a:solidFill>
              </a:rPr>
              <a:t>Achtsamkeit bedeutet, sich dem </a:t>
            </a:r>
            <a:r>
              <a:rPr lang="de-DE" sz="2200" b="1" i="1" dirty="0">
                <a:solidFill>
                  <a:srgbClr val="244D88"/>
                </a:solidFill>
              </a:rPr>
              <a:t>unmittelbaren Augenblick </a:t>
            </a:r>
            <a:r>
              <a:rPr lang="de-DE" sz="2200" i="1" dirty="0">
                <a:solidFill>
                  <a:srgbClr val="244D88"/>
                </a:solidFill>
              </a:rPr>
              <a:t>mit einer </a:t>
            </a:r>
            <a:r>
              <a:rPr lang="de-DE" sz="2200" b="1" i="1" dirty="0">
                <a:solidFill>
                  <a:srgbClr val="244D88"/>
                </a:solidFill>
              </a:rPr>
              <a:t>nicht wertenden</a:t>
            </a:r>
            <a:r>
              <a:rPr lang="de-DE" sz="2200" i="1" dirty="0">
                <a:solidFill>
                  <a:srgbClr val="244D88"/>
                </a:solidFill>
              </a:rPr>
              <a:t>,</a:t>
            </a:r>
            <a:r>
              <a:rPr lang="de-DE" sz="2200" b="1" i="1" dirty="0">
                <a:solidFill>
                  <a:srgbClr val="244D88"/>
                </a:solidFill>
              </a:rPr>
              <a:t> </a:t>
            </a:r>
            <a:r>
              <a:rPr lang="de-DE" sz="2200" i="1" dirty="0">
                <a:solidFill>
                  <a:srgbClr val="244D88"/>
                </a:solidFill>
              </a:rPr>
              <a:t>annehmenden Haltung zuzuwenden – dem was wir gerade tun, ohne in Grübeleien, Erinnerungen oder Zukunftsplänen gefangen zu sein. Man ist </a:t>
            </a:r>
            <a:r>
              <a:rPr lang="de-DE" sz="2200" b="1" i="1" dirty="0">
                <a:solidFill>
                  <a:srgbClr val="244D88"/>
                </a:solidFill>
              </a:rPr>
              <a:t>einverstanden</a:t>
            </a:r>
            <a:r>
              <a:rPr lang="de-DE" sz="2200" i="1" dirty="0">
                <a:solidFill>
                  <a:srgbClr val="244D88"/>
                </a:solidFill>
              </a:rPr>
              <a:t> mit dem, was gerade ist – unabhängig davon, ob eine Situation gerade </a:t>
            </a:r>
            <a:r>
              <a:rPr lang="de-DE" sz="2200" b="1" i="1" dirty="0">
                <a:solidFill>
                  <a:srgbClr val="244D88"/>
                </a:solidFill>
              </a:rPr>
              <a:t>angenehm oder unangenehm </a:t>
            </a:r>
            <a:r>
              <a:rPr lang="de-DE" sz="2200" i="1" dirty="0">
                <a:solidFill>
                  <a:srgbClr val="244D88"/>
                </a:solidFill>
              </a:rPr>
              <a:t>ist.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100079" y="5915882"/>
            <a:ext cx="1271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Jon </a:t>
            </a:r>
            <a:r>
              <a:rPr lang="de-DE" sz="1200" dirty="0" err="1"/>
              <a:t>Kabat</a:t>
            </a:r>
            <a:r>
              <a:rPr lang="de-DE" sz="1200" dirty="0"/>
              <a:t>-Zinn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4729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– was ist das überhaupt?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Fokus auf das Hier und Jetzt: Wahrnehmung von körperlichen und geistigen Prozessen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Nicht bewertende Annahme des Wahrgenommenen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Methode: Meditationspraktiken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4928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6455683" y="1843762"/>
            <a:ext cx="5084045" cy="4645938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de-DE" dirty="0"/>
              <a:t>Achtsamkeit: Gegenwärtigkeit, präsent sein, den Moment wahrnehmen</a:t>
            </a:r>
          </a:p>
          <a:p>
            <a:r>
              <a:rPr lang="de-DE" dirty="0"/>
              <a:t>Akzeptanz: sich eigenen Reaktionen (Gefühlen, Gedanken, körperlichen Reaktionen) öffnen und diese annehmen</a:t>
            </a:r>
          </a:p>
          <a:p>
            <a:r>
              <a:rPr lang="de-DE" dirty="0" err="1"/>
              <a:t>Defusion</a:t>
            </a:r>
            <a:r>
              <a:rPr lang="de-DE" dirty="0"/>
              <a:t>: Desidentifikation, Gedanken/ Gefühle mit Abstand betrachten</a:t>
            </a:r>
          </a:p>
          <a:p>
            <a:r>
              <a:rPr lang="de-DE" dirty="0"/>
              <a:t>Selbst als „Kontext des eigenen Erlebens“: Loslösen von konstruiertem Bild des Selbst</a:t>
            </a:r>
          </a:p>
          <a:p>
            <a:r>
              <a:rPr lang="de-DE" dirty="0"/>
              <a:t>Werte: Vorstellungen einer Person von einem guten Leben</a:t>
            </a:r>
          </a:p>
          <a:p>
            <a:r>
              <a:rPr lang="de-DE" dirty="0" err="1"/>
              <a:t>Commitment</a:t>
            </a:r>
            <a:r>
              <a:rPr lang="de-DE" dirty="0"/>
              <a:t>: Festlegung auf bestimmte Werte, Ziele und Handlungen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34963" y="1412875"/>
            <a:ext cx="108013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dirty="0"/>
              <a:t>ACT-Modell (Akzeptanz- und </a:t>
            </a:r>
            <a:r>
              <a:rPr lang="de-DE" sz="2200" b="1" dirty="0" err="1"/>
              <a:t>Commitmenttherapie</a:t>
            </a:r>
            <a:r>
              <a:rPr lang="de-DE" sz="2200" b="1" dirty="0"/>
              <a:t>)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2321266"/>
            <a:ext cx="5760720" cy="337718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34963" y="5658644"/>
            <a:ext cx="5761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244D88"/>
                </a:solidFill>
              </a:rPr>
              <a:t>Hexagon-Modell aus der Akzeptanz- und </a:t>
            </a:r>
            <a:r>
              <a:rPr lang="de-DE" sz="1200" dirty="0" err="1">
                <a:solidFill>
                  <a:srgbClr val="244D88"/>
                </a:solidFill>
              </a:rPr>
              <a:t>Commitmenttherapie</a:t>
            </a:r>
            <a:r>
              <a:rPr lang="de-DE" sz="1200" dirty="0">
                <a:solidFill>
                  <a:srgbClr val="244D88"/>
                </a:solidFill>
              </a:rPr>
              <a:t> (ACT) </a:t>
            </a:r>
            <a:br>
              <a:rPr lang="de-DE" sz="1200" dirty="0">
                <a:solidFill>
                  <a:srgbClr val="244D88"/>
                </a:solidFill>
              </a:rPr>
            </a:br>
            <a:r>
              <a:rPr lang="de-DE" sz="1200" dirty="0">
                <a:solidFill>
                  <a:srgbClr val="244D88"/>
                </a:solidFill>
              </a:rPr>
              <a:t>nach Wengenroth (2017)</a:t>
            </a:r>
          </a:p>
        </p:txBody>
      </p:sp>
    </p:spTree>
    <p:extLst>
      <p:ext uri="{BB962C8B-B14F-4D97-AF65-F5344CB8AC3E}">
        <p14:creationId xmlns:p14="http://schemas.microsoft.com/office/powerpoint/2010/main" val="2785134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Achtsamkeit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0801350" cy="5058824"/>
          </a:xfrm>
        </p:spPr>
        <p:txBody>
          <a:bodyPr>
            <a:normAutofit/>
          </a:bodyPr>
          <a:lstStyle/>
          <a:p>
            <a:r>
              <a:rPr lang="de-DE" b="1" dirty="0"/>
              <a:t>Psychotherapeutische Ziele der Achtsamkeit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Sich selbst kennenlernen und wahrnehmen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Innehalten und neue Handlungs- und Denkweisen etablieren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Umwandeln von automatischem Reagieren in bewusstes Handeln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Selbstwert steigern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Selbstfürsorglicher und wertschätzender Umgang mit sich selbst im Alltag</a:t>
            </a:r>
          </a:p>
        </p:txBody>
      </p:sp>
    </p:spTree>
    <p:extLst>
      <p:ext uri="{BB962C8B-B14F-4D97-AF65-F5344CB8AC3E}">
        <p14:creationId xmlns:p14="http://schemas.microsoft.com/office/powerpoint/2010/main" val="1329203244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717</Words>
  <Application>Microsoft Office PowerPoint</Application>
  <PresentationFormat>Breitbild</PresentationFormat>
  <Paragraphs>116</Paragraphs>
  <Slides>15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SRH Text</vt:lpstr>
      <vt:lpstr>SRH Headline</vt:lpstr>
      <vt:lpstr>Calibri</vt:lpstr>
      <vt:lpstr>Benutzerdefiniertes Design</vt:lpstr>
      <vt:lpstr>PowerPoint-Präsentation</vt:lpstr>
      <vt:lpstr>4</vt:lpstr>
      <vt:lpstr>4</vt:lpstr>
      <vt:lpstr>Allgemeine Informationen zur Sitzung 4</vt:lpstr>
      <vt:lpstr>1. Besprechen der Erfahrungen</vt:lpstr>
      <vt:lpstr>2. Achtsamkeit</vt:lpstr>
      <vt:lpstr>2. Achtsamkeit</vt:lpstr>
      <vt:lpstr>2. Achtsamkeit</vt:lpstr>
      <vt:lpstr>2. Achtsamkeit</vt:lpstr>
      <vt:lpstr>2. Achtsamkeit</vt:lpstr>
      <vt:lpstr>2. Achtsamkeit</vt:lpstr>
      <vt:lpstr>3. Atemmeditation</vt:lpstr>
      <vt:lpstr>3. Atemmeditation</vt:lpstr>
      <vt:lpstr>4. Aufgaben bis zur nächsten Sitzung</vt:lpstr>
      <vt:lpstr>5.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Wölfle</cp:lastModifiedBy>
  <cp:revision>347</cp:revision>
  <dcterms:created xsi:type="dcterms:W3CDTF">2020-06-05T16:20:53Z</dcterms:created>
  <dcterms:modified xsi:type="dcterms:W3CDTF">2023-02-07T14:10:37Z</dcterms:modified>
</cp:coreProperties>
</file>