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18"/>
  </p:notesMasterIdLst>
  <p:sldIdLst>
    <p:sldId id="256" r:id="rId2"/>
    <p:sldId id="257" r:id="rId3"/>
    <p:sldId id="258" r:id="rId4"/>
    <p:sldId id="268" r:id="rId5"/>
    <p:sldId id="290" r:id="rId6"/>
    <p:sldId id="291" r:id="rId7"/>
    <p:sldId id="299" r:id="rId8"/>
    <p:sldId id="306" r:id="rId9"/>
    <p:sldId id="308" r:id="rId10"/>
    <p:sldId id="309" r:id="rId11"/>
    <p:sldId id="310" r:id="rId12"/>
    <p:sldId id="311" r:id="rId13"/>
    <p:sldId id="312" r:id="rId14"/>
    <p:sldId id="313" r:id="rId15"/>
    <p:sldId id="305" r:id="rId16"/>
    <p:sldId id="314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SRH Headline" panose="020B0604020202020204" charset="0"/>
      <p:regular r:id="rId23"/>
      <p:bold r:id="rId24"/>
    </p:embeddedFont>
    <p:embeddedFont>
      <p:font typeface="SRH Text" panose="020B0604020202020204" charset="0"/>
      <p:regular r:id="rId25"/>
      <p:bold r:id="rId26"/>
      <p:italic r:id="rId27"/>
      <p:boldItalic r:id="rId28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90"/>
            <p14:sldId id="291"/>
            <p14:sldId id="299"/>
            <p14:sldId id="306"/>
            <p14:sldId id="308"/>
            <p14:sldId id="309"/>
            <p14:sldId id="310"/>
            <p14:sldId id="311"/>
            <p14:sldId id="312"/>
            <p14:sldId id="313"/>
            <p14:sldId id="305"/>
            <p14:sldId id="3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ölfle" initials="ChW" lastIdx="1" clrIdx="0">
    <p:extLst>
      <p:ext uri="{19B8F6BF-5375-455C-9EA6-DF929625EA0E}">
        <p15:presenceInfo xmlns:p15="http://schemas.microsoft.com/office/powerpoint/2012/main" userId="Wölf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D88"/>
    <a:srgbClr val="E78153"/>
    <a:srgbClr val="2C2E2E"/>
    <a:srgbClr val="000000"/>
    <a:srgbClr val="B92659"/>
    <a:srgbClr val="6D7373"/>
    <a:srgbClr val="0067A0"/>
    <a:srgbClr val="AAA39D"/>
    <a:srgbClr val="66FF33"/>
    <a:srgbClr val="142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1" autoAdjust="0"/>
    <p:restoredTop sz="94712" autoAdjust="0"/>
  </p:normalViewPr>
  <p:slideViewPr>
    <p:cSldViewPr snapToGrid="0">
      <p:cViewPr varScale="1">
        <p:scale>
          <a:sx n="82" d="100"/>
          <a:sy n="82" d="100"/>
        </p:scale>
        <p:origin x="1080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3E2A-35AE-479C-B172-30C9CAEEE094}" type="datetimeFigureOut">
              <a:rPr lang="de-DE" smtClean="0"/>
              <a:t>06.02.2023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307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045" y="1753167"/>
            <a:ext cx="2279909" cy="227990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697941" y="4290861"/>
            <a:ext cx="4796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1 von 4"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030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2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8500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3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9041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4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3970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15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1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2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3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4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5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6: Kognitive Fähigkeiten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3" r:id="rId10"/>
    <p:sldLayoutId id="2147483724" r:id="rId11"/>
    <p:sldLayoutId id="2147483725" r:id="rId12"/>
    <p:sldLayoutId id="2147483726" r:id="rId1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  <p:sp>
        <p:nvSpPr>
          <p:cNvPr id="7" name="Abgerundetes Rechteck 6"/>
          <p:cNvSpPr/>
          <p:nvPr/>
        </p:nvSpPr>
        <p:spPr>
          <a:xfrm>
            <a:off x="334963" y="1412875"/>
            <a:ext cx="3691780" cy="36576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Aufmerksamkeit</a:t>
            </a:r>
          </a:p>
        </p:txBody>
      </p:sp>
      <p:sp>
        <p:nvSpPr>
          <p:cNvPr id="8" name="Rechteck 7"/>
          <p:cNvSpPr/>
          <p:nvPr/>
        </p:nvSpPr>
        <p:spPr>
          <a:xfrm>
            <a:off x="334963" y="2138998"/>
            <a:ext cx="3691780" cy="2696801"/>
          </a:xfrm>
          <a:prstGeom prst="rect">
            <a:avLst/>
          </a:prstGeom>
          <a:solidFill>
            <a:srgbClr val="244D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bIns="360000" rtlCol="0" anchor="ctr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Aktivierungsbereitschaft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Daueraufmerksamkeit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Selektive Aufmerksamkeit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Geteilte Aufmerksamkeit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Verarbeitungs-geschwindigkeit</a:t>
            </a:r>
          </a:p>
        </p:txBody>
      </p:sp>
      <p:sp>
        <p:nvSpPr>
          <p:cNvPr id="9" name="Inhaltsplatzhalter 2"/>
          <p:cNvSpPr>
            <a:spLocks noGrp="1"/>
          </p:cNvSpPr>
          <p:nvPr>
            <p:ph sz="quarter" idx="10"/>
          </p:nvPr>
        </p:nvSpPr>
        <p:spPr>
          <a:xfrm>
            <a:off x="4386743" y="1412876"/>
            <a:ext cx="6750569" cy="5076824"/>
          </a:xfrm>
        </p:spPr>
        <p:txBody>
          <a:bodyPr/>
          <a:lstStyle/>
          <a:p>
            <a:r>
              <a:rPr lang="de-DE" sz="2000" b="1" dirty="0"/>
              <a:t>Kompensationsstrategien</a:t>
            </a:r>
          </a:p>
          <a:p>
            <a:r>
              <a:rPr lang="de-DE" sz="1800" b="1" dirty="0"/>
              <a:t>1. Beobachten Sie sich selbst!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 welchen Situationen sind Sie aufmerksamer?</a:t>
            </a:r>
            <a:br>
              <a:rPr lang="de-DE" sz="1600" dirty="0"/>
            </a:br>
            <a:r>
              <a:rPr lang="de-DE" sz="1600" dirty="0"/>
              <a:t>(Tageszeit, Orte)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Was hilft Ihnen persönlich, um aufmerksamer zu sein? </a:t>
            </a:r>
            <a:br>
              <a:rPr lang="de-DE" sz="1600" dirty="0"/>
            </a:br>
            <a:r>
              <a:rPr lang="de-DE" sz="1600" dirty="0"/>
              <a:t>(Hilfsmittel, z.B. Textmarker, Kaffee, Musik/Ruhe)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Wie lange ist Ihre Aufmerksamkeitsspanne? Ausreichend Pausen einplanen!</a:t>
            </a:r>
            <a:br>
              <a:rPr lang="de-DE" sz="1800" dirty="0"/>
            </a:br>
            <a:endParaRPr lang="de-DE" sz="1800" dirty="0"/>
          </a:p>
          <a:p>
            <a:r>
              <a:rPr lang="de-DE" sz="1800" b="1" dirty="0"/>
              <a:t>2. Anwendung mentaler Strategien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Planung/Antizipieren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Information strukturieren, Abschnitte bilden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Achtsamkeitsübungen</a:t>
            </a:r>
          </a:p>
          <a:p>
            <a:endParaRPr lang="de-DE" sz="1800" dirty="0"/>
          </a:p>
          <a:p>
            <a:endParaRPr lang="de-DE" dirty="0"/>
          </a:p>
          <a:p>
            <a:pPr marL="457200" indent="-457200">
              <a:buAutoNum type="arabicPeriod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0668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  <p:sp>
        <p:nvSpPr>
          <p:cNvPr id="7" name="Abgerundetes Rechteck 6"/>
          <p:cNvSpPr/>
          <p:nvPr/>
        </p:nvSpPr>
        <p:spPr>
          <a:xfrm>
            <a:off x="334963" y="1412875"/>
            <a:ext cx="3691780" cy="36576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Gedächtnis</a:t>
            </a:r>
          </a:p>
        </p:txBody>
      </p:sp>
      <p:sp>
        <p:nvSpPr>
          <p:cNvPr id="8" name="Rechteck 7"/>
          <p:cNvSpPr/>
          <p:nvPr/>
        </p:nvSpPr>
        <p:spPr>
          <a:xfrm>
            <a:off x="334963" y="2138998"/>
            <a:ext cx="3691779" cy="1711916"/>
          </a:xfrm>
          <a:prstGeom prst="rect">
            <a:avLst/>
          </a:prstGeom>
          <a:solidFill>
            <a:srgbClr val="244D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bIns="360000" rtlCol="0" anchor="ctr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Ultrakurzzeitgedächtnis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Kurzzeitgedächtnis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Langzeitgedächtnis</a:t>
            </a:r>
          </a:p>
        </p:txBody>
      </p:sp>
      <p:sp>
        <p:nvSpPr>
          <p:cNvPr id="9" name="Inhaltsplatzhalter 2"/>
          <p:cNvSpPr>
            <a:spLocks noGrp="1"/>
          </p:cNvSpPr>
          <p:nvPr>
            <p:ph sz="quarter" idx="10"/>
          </p:nvPr>
        </p:nvSpPr>
        <p:spPr>
          <a:xfrm>
            <a:off x="4386743" y="1412875"/>
            <a:ext cx="5424769" cy="5441949"/>
          </a:xfrm>
        </p:spPr>
        <p:txBody>
          <a:bodyPr>
            <a:normAutofit/>
          </a:bodyPr>
          <a:lstStyle/>
          <a:p>
            <a:r>
              <a:rPr lang="de-DE" sz="2000" b="1" dirty="0"/>
              <a:t>Kompensationsstrategien</a:t>
            </a:r>
          </a:p>
          <a:p>
            <a:r>
              <a:rPr lang="de-DE" sz="1800" b="1" dirty="0"/>
              <a:t>1. Beobachten Sie sich selbst!</a:t>
            </a:r>
          </a:p>
          <a:p>
            <a:r>
              <a:rPr lang="de-DE" sz="1800" b="1" dirty="0"/>
              <a:t>2. Externe Gedächtnishilfen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Kalender, Erinnerungsfunktion Handy, Tagesplan</a:t>
            </a:r>
          </a:p>
          <a:p>
            <a:r>
              <a:rPr lang="de-DE" sz="1800" b="1" dirty="0"/>
              <a:t>3. Merkstrategien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Eselsbrücken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Loci-Technik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Informationen laut wiederholen (z.B. Absprachen zusammenfassen)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 err="1"/>
              <a:t>Chunking</a:t>
            </a:r>
            <a:r>
              <a:rPr lang="de-DE" sz="1600" dirty="0"/>
              <a:t> (Informationen bündeln)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Informationen verknüpfen (z.B. mit bereits bekannter Information; mentale Bilder)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Informationen strukturieren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Kurzentspannung vor und nach Lernphasen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/>
          </a:p>
          <a:p>
            <a:endParaRPr lang="de-DE" dirty="0"/>
          </a:p>
          <a:p>
            <a:pPr marL="457200" indent="-457200">
              <a:buAutoNum type="arabicPeriod"/>
            </a:pP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9564624" y="3429000"/>
            <a:ext cx="1571689" cy="421914"/>
          </a:xfrm>
          <a:prstGeom prst="rect">
            <a:avLst/>
          </a:prstGeom>
          <a:solidFill>
            <a:schemeClr val="bg1"/>
          </a:solidFill>
          <a:ln>
            <a:solidFill>
              <a:srgbClr val="244D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rgbClr val="244D88"/>
                </a:solidFill>
              </a:rPr>
              <a:t>oberflächlich</a:t>
            </a:r>
          </a:p>
        </p:txBody>
      </p:sp>
      <p:sp>
        <p:nvSpPr>
          <p:cNvPr id="10" name="Rechteck 9"/>
          <p:cNvSpPr/>
          <p:nvPr/>
        </p:nvSpPr>
        <p:spPr>
          <a:xfrm>
            <a:off x="9564624" y="6064748"/>
            <a:ext cx="1571689" cy="421914"/>
          </a:xfrm>
          <a:prstGeom prst="rect">
            <a:avLst/>
          </a:prstGeom>
          <a:solidFill>
            <a:schemeClr val="bg1"/>
          </a:solidFill>
          <a:ln>
            <a:solidFill>
              <a:srgbClr val="244D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rgbClr val="244D88"/>
                </a:solidFill>
              </a:rPr>
              <a:t>tief</a:t>
            </a:r>
          </a:p>
        </p:txBody>
      </p:sp>
      <p:cxnSp>
        <p:nvCxnSpPr>
          <p:cNvPr id="11" name="Gerade Verbindung mit Pfeil 10"/>
          <p:cNvCxnSpPr>
            <a:stCxn id="3" idx="2"/>
            <a:endCxn id="10" idx="0"/>
          </p:cNvCxnSpPr>
          <p:nvPr/>
        </p:nvCxnSpPr>
        <p:spPr>
          <a:xfrm>
            <a:off x="10350469" y="3850914"/>
            <a:ext cx="0" cy="2213834"/>
          </a:xfrm>
          <a:prstGeom prst="straightConnector1">
            <a:avLst/>
          </a:prstGeom>
          <a:ln w="31750">
            <a:solidFill>
              <a:srgbClr val="244D88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386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12</a:t>
            </a:fld>
            <a:endParaRPr lang="de-DE" dirty="0"/>
          </a:p>
        </p:txBody>
      </p:sp>
      <p:sp>
        <p:nvSpPr>
          <p:cNvPr id="7" name="Abgerundetes Rechteck 6"/>
          <p:cNvSpPr/>
          <p:nvPr/>
        </p:nvSpPr>
        <p:spPr>
          <a:xfrm>
            <a:off x="334963" y="1412874"/>
            <a:ext cx="3691780" cy="726123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Exekutivfunktionen (Handlungssteuerung)</a:t>
            </a:r>
          </a:p>
        </p:txBody>
      </p:sp>
      <p:sp>
        <p:nvSpPr>
          <p:cNvPr id="8" name="Rechteck 7"/>
          <p:cNvSpPr/>
          <p:nvPr/>
        </p:nvSpPr>
        <p:spPr>
          <a:xfrm>
            <a:off x="334963" y="2220208"/>
            <a:ext cx="3691780" cy="4110315"/>
          </a:xfrm>
          <a:prstGeom prst="rect">
            <a:avLst/>
          </a:prstGeom>
          <a:solidFill>
            <a:srgbClr val="244D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180000" rtlCol="0" anchor="ctr">
            <a:no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244D88"/>
                </a:solidFill>
              </a:rPr>
              <a:t>Arbeitsgedächtnis</a:t>
            </a:r>
            <a:br>
              <a:rPr lang="de-DE" sz="1600" dirty="0">
                <a:solidFill>
                  <a:srgbClr val="244D88"/>
                </a:solidFill>
              </a:rPr>
            </a:br>
            <a:r>
              <a:rPr lang="de-DE" sz="1600" dirty="0">
                <a:solidFill>
                  <a:srgbClr val="244D88"/>
                </a:solidFill>
              </a:rPr>
              <a:t>kurzfristiges Behalten/</a:t>
            </a:r>
            <a:br>
              <a:rPr lang="de-DE" sz="1600" dirty="0">
                <a:solidFill>
                  <a:srgbClr val="244D88"/>
                </a:solidFill>
              </a:rPr>
            </a:br>
            <a:r>
              <a:rPr lang="de-DE" sz="1600" dirty="0">
                <a:solidFill>
                  <a:srgbClr val="244D88"/>
                </a:solidFill>
              </a:rPr>
              <a:t>Modifizieren von Informationen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244D88"/>
                </a:solidFill>
              </a:rPr>
              <a:t>Planungsfähigkeit</a:t>
            </a:r>
            <a:br>
              <a:rPr lang="de-DE" sz="1600" dirty="0">
                <a:solidFill>
                  <a:srgbClr val="244D88"/>
                </a:solidFill>
              </a:rPr>
            </a:br>
            <a:r>
              <a:rPr lang="de-DE" sz="1600" dirty="0">
                <a:solidFill>
                  <a:srgbClr val="244D88"/>
                </a:solidFill>
              </a:rPr>
              <a:t>Handlungsplanung, Handlungsverläufe reflektieren, Ziele setzen, Prioritäten setzen, Entscheidungen treffen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244D88"/>
                </a:solidFill>
              </a:rPr>
              <a:t>Reaktionsinhibition</a:t>
            </a:r>
            <a:br>
              <a:rPr lang="de-DE" sz="1600" dirty="0">
                <a:solidFill>
                  <a:srgbClr val="244D88"/>
                </a:solidFill>
              </a:rPr>
            </a:br>
            <a:r>
              <a:rPr lang="de-DE" sz="1600" dirty="0">
                <a:solidFill>
                  <a:srgbClr val="244D88"/>
                </a:solidFill>
              </a:rPr>
              <a:t>Impulse kontrollieren, Frustration tolerieren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244D88"/>
                </a:solidFill>
              </a:rPr>
              <a:t>Kognitive Flexibilität</a:t>
            </a:r>
            <a:br>
              <a:rPr lang="de-DE" sz="1600" dirty="0">
                <a:solidFill>
                  <a:srgbClr val="244D88"/>
                </a:solidFill>
              </a:rPr>
            </a:br>
            <a:r>
              <a:rPr lang="de-DE" sz="1600" dirty="0">
                <a:solidFill>
                  <a:srgbClr val="244D88"/>
                </a:solidFill>
              </a:rPr>
              <a:t>auf Neues einstellen, Perspektive wechseln, Aufmerksamkeit lenken</a:t>
            </a:r>
          </a:p>
        </p:txBody>
      </p:sp>
      <p:sp>
        <p:nvSpPr>
          <p:cNvPr id="9" name="Inhaltsplatzhalter 2"/>
          <p:cNvSpPr>
            <a:spLocks noGrp="1"/>
          </p:cNvSpPr>
          <p:nvPr>
            <p:ph sz="quarter" idx="10"/>
          </p:nvPr>
        </p:nvSpPr>
        <p:spPr>
          <a:xfrm>
            <a:off x="4386743" y="1412876"/>
            <a:ext cx="6750569" cy="5076824"/>
          </a:xfrm>
        </p:spPr>
        <p:txBody>
          <a:bodyPr/>
          <a:lstStyle/>
          <a:p>
            <a:r>
              <a:rPr lang="de-DE" sz="2000" b="1" dirty="0"/>
              <a:t>Kompensationsstrategien</a:t>
            </a:r>
          </a:p>
          <a:p>
            <a:r>
              <a:rPr lang="de-DE" sz="1800" b="1" dirty="0"/>
              <a:t>1. Planung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To-do-Listen, Tages- und Wochenplan</a:t>
            </a:r>
            <a:br>
              <a:rPr lang="de-DE" sz="1600" dirty="0"/>
            </a:br>
            <a:r>
              <a:rPr lang="de-DE" sz="1600" dirty="0"/>
              <a:t>	</a:t>
            </a:r>
            <a:r>
              <a:rPr lang="de-DE" sz="1600" dirty="0">
                <a:sym typeface="Wingdings" panose="05000000000000000000" pitchFamily="2" charset="2"/>
              </a:rPr>
              <a:t> kurzfristige und langfristige Ziele</a:t>
            </a:r>
            <a:br>
              <a:rPr lang="de-DE" sz="1600" dirty="0">
                <a:sym typeface="Wingdings" panose="05000000000000000000" pitchFamily="2" charset="2"/>
              </a:rPr>
            </a:br>
            <a:r>
              <a:rPr lang="de-DE" sz="1600" dirty="0">
                <a:sym typeface="Wingdings" panose="05000000000000000000" pitchFamily="2" charset="2"/>
              </a:rPr>
              <a:t>	 Priorisieren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ym typeface="Wingdings" panose="05000000000000000000" pitchFamily="2" charset="2"/>
              </a:rPr>
              <a:t>Ist- und Soll-Zustand vergleichen, für „Etappenziele“ belohnen</a:t>
            </a:r>
            <a:endParaRPr lang="de-DE" sz="1600" dirty="0"/>
          </a:p>
          <a:p>
            <a:br>
              <a:rPr lang="de-DE" sz="1800" dirty="0"/>
            </a:br>
            <a:r>
              <a:rPr lang="de-DE" sz="1800" b="1" dirty="0"/>
              <a:t>2. SMART-Methode</a:t>
            </a:r>
            <a:endParaRPr lang="de-DE" sz="1800" dirty="0"/>
          </a:p>
          <a:p>
            <a:endParaRPr lang="de-DE" dirty="0"/>
          </a:p>
          <a:p>
            <a:pPr marL="457200" indent="-457200">
              <a:buAutoNum type="arabicPeriod"/>
            </a:pPr>
            <a:endParaRPr lang="de-DE" dirty="0"/>
          </a:p>
        </p:txBody>
      </p:sp>
      <p:sp>
        <p:nvSpPr>
          <p:cNvPr id="3" name="Abgerundetes Rechteck 2"/>
          <p:cNvSpPr/>
          <p:nvPr/>
        </p:nvSpPr>
        <p:spPr>
          <a:xfrm>
            <a:off x="4784702" y="4181379"/>
            <a:ext cx="360000" cy="36000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222751" y="4202825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244D88"/>
                </a:solidFill>
              </a:rPr>
              <a:t>Spezifische Vorsätze/Ziele (konkrete Formulierung)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5222751" y="4647222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Messbar (wie erkenne ich, dass das Ziel erreicht ist?)</a:t>
            </a:r>
          </a:p>
        </p:txBody>
      </p:sp>
      <p:sp>
        <p:nvSpPr>
          <p:cNvPr id="22" name="Abgerundetes Rechteck 21"/>
          <p:cNvSpPr/>
          <p:nvPr/>
        </p:nvSpPr>
        <p:spPr>
          <a:xfrm>
            <a:off x="4784702" y="4625776"/>
            <a:ext cx="360000" cy="36000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</a:t>
            </a:r>
          </a:p>
        </p:txBody>
      </p:sp>
      <p:sp>
        <p:nvSpPr>
          <p:cNvPr id="28" name="Abgerundetes Rechteck 27"/>
          <p:cNvSpPr/>
          <p:nvPr/>
        </p:nvSpPr>
        <p:spPr>
          <a:xfrm>
            <a:off x="4784702" y="5091619"/>
            <a:ext cx="360000" cy="36000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5222751" y="5113065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244D88"/>
                </a:solidFill>
              </a:rPr>
              <a:t>Attraktiv (persönlich bedeutsam, warum lohnt es sich?)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5222751" y="5557462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Realistisch (Ziel muss erreichbar sein)</a:t>
            </a:r>
          </a:p>
        </p:txBody>
      </p:sp>
      <p:sp>
        <p:nvSpPr>
          <p:cNvPr id="31" name="Abgerundetes Rechteck 30"/>
          <p:cNvSpPr/>
          <p:nvPr/>
        </p:nvSpPr>
        <p:spPr>
          <a:xfrm>
            <a:off x="4784702" y="5536016"/>
            <a:ext cx="360000" cy="36000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5221230" y="5991970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244D88"/>
                </a:solidFill>
              </a:rPr>
              <a:t>Terminiert (klare Zeiten und Zeiträume)</a:t>
            </a:r>
          </a:p>
        </p:txBody>
      </p:sp>
      <p:sp>
        <p:nvSpPr>
          <p:cNvPr id="33" name="Abgerundetes Rechteck 32"/>
          <p:cNvSpPr/>
          <p:nvPr/>
        </p:nvSpPr>
        <p:spPr>
          <a:xfrm>
            <a:off x="4783181" y="5970524"/>
            <a:ext cx="360000" cy="36000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526738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Förderung kognitiver Funktionen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e-DE" sz="2000" b="1" dirty="0"/>
              <a:t>Funktionstraining</a:t>
            </a:r>
          </a:p>
          <a:p>
            <a:r>
              <a:rPr lang="de-DE" sz="2000" b="1" dirty="0"/>
              <a:t>Zeitungsartikel lesen (evtl. uninteressanten Artikel)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Text in Abschnitte gliedern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Infos kurz zusammenfassen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Textmarker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Zunächst überfliegen, dann zweites Mal lesen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Text für sich persönlich interessanter machen </a:t>
            </a:r>
            <a:br>
              <a:rPr lang="de-DE" sz="2000" dirty="0"/>
            </a:br>
            <a:r>
              <a:rPr lang="de-DE" sz="2000" dirty="0"/>
              <a:t>(z.B. Warum könnte Info relevant sein? Einzelne Aspekte, die spannend sind?)</a:t>
            </a:r>
          </a:p>
          <a:p>
            <a:r>
              <a:rPr lang="de-DE" sz="2000" b="1" dirty="0"/>
              <a:t>Vortrag/Lesung anhören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Gleichzeitig zuhören &amp; Notizen machen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Schwierigkeitsgrad anhand von Länge des Vortrags oder Bekanntheitsgrad des Inhalts variieren</a:t>
            </a:r>
          </a:p>
          <a:p>
            <a:r>
              <a:rPr lang="de-DE" sz="2000" b="1" dirty="0"/>
              <a:t>PC-Übungen, z.B. Programm Fresh Minder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0680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  <p:sp>
        <p:nvSpPr>
          <p:cNvPr id="6" name="Ellipse 5"/>
          <p:cNvSpPr/>
          <p:nvPr/>
        </p:nvSpPr>
        <p:spPr>
          <a:xfrm>
            <a:off x="3935638" y="1629000"/>
            <a:ext cx="3600000" cy="3600000"/>
          </a:xfrm>
          <a:prstGeom prst="ellipse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400" dirty="0">
                <a:latin typeface="+mj-lt"/>
              </a:rPr>
              <a:t>Fragen?</a:t>
            </a:r>
          </a:p>
        </p:txBody>
      </p:sp>
    </p:spTree>
    <p:extLst>
      <p:ext uri="{BB962C8B-B14F-4D97-AF65-F5344CB8AC3E}">
        <p14:creationId xmlns:p14="http://schemas.microsoft.com/office/powerpoint/2010/main" val="2709060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Aufgaben 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Beobachten der eigenen kognitiven Fähigkeiten mit dem </a:t>
            </a:r>
            <a:r>
              <a:rPr lang="de-DE" dirty="0">
                <a:solidFill>
                  <a:srgbClr val="E78153"/>
                </a:solidFill>
              </a:rPr>
              <a:t>Arbeitsblatt 6: Strategien zur Steigerung der kognitiven Fähigkeiten</a:t>
            </a:r>
            <a:r>
              <a:rPr lang="de-DE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Wann sind Sie besonders aufmerksam und aufnahmebereit?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Welche Faktoren sind für Sie für das geistige Arbeiten günstig und welche nicht?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Welche Kompensationsstrategien setzen Sie bereits ein und welche haben Sie im Anschluss an diese Sitzung neu ausprobiert?</a:t>
            </a:r>
          </a:p>
          <a:p>
            <a:endParaRPr lang="de-DE" dirty="0"/>
          </a:p>
          <a:p>
            <a:r>
              <a:rPr lang="de-DE" dirty="0"/>
              <a:t>Weiteres Protokollieren mit dem Fatigue-Tagebuch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7507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3" y="-1"/>
            <a:ext cx="8426482" cy="1052513"/>
          </a:xfrm>
        </p:spPr>
        <p:txBody>
          <a:bodyPr>
            <a:normAutofit fontScale="90000"/>
          </a:bodyPr>
          <a:lstStyle/>
          <a:p>
            <a:r>
              <a:rPr lang="de-DE" dirty="0"/>
              <a:t>6.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▶ Karnath, H.-O., Goldenberg, G. &amp; Ziegler, W. (2022). </a:t>
            </a:r>
            <a:r>
              <a:rPr lang="de-DE" i="1" dirty="0"/>
              <a:t>Klinische Neuropsychologie –Kognitive Neurologie</a:t>
            </a:r>
            <a:r>
              <a:rPr lang="de-DE" dirty="0"/>
              <a:t>. Stuttgart: Thieme.</a:t>
            </a:r>
          </a:p>
          <a:p>
            <a:r>
              <a:rPr lang="de-DE" dirty="0"/>
              <a:t>▶ Schilling, C., Meyer-Lindenberg, A. &amp; Schweiger, J. I. (2022). Kognitive Störungen und Schlafstörungen bei Long COVID. </a:t>
            </a:r>
            <a:r>
              <a:rPr lang="de-DE" i="1" dirty="0"/>
              <a:t>Der Nervenarzt, 93</a:t>
            </a:r>
            <a:r>
              <a:rPr lang="de-DE" dirty="0"/>
              <a:t>(8), 779–787. https://doi.org/10.1007/s00115-022-01297-z (letzter Zugriff 12.12.2022).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8688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6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Kognitive Fähigkeiten</a:t>
            </a:r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6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Kognitive Fähigkeiten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/>
              <a:t>Kognitive Störungen bei Post-COVID</a:t>
            </a:r>
          </a:p>
          <a:p>
            <a:r>
              <a:rPr lang="de-DE" dirty="0"/>
              <a:t>Kognition</a:t>
            </a:r>
          </a:p>
          <a:p>
            <a:r>
              <a:rPr lang="de-DE" dirty="0"/>
              <a:t>Förderung kognitiver Funktionen</a:t>
            </a:r>
          </a:p>
          <a:p>
            <a:r>
              <a:rPr lang="de-DE" dirty="0"/>
              <a:t>Therapeutische Aufgaben bis zur nächsten Sitzung</a:t>
            </a:r>
          </a:p>
          <a:p>
            <a:r>
              <a:rPr lang="de-DE" dirty="0"/>
              <a:t>Quellenverzeichnis &amp; weiterführende Literatur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Informationen zur Sitzung 6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 dirty="0"/>
              <a:t>Ziele der sechsten Sitzung sind das Vertiefen der Erfahrungen mit der Achtsamkeitsübung Gedanken sowie das Vertiefen der Arbeit mit dem </a:t>
            </a:r>
            <a:r>
              <a:rPr lang="de-DE" dirty="0" err="1"/>
              <a:t>Fatigue</a:t>
            </a:r>
            <a:r>
              <a:rPr lang="de-DE" dirty="0"/>
              <a:t>-Tagebuch und den </a:t>
            </a:r>
            <a:r>
              <a:rPr lang="de-DE" dirty="0" err="1"/>
              <a:t>Pacing</a:t>
            </a:r>
            <a:r>
              <a:rPr lang="de-DE" dirty="0"/>
              <a:t>-Strategien. Im Anschluss wird ein Überblick über die unterschiedlichen kognitiven Funktionen sowie über Strategien zum Umgang mit kognitiven Störungen gegeben.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Besprechen der Erfahrungen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Erfahrungen mit der Durchführung der Achtsamkeitsübung Gedanken. </a:t>
            </a:r>
            <a:br>
              <a:rPr lang="de-DE" b="1" dirty="0"/>
            </a:br>
            <a:r>
              <a:rPr lang="de-DE" b="1" dirty="0"/>
              <a:t>Weitere Erfahrungen mit dem Thema Achtsamkeit sowie dem Fatigue-Tagebuch/ </a:t>
            </a:r>
            <a:r>
              <a:rPr lang="de-DE" b="1" dirty="0" err="1"/>
              <a:t>Pacing</a:t>
            </a:r>
            <a:r>
              <a:rPr lang="de-DE" b="1" dirty="0"/>
              <a:t>-Strategien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waren Ihre Erfahrungen mit den Achtsamkeitsübungen? 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713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Kognitive Störungen bei Post-COVID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Kognitive Störungen sind bei </a:t>
            </a:r>
            <a:r>
              <a:rPr lang="de-DE" dirty="0" err="1"/>
              <a:t>Patient:innen</a:t>
            </a:r>
            <a:r>
              <a:rPr lang="de-DE" dirty="0"/>
              <a:t> mit Post-COVID ein häufiges Phänomen: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Häufigkeit: Mehr als 1/5 aller </a:t>
            </a:r>
            <a:r>
              <a:rPr lang="de-DE" dirty="0" err="1"/>
              <a:t>Patient:innen</a:t>
            </a:r>
            <a:r>
              <a:rPr lang="de-DE" dirty="0"/>
              <a:t> berichtet von kognitiven Störungen 12 Wochen nach der Infektion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Krankheitsschwere: Kognitive Störungen können sowohl nach milden wie auch nach schweren Verläufen der akuten Infektion auftreten, sind jedoch häufiger nach schweren Verläufen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Betroffene Bereiche: Störungen können unterschiedliche kognitive Domänen betreffen: Aufmerksamkeit, Gedächtnis, Exekutivfunktionen, scheinen jedoch häufig eher komplexere Funktionen zu betreffen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Dauer der Störung: Selbst wahrgenommene kognitive Störungen werden von einem Teil der </a:t>
            </a:r>
            <a:r>
              <a:rPr lang="de-DE" dirty="0" err="1"/>
              <a:t>Patient:innen</a:t>
            </a:r>
            <a:r>
              <a:rPr lang="de-DE" dirty="0"/>
              <a:t> auch noch nach mehr als einem Jahr nach der Infektion berichtet</a:t>
            </a:r>
          </a:p>
          <a:p>
            <a:r>
              <a:rPr lang="de-DE" b="1" dirty="0">
                <a:sym typeface="Wingdings" panose="05000000000000000000" pitchFamily="2" charset="2"/>
              </a:rPr>
              <a:t> </a:t>
            </a:r>
            <a:r>
              <a:rPr lang="de-DE" b="1" dirty="0"/>
              <a:t>Kognitive Störungen bei </a:t>
            </a:r>
            <a:r>
              <a:rPr lang="de-DE" b="1" dirty="0" err="1"/>
              <a:t>Patient:innen</a:t>
            </a:r>
            <a:r>
              <a:rPr lang="de-DE" b="1" dirty="0"/>
              <a:t> mit Post-COVID sind ein relevantes Problem!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22715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Kognition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12874"/>
            <a:ext cx="7837170" cy="507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10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Förderung kognitiver Funktionen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Förderung der Kognition – Grundvoraussetzungen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Ausreichend Schlaf/Entspannung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Ernährung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Bewegung </a:t>
            </a: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/>
              <a:t>Stoffwechsel, Blutkreislauf werden angeregt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Räumliche Situation/externe Faktoren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Einstellung </a:t>
            </a:r>
            <a:r>
              <a:rPr lang="de-DE" dirty="0">
                <a:sym typeface="Wingdings" panose="05000000000000000000" pitchFamily="2" charset="2"/>
              </a:rPr>
              <a:t></a:t>
            </a:r>
            <a:r>
              <a:rPr lang="de-DE" dirty="0"/>
              <a:t> Warum? Was ist mein Ziel?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6867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>
            <a:off x="334962" y="2150278"/>
            <a:ext cx="3331781" cy="36576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Kompensationstraining</a:t>
            </a:r>
          </a:p>
        </p:txBody>
      </p:sp>
      <p:sp>
        <p:nvSpPr>
          <p:cNvPr id="7" name="Abgerundetes Rechteck 6"/>
          <p:cNvSpPr/>
          <p:nvPr/>
        </p:nvSpPr>
        <p:spPr>
          <a:xfrm>
            <a:off x="7804533" y="2148171"/>
            <a:ext cx="3331780" cy="36576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Integrative Verfahren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4069747" y="2148171"/>
            <a:ext cx="3331781" cy="365760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Funktionstraining</a:t>
            </a:r>
          </a:p>
        </p:txBody>
      </p:sp>
      <p:sp>
        <p:nvSpPr>
          <p:cNvPr id="11" name="Rechteck 10"/>
          <p:cNvSpPr/>
          <p:nvPr/>
        </p:nvSpPr>
        <p:spPr>
          <a:xfrm>
            <a:off x="334963" y="2758354"/>
            <a:ext cx="3331780" cy="1069848"/>
          </a:xfrm>
          <a:prstGeom prst="rect">
            <a:avLst/>
          </a:prstGeom>
          <a:solidFill>
            <a:srgbClr val="244D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244D88"/>
                </a:solidFill>
              </a:rPr>
              <a:t>= Ausgleich kognitiver Defizite durch Aufbau von Bewältigungsstrategien</a:t>
            </a:r>
          </a:p>
        </p:txBody>
      </p:sp>
      <p:sp>
        <p:nvSpPr>
          <p:cNvPr id="12" name="Rechteck 11"/>
          <p:cNvSpPr/>
          <p:nvPr/>
        </p:nvSpPr>
        <p:spPr>
          <a:xfrm>
            <a:off x="4069746" y="2769530"/>
            <a:ext cx="3331781" cy="1069848"/>
          </a:xfrm>
          <a:prstGeom prst="rect">
            <a:avLst/>
          </a:prstGeom>
          <a:solidFill>
            <a:srgbClr val="244D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244D88"/>
                </a:solidFill>
              </a:rPr>
              <a:t>= Restitution durch Reaktivierung kognitiver Funktionen</a:t>
            </a:r>
          </a:p>
        </p:txBody>
      </p:sp>
      <p:sp>
        <p:nvSpPr>
          <p:cNvPr id="13" name="Rechteck 12"/>
          <p:cNvSpPr/>
          <p:nvPr/>
        </p:nvSpPr>
        <p:spPr>
          <a:xfrm>
            <a:off x="7804533" y="2758354"/>
            <a:ext cx="3331780" cy="1069848"/>
          </a:xfrm>
          <a:prstGeom prst="rect">
            <a:avLst/>
          </a:prstGeom>
          <a:solidFill>
            <a:srgbClr val="244D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244D88"/>
                </a:solidFill>
              </a:rPr>
              <a:t>= Psychotherapeutische Verfahren zur Unterstützung u.a. von 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334962" y="4016066"/>
            <a:ext cx="333178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/>
              <a:t>Vermittlung/Erwerb von Kompensationsstrategien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Realitätsanpassung und </a:t>
            </a:r>
            <a:br>
              <a:rPr lang="de-DE" dirty="0">
                <a:solidFill>
                  <a:srgbClr val="244D88"/>
                </a:solidFill>
              </a:rPr>
            </a:br>
            <a:r>
              <a:rPr lang="de-DE" dirty="0">
                <a:solidFill>
                  <a:srgbClr val="244D88"/>
                </a:solidFill>
              </a:rPr>
              <a:t>-überprüfung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069748" y="4016066"/>
            <a:ext cx="3331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Direktes Üben kognitiver Funktionen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7804533" y="4016065"/>
            <a:ext cx="333178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Sozialer Kognition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Emotionsregulation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Krankheitsbewältigung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Stressbewältigung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244D88"/>
                </a:solidFill>
              </a:rPr>
              <a:t>Krankheitseinsicht</a:t>
            </a:r>
          </a:p>
        </p:txBody>
      </p:sp>
      <p:sp>
        <p:nvSpPr>
          <p:cNvPr id="16" name="Inhaltsplatzhalter 2"/>
          <p:cNvSpPr txBox="1">
            <a:spLocks/>
          </p:cNvSpPr>
          <p:nvPr/>
        </p:nvSpPr>
        <p:spPr>
          <a:xfrm>
            <a:off x="334963" y="1440308"/>
            <a:ext cx="10801350" cy="406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1" dirty="0"/>
              <a:t>Förderung der Kognition – was kann ich noch tun?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1289230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953</Words>
  <Application>Microsoft Office PowerPoint</Application>
  <PresentationFormat>Breitbild</PresentationFormat>
  <Paragraphs>156</Paragraphs>
  <Slides>16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1" baseType="lpstr">
      <vt:lpstr>Calibri</vt:lpstr>
      <vt:lpstr>Arial</vt:lpstr>
      <vt:lpstr>SRH Text</vt:lpstr>
      <vt:lpstr>SRH Headline</vt:lpstr>
      <vt:lpstr>Benutzerdefiniertes Design</vt:lpstr>
      <vt:lpstr>PowerPoint-Präsentation</vt:lpstr>
      <vt:lpstr>6</vt:lpstr>
      <vt:lpstr>6</vt:lpstr>
      <vt:lpstr>Allgemeine Informationen zur Sitzung 6</vt:lpstr>
      <vt:lpstr>1. Besprechen der Erfahrungen</vt:lpstr>
      <vt:lpstr>2. Kognitive Störungen bei Post-COVID</vt:lpstr>
      <vt:lpstr>3. Kognition</vt:lpstr>
      <vt:lpstr>4. Förderung kognitiver Funktionen</vt:lpstr>
      <vt:lpstr>4. Förderung kognitiver Funktionen</vt:lpstr>
      <vt:lpstr>4. Förderung kognitiver Funktionen</vt:lpstr>
      <vt:lpstr>4. Förderung kognitiver Funktionen</vt:lpstr>
      <vt:lpstr>4. Förderung kognitiver Funktionen</vt:lpstr>
      <vt:lpstr>4. Förderung kognitiver Funktionen</vt:lpstr>
      <vt:lpstr>4. Förderung kognitiver Funktionen</vt:lpstr>
      <vt:lpstr>5. Aufgaben bis zur nächsten Sitzung</vt:lpstr>
      <vt:lpstr>6.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"Johanna Neuburger | logografisch, Grafik- und Werbebüro"</dc:creator>
  <cp:lastModifiedBy>Wölfle</cp:lastModifiedBy>
  <cp:revision>359</cp:revision>
  <dcterms:created xsi:type="dcterms:W3CDTF">2020-06-05T16:20:53Z</dcterms:created>
  <dcterms:modified xsi:type="dcterms:W3CDTF">2023-02-06T21:21:39Z</dcterms:modified>
</cp:coreProperties>
</file>