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701" r:id="rId1"/>
  </p:sldMasterIdLst>
  <p:notesMasterIdLst>
    <p:notesMasterId r:id="rId12"/>
  </p:notesMasterIdLst>
  <p:sldIdLst>
    <p:sldId id="256" r:id="rId2"/>
    <p:sldId id="257" r:id="rId3"/>
    <p:sldId id="258" r:id="rId4"/>
    <p:sldId id="268" r:id="rId5"/>
    <p:sldId id="269" r:id="rId6"/>
    <p:sldId id="270" r:id="rId7"/>
    <p:sldId id="271" r:id="rId8"/>
    <p:sldId id="272" r:id="rId9"/>
    <p:sldId id="273" r:id="rId10"/>
    <p:sldId id="274"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SRH Headline" panose="020B0604020202020204" charset="0"/>
      <p:regular r:id="rId17"/>
      <p:bold r:id="rId18"/>
    </p:embeddedFont>
    <p:embeddedFont>
      <p:font typeface="SRH Text" panose="020B0604020202020204" charset="0"/>
      <p:regular r:id="rId19"/>
      <p:bold r:id="rId20"/>
      <p:italic r:id="rId21"/>
      <p:boldItalic r:id="rId22"/>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el" id="{8E6C202D-32A9-4242-9C7F-061CD6AD0586}">
          <p14:sldIdLst>
            <p14:sldId id="256"/>
            <p14:sldId id="257"/>
            <p14:sldId id="258"/>
            <p14:sldId id="268"/>
            <p14:sldId id="269"/>
            <p14:sldId id="270"/>
            <p14:sldId id="271"/>
            <p14:sldId id="272"/>
            <p14:sldId id="273"/>
            <p14:sldId id="2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4D88"/>
    <a:srgbClr val="E78153"/>
    <a:srgbClr val="2C2E2E"/>
    <a:srgbClr val="000000"/>
    <a:srgbClr val="B92659"/>
    <a:srgbClr val="6D7373"/>
    <a:srgbClr val="0067A0"/>
    <a:srgbClr val="AAA39D"/>
    <a:srgbClr val="66FF33"/>
    <a:srgbClr val="142D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ACB3F56-7768-405F-84FF-31046667B651}">
  <a:tblStyle styleId="{FEC09086-8A00-4FE0-B5C7-1A88A72B4ECC}" styleName="SRH: Standard-Tabelle">
    <a:wholeTbl>
      <a:tcTxStyle>
        <a:fontRef idx="minor">
          <a:prstClr val="black"/>
        </a:fontRef>
        <a:srgbClr val="2C2E2E"/>
      </a:tcTxStyle>
      <a:tcStyle>
        <a:tcBdr>
          <a:left>
            <a:ln w="6350" cmpd="sng">
              <a:noFill/>
            </a:ln>
          </a:left>
          <a:right>
            <a:ln w="6350" cmpd="sng">
              <a:noFill/>
            </a:ln>
          </a:right>
          <a:top>
            <a:ln w="6350" cmpd="sng">
              <a:noFill/>
            </a:ln>
          </a:top>
          <a:bottom>
            <a:ln w="6350" cmpd="sng">
              <a:noFill/>
            </a:ln>
          </a:bottom>
          <a:insideH>
            <a:ln w="6350" cmpd="sng">
              <a:solidFill>
                <a:schemeClr val="accent1"/>
              </a:solidFill>
            </a:ln>
          </a:insideH>
          <a:insideV>
            <a:ln w="6350" cmpd="sng">
              <a:noFill/>
            </a:ln>
          </a:insideV>
        </a:tcBdr>
        <a:fill>
          <a:noFill/>
        </a:fill>
      </a:tcStyle>
    </a:wholeTbl>
    <a:lastCol>
      <a:tcTxStyle b="off">
        <a:fontRef idx="minor">
          <a:prstClr val="black"/>
        </a:fontRef>
        <a:srgbClr val="2C2E2E"/>
      </a:tcTxStyle>
      <a:tcStyle>
        <a:tcBdr/>
        <a:fill>
          <a:noFill/>
        </a:fill>
      </a:tcStyle>
    </a:lastCol>
    <a:firstCol>
      <a:tcTxStyle b="off">
        <a:fontRef idx="minor">
          <a:prstClr val="black"/>
        </a:fontRef>
        <a:srgbClr val="2C2E2E"/>
      </a:tcTxStyle>
      <a:tcStyle>
        <a:tcBdr/>
        <a:fill>
          <a:noFill/>
        </a:fill>
      </a:tcStyle>
    </a:firstCol>
    <a:lastRow>
      <a:tcTxStyle b="on">
        <a:fontRef idx="minor">
          <a:prstClr val="black"/>
        </a:fontRef>
        <a:srgbClr val="2C2E2E"/>
      </a:tcTxStyle>
      <a:tcStyle>
        <a:tcBdr>
          <a:top>
            <a:ln w="6350" cmpd="sng">
              <a:solidFill>
                <a:schemeClr val="accent1"/>
              </a:solidFill>
            </a:ln>
          </a:top>
        </a:tcBdr>
        <a:fill>
          <a:noFill/>
        </a:fill>
      </a:tcStyle>
    </a:lastRow>
    <a:firstRow>
      <a:tcTxStyle b="on">
        <a:fontRef idx="minor">
          <a:prstClr val="black"/>
        </a:fontRef>
        <a:srgbClr val="2C2E2E"/>
      </a:tcTxStyle>
      <a:tcStyle>
        <a:tcBdr>
          <a:bottom>
            <a:ln w="25400" cmpd="sng">
              <a:solidFill>
                <a:schemeClr val="accent1"/>
              </a:solidFill>
            </a:ln>
          </a:bottom>
        </a:tcBdr>
        <a:fill>
          <a:noFill/>
        </a:fill>
      </a:tcStyle>
    </a:firstRow>
  </a:tblStyle>
  <a:tblStyle styleId="{5ACB3F56-7768-405F-84FF-31046667B651}" styleName="SRH: Für Überschrift">
    <a:wholeTbl>
      <a:tcTxStyle>
        <a:fontRef idx="minor">
          <a:prstClr val="black"/>
        </a:fontRef>
        <a:srgbClr val="2C2E2E"/>
      </a:tcTxStyle>
      <a:tcStyle>
        <a:tcBdr>
          <a:left>
            <a:ln w="6350" cmpd="sng">
              <a:noFill/>
            </a:ln>
          </a:left>
          <a:right>
            <a:ln w="6350" cmpd="sng">
              <a:noFill/>
            </a:ln>
          </a:right>
          <a:top>
            <a:ln w="6350" cmpd="sng">
              <a:noFill/>
            </a:ln>
          </a:top>
          <a:bottom>
            <a:ln w="6350" cmpd="sng">
              <a:noFill/>
            </a:ln>
          </a:bottom>
          <a:insideH>
            <a:ln w="6350" cmpd="sng">
              <a:solidFill>
                <a:schemeClr val="accent1"/>
              </a:solidFill>
            </a:ln>
          </a:insideH>
          <a:insideV>
            <a:ln w="6350" cmpd="sng">
              <a:noFill/>
            </a:ln>
          </a:insideV>
        </a:tcBdr>
        <a:fill>
          <a:noFill/>
        </a:fill>
      </a:tcStyle>
    </a:wholeTbl>
    <a:lastCol>
      <a:tcTxStyle b="off">
        <a:fontRef idx="minor">
          <a:prstClr val="black"/>
        </a:fontRef>
        <a:srgbClr val="2C2E2E"/>
      </a:tcTxStyle>
      <a:tcStyle>
        <a:tcBdr/>
        <a:fill>
          <a:noFill/>
        </a:fill>
      </a:tcStyle>
    </a:lastCol>
    <a:firstCol>
      <a:tcTxStyle b="off">
        <a:fontRef idx="minor">
          <a:prstClr val="black"/>
        </a:fontRef>
        <a:srgbClr val="2C2E2E"/>
      </a:tcTxStyle>
      <a:tcStyle>
        <a:tcBdr/>
        <a:fill>
          <a:noFill/>
        </a:fill>
      </a:tcStyle>
    </a:firstCol>
    <a:lastRow>
      <a:tcTxStyle b="on">
        <a:fontRef idx="minor">
          <a:prstClr val="black"/>
        </a:fontRef>
        <a:srgbClr val="2C2E2E"/>
      </a:tcTxStyle>
      <a:tcStyle>
        <a:tcBdr>
          <a:top>
            <a:ln w="6350" cmpd="sng">
              <a:solidFill>
                <a:schemeClr val="accent1"/>
              </a:solidFill>
            </a:ln>
          </a:top>
        </a:tcBdr>
        <a:fill>
          <a:noFill/>
        </a:fill>
      </a:tcStyle>
    </a:lastRow>
    <a:firstRow>
      <a:tcTxStyle b="on">
        <a:fontRef idx="major">
          <a:prstClr val="black"/>
        </a:fontRef>
        <a:srgbClr val="2C2E2E"/>
      </a:tcTxStyle>
      <a:tcStyle>
        <a:tcBdr>
          <a:bottom>
            <a:ln w="635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01" autoAdjust="0"/>
    <p:restoredTop sz="94712" autoAdjust="0"/>
  </p:normalViewPr>
  <p:slideViewPr>
    <p:cSldViewPr snapToGrid="0">
      <p:cViewPr varScale="1">
        <p:scale>
          <a:sx n="82" d="100"/>
          <a:sy n="82" d="100"/>
        </p:scale>
        <p:origin x="1080" y="5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7A3E2A-35AE-479C-B172-30C9CAEEE094}" type="datetimeFigureOut">
              <a:rPr lang="de-DE" smtClean="0"/>
              <a:t>07.02.2023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191045-FCBB-4EC9-AB5F-AA4CFDEA61CB}" type="slidenum">
              <a:rPr lang="de-DE" smtClean="0"/>
              <a:t>‹Nr.›</a:t>
            </a:fld>
            <a:endParaRPr lang="de-DE"/>
          </a:p>
        </p:txBody>
      </p:sp>
    </p:spTree>
    <p:extLst>
      <p:ext uri="{BB962C8B-B14F-4D97-AF65-F5344CB8AC3E}">
        <p14:creationId xmlns:p14="http://schemas.microsoft.com/office/powerpoint/2010/main" val="3027728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CF191045-FCBB-4EC9-AB5F-AA4CFDEA61CB}" type="slidenum">
              <a:rPr lang="de-DE" smtClean="0"/>
              <a:t>7</a:t>
            </a:fld>
            <a:endParaRPr lang="de-DE"/>
          </a:p>
        </p:txBody>
      </p:sp>
    </p:spTree>
    <p:extLst>
      <p:ext uri="{BB962C8B-B14F-4D97-AF65-F5344CB8AC3E}">
        <p14:creationId xmlns:p14="http://schemas.microsoft.com/office/powerpoint/2010/main" val="4073601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Haupttitel">
    <p:bg>
      <p:bgPr>
        <a:solidFill>
          <a:srgbClr val="244D88"/>
        </a:solidFill>
        <a:effectLst/>
      </p:bgPr>
    </p:bg>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208268" y="819906"/>
            <a:ext cx="7775464" cy="5218187"/>
          </a:xfrm>
          <a:prstGeom prst="rect">
            <a:avLst/>
          </a:prstGeom>
        </p:spPr>
      </p:pic>
      <p:pic>
        <p:nvPicPr>
          <p:cNvPr id="7"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56045" y="1753167"/>
            <a:ext cx="2279909" cy="2279909"/>
          </a:xfrm>
          <a:prstGeom prst="rect">
            <a:avLst/>
          </a:prstGeom>
        </p:spPr>
      </p:pic>
      <p:sp>
        <p:nvSpPr>
          <p:cNvPr id="8" name="Textfeld 7"/>
          <p:cNvSpPr txBox="1"/>
          <p:nvPr userDrawn="1"/>
        </p:nvSpPr>
        <p:spPr>
          <a:xfrm>
            <a:off x="3697941" y="4290861"/>
            <a:ext cx="4796117" cy="830997"/>
          </a:xfrm>
          <a:prstGeom prst="rect">
            <a:avLst/>
          </a:prstGeom>
          <a:noFill/>
        </p:spPr>
        <p:txBody>
          <a:bodyPr wrap="square" rtlCol="0">
            <a:spAutoFit/>
          </a:bodyPr>
          <a:lstStyle/>
          <a:p>
            <a:pPr algn="ctr"/>
            <a:r>
              <a:rPr lang="de-DE" sz="2400" b="1" dirty="0" err="1">
                <a:solidFill>
                  <a:schemeClr val="bg1"/>
                </a:solidFill>
                <a:latin typeface="+mj-lt"/>
              </a:rPr>
              <a:t>Langensteinbacher</a:t>
            </a:r>
            <a:br>
              <a:rPr lang="de-DE" sz="2400" b="1" baseline="0" dirty="0">
                <a:solidFill>
                  <a:schemeClr val="bg1"/>
                </a:solidFill>
                <a:latin typeface="+mj-lt"/>
              </a:rPr>
            </a:br>
            <a:r>
              <a:rPr lang="de-DE" sz="2400" b="1" baseline="0" dirty="0">
                <a:solidFill>
                  <a:schemeClr val="bg1"/>
                </a:solidFill>
                <a:latin typeface="+mj-lt"/>
              </a:rPr>
              <a:t>Post-COVID-Gruppentherapie</a:t>
            </a:r>
            <a:endParaRPr lang="de-DE" sz="2400" b="1" dirty="0">
              <a:solidFill>
                <a:schemeClr val="bg1"/>
              </a:solidFill>
              <a:latin typeface="+mj-lt"/>
            </a:endParaRPr>
          </a:p>
        </p:txBody>
      </p:sp>
      <p:pic>
        <p:nvPicPr>
          <p:cNvPr id="10" name="Grafik 9"/>
          <p:cNvPicPr>
            <a:picLocks noChangeAspect="1"/>
          </p:cNvPicPr>
          <p:nvPr userDrawn="1"/>
        </p:nvPicPr>
        <p:blipFill>
          <a:blip r:embed="rId4"/>
          <a:stretch>
            <a:fillRect/>
          </a:stretch>
        </p:blipFill>
        <p:spPr>
          <a:xfrm>
            <a:off x="6638470" y="5798146"/>
            <a:ext cx="951058" cy="737680"/>
          </a:xfrm>
          <a:prstGeom prst="rect">
            <a:avLst/>
          </a:prstGeom>
        </p:spPr>
      </p:pic>
      <p:pic>
        <p:nvPicPr>
          <p:cNvPr id="11" name="Grafik 10"/>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4348415" y="5649113"/>
            <a:ext cx="1555918" cy="777959"/>
          </a:xfrm>
          <a:prstGeom prst="rect">
            <a:avLst/>
          </a:prstGeom>
        </p:spPr>
      </p:pic>
    </p:spTree>
    <p:extLst>
      <p:ext uri="{BB962C8B-B14F-4D97-AF65-F5344CB8AC3E}">
        <p14:creationId xmlns:p14="http://schemas.microsoft.com/office/powerpoint/2010/main" val="6086990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593" userDrawn="1">
          <p15:clr>
            <a:srgbClr val="FBAE40"/>
          </p15:clr>
        </p15:guide>
        <p15:guide id="4" pos="5087" userDrawn="1">
          <p15:clr>
            <a:srgbClr val="FBAE40"/>
          </p15:clr>
        </p15:guide>
        <p15:guide id="5" orient="horz" pos="402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Layout 5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21" name="Rechteck 20"/>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2238203069"/>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Layout 1 von 4">
    <p:bg>
      <p:bgPr>
        <a:solidFill>
          <a:schemeClr val="bg1">
            <a:alpha val="92000"/>
          </a:schemeClr>
        </a:solidFill>
        <a:effectLst/>
      </p:bgPr>
    </p:bg>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4260308007"/>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Layout 2 von 4">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4098500992"/>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Layout 3 von 4">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3279041706"/>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Layout 4 von 4">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543970377"/>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Layout 1 von 3">
    <p:bg>
      <p:bgPr>
        <a:solidFill>
          <a:schemeClr val="bg1">
            <a:alpha val="92000"/>
          </a:schemeClr>
        </a:solidFill>
        <a:effectLst/>
      </p:bgPr>
    </p:bg>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2140300467"/>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Layout 2 von 3">
    <p:bg>
      <p:bgPr>
        <a:solidFill>
          <a:schemeClr val="bg1">
            <a:alpha val="92000"/>
          </a:schemeClr>
        </a:solidFill>
        <a:effectLst/>
      </p:bgPr>
    </p:bg>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8994041"/>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Layout 3 von 3">
    <p:bg>
      <p:bgPr>
        <a:solidFill>
          <a:schemeClr val="bg1">
            <a:alpha val="92000"/>
          </a:schemeClr>
        </a:solidFill>
        <a:effectLst/>
      </p:bgPr>
    </p:bg>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807840584"/>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chlusstitel">
    <p:bg>
      <p:bgPr>
        <a:solidFill>
          <a:srgbClr val="244D88"/>
        </a:solidFill>
        <a:effectLst/>
      </p:bgPr>
    </p:bg>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208268" y="819906"/>
            <a:ext cx="7775464" cy="5218187"/>
          </a:xfrm>
          <a:prstGeom prst="rect">
            <a:avLst/>
          </a:prstGeom>
        </p:spPr>
      </p:pic>
      <p:pic>
        <p:nvPicPr>
          <p:cNvPr id="7" name="Grafik 6"/>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612375" y="819906"/>
            <a:ext cx="967068" cy="967068"/>
          </a:xfrm>
          <a:prstGeom prst="rect">
            <a:avLst/>
          </a:prstGeom>
        </p:spPr>
      </p:pic>
      <p:sp>
        <p:nvSpPr>
          <p:cNvPr id="8" name="Textfeld 7"/>
          <p:cNvSpPr txBox="1"/>
          <p:nvPr userDrawn="1"/>
        </p:nvSpPr>
        <p:spPr>
          <a:xfrm>
            <a:off x="9991165" y="1786974"/>
            <a:ext cx="2200835" cy="400110"/>
          </a:xfrm>
          <a:prstGeom prst="rect">
            <a:avLst/>
          </a:prstGeom>
          <a:noFill/>
        </p:spPr>
        <p:txBody>
          <a:bodyPr wrap="square" rtlCol="0">
            <a:spAutoFit/>
          </a:bodyPr>
          <a:lstStyle/>
          <a:p>
            <a:pPr algn="ctr"/>
            <a:r>
              <a:rPr lang="de-DE" sz="1000" b="1" dirty="0" err="1">
                <a:solidFill>
                  <a:schemeClr val="bg1"/>
                </a:solidFill>
                <a:latin typeface="+mj-lt"/>
              </a:rPr>
              <a:t>Langensteinbacher</a:t>
            </a:r>
            <a:br>
              <a:rPr lang="de-DE" sz="1000" b="0" baseline="0" dirty="0">
                <a:solidFill>
                  <a:schemeClr val="bg1"/>
                </a:solidFill>
                <a:latin typeface="+mj-lt"/>
              </a:rPr>
            </a:br>
            <a:r>
              <a:rPr lang="de-DE" sz="1000" b="1" baseline="0" dirty="0">
                <a:solidFill>
                  <a:schemeClr val="bg1"/>
                </a:solidFill>
                <a:latin typeface="+mj-lt"/>
              </a:rPr>
              <a:t>Post-COVID-Gruppentherapie</a:t>
            </a:r>
            <a:endParaRPr lang="de-DE" sz="1000" b="1" dirty="0">
              <a:solidFill>
                <a:schemeClr val="bg1"/>
              </a:solidFill>
              <a:latin typeface="+mj-lt"/>
            </a:endParaRPr>
          </a:p>
        </p:txBody>
      </p:sp>
      <p:pic>
        <p:nvPicPr>
          <p:cNvPr id="10" name="Grafik 9"/>
          <p:cNvPicPr>
            <a:picLocks noChangeAspect="1"/>
          </p:cNvPicPr>
          <p:nvPr userDrawn="1"/>
        </p:nvPicPr>
        <p:blipFill>
          <a:blip r:embed="rId4"/>
          <a:stretch>
            <a:fillRect/>
          </a:stretch>
        </p:blipFill>
        <p:spPr>
          <a:xfrm>
            <a:off x="10620380" y="4780460"/>
            <a:ext cx="951058" cy="737680"/>
          </a:xfrm>
          <a:prstGeom prst="rect">
            <a:avLst/>
          </a:prstGeom>
        </p:spPr>
      </p:pic>
      <p:pic>
        <p:nvPicPr>
          <p:cNvPr id="11" name="Grafik 10"/>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10309945" y="3040019"/>
            <a:ext cx="1555918" cy="777959"/>
          </a:xfrm>
          <a:prstGeom prst="rect">
            <a:avLst/>
          </a:prstGeom>
        </p:spPr>
      </p:pic>
      <p:sp>
        <p:nvSpPr>
          <p:cNvPr id="2" name="Textfeld 1"/>
          <p:cNvSpPr txBox="1"/>
          <p:nvPr userDrawn="1"/>
        </p:nvSpPr>
        <p:spPr>
          <a:xfrm>
            <a:off x="3140576" y="2656802"/>
            <a:ext cx="5910849" cy="224676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4800" b="1" dirty="0">
                <a:solidFill>
                  <a:schemeClr val="bg1"/>
                </a:solidFill>
                <a:latin typeface="+mj-lt"/>
              </a:rPr>
              <a:t>Vielen Dank</a:t>
            </a:r>
            <a:r>
              <a:rPr lang="de-DE" sz="4800" b="1" baseline="0" dirty="0">
                <a:solidFill>
                  <a:schemeClr val="bg1"/>
                </a:solidFill>
                <a:latin typeface="+mj-lt"/>
              </a:rPr>
              <a:t> für Ihre </a:t>
            </a:r>
            <a:br>
              <a:rPr lang="de-DE" sz="4800" b="1" baseline="0" dirty="0">
                <a:solidFill>
                  <a:schemeClr val="bg1"/>
                </a:solidFill>
                <a:latin typeface="+mj-lt"/>
              </a:rPr>
            </a:br>
            <a:r>
              <a:rPr lang="de-DE" sz="4800" b="1" dirty="0">
                <a:solidFill>
                  <a:schemeClr val="bg1"/>
                </a:solidFill>
                <a:latin typeface="+mj-lt"/>
              </a:rPr>
              <a:t>Aufmerksamkeit!</a:t>
            </a:r>
          </a:p>
          <a:p>
            <a:pPr algn="ctr"/>
            <a:endParaRPr lang="de-DE" sz="4400" dirty="0">
              <a:solidFill>
                <a:schemeClr val="bg1"/>
              </a:solidFill>
              <a:latin typeface="+mj-lt"/>
            </a:endParaRPr>
          </a:p>
        </p:txBody>
      </p:sp>
    </p:spTree>
    <p:extLst>
      <p:ext uri="{BB962C8B-B14F-4D97-AF65-F5344CB8AC3E}">
        <p14:creationId xmlns:p14="http://schemas.microsoft.com/office/powerpoint/2010/main" val="27586367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593">
          <p15:clr>
            <a:srgbClr val="FBAE40"/>
          </p15:clr>
        </p15:guide>
        <p15:guide id="4" pos="5087">
          <p15:clr>
            <a:srgbClr val="FBAE40"/>
          </p15:clr>
        </p15:guide>
        <p15:guide id="5" orient="horz" pos="402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hema der Sitzung">
    <p:bg>
      <p:bgPr>
        <a:solidFill>
          <a:srgbClr val="244D88"/>
        </a:solidFill>
        <a:effectLst/>
      </p:bgPr>
    </p:bg>
    <p:spTree>
      <p:nvGrpSpPr>
        <p:cNvPr id="1" name=""/>
        <p:cNvGrpSpPr/>
        <p:nvPr/>
      </p:nvGrpSpPr>
      <p:grpSpPr>
        <a:xfrm>
          <a:off x="0" y="0"/>
          <a:ext cx="0" cy="0"/>
          <a:chOff x="0" y="0"/>
          <a:chExt cx="0" cy="0"/>
        </a:xfrm>
      </p:grpSpPr>
      <p:sp>
        <p:nvSpPr>
          <p:cNvPr id="8" name="Ellipse 7"/>
          <p:cNvSpPr/>
          <p:nvPr userDrawn="1"/>
        </p:nvSpPr>
        <p:spPr>
          <a:xfrm>
            <a:off x="2411065" y="873000"/>
            <a:ext cx="2556000" cy="2556000"/>
          </a:xfrm>
          <a:prstGeom prst="ellipse">
            <a:avLst/>
          </a:prstGeom>
          <a:solidFill>
            <a:srgbClr val="B7C4D8"/>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244D88"/>
                </a:solidFill>
                <a:latin typeface="+mj-lt"/>
                <a:ea typeface="SRH Text" panose="020B0604020202020204" charset="0"/>
                <a:cs typeface="SRH Text" panose="020B0604020202020204" charset="0"/>
              </a:rPr>
              <a:t>Sitzung</a:t>
            </a:r>
          </a:p>
        </p:txBody>
      </p:sp>
      <p:sp>
        <p:nvSpPr>
          <p:cNvPr id="9" name="Ellipse 8"/>
          <p:cNvSpPr/>
          <p:nvPr userDrawn="1"/>
        </p:nvSpPr>
        <p:spPr>
          <a:xfrm>
            <a:off x="4476000" y="1762449"/>
            <a:ext cx="1620000" cy="1620000"/>
          </a:xfrm>
          <a:prstGeom prst="ellipse">
            <a:avLst/>
          </a:prstGeom>
          <a:solidFill>
            <a:srgbClr val="E7815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6800" b="1" dirty="0">
              <a:latin typeface="SRH Text" panose="020B0604020202020204" charset="0"/>
              <a:ea typeface="SRH Text" panose="020B0604020202020204" charset="0"/>
              <a:cs typeface="SRH Text" panose="020B0604020202020204" charset="0"/>
            </a:endParaRPr>
          </a:p>
        </p:txBody>
      </p:sp>
      <p:sp>
        <p:nvSpPr>
          <p:cNvPr id="10" name="Ellipse 9"/>
          <p:cNvSpPr/>
          <p:nvPr userDrawn="1"/>
        </p:nvSpPr>
        <p:spPr>
          <a:xfrm>
            <a:off x="2071521" y="2430089"/>
            <a:ext cx="1368000" cy="1368000"/>
          </a:xfrm>
          <a:prstGeom prst="ellipse">
            <a:avLst/>
          </a:prstGeom>
          <a:solidFill>
            <a:srgbClr val="BED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476001" y="1759910"/>
            <a:ext cx="1620000" cy="1622539"/>
          </a:xfrm>
          <a:prstGeom prst="rect">
            <a:avLst/>
          </a:prstGeom>
        </p:spPr>
        <p:txBody>
          <a:bodyPr>
            <a:noAutofit/>
          </a:bodyPr>
          <a:lstStyle>
            <a:lvl1pPr algn="ctr">
              <a:defRPr sz="6800">
                <a:solidFill>
                  <a:schemeClr val="bg1"/>
                </a:solidFill>
              </a:defRPr>
            </a:lvl1pPr>
          </a:lstStyle>
          <a:p>
            <a:r>
              <a:rPr lang="de-DE" dirty="0"/>
              <a:t>#</a:t>
            </a:r>
          </a:p>
        </p:txBody>
      </p:sp>
      <p:sp>
        <p:nvSpPr>
          <p:cNvPr id="12" name="Textplatzhalter 11"/>
          <p:cNvSpPr>
            <a:spLocks noGrp="1"/>
          </p:cNvSpPr>
          <p:nvPr>
            <p:ph type="body" sz="quarter" idx="10" hasCustomPrompt="1"/>
          </p:nvPr>
        </p:nvSpPr>
        <p:spPr>
          <a:xfrm>
            <a:off x="3083859" y="3798088"/>
            <a:ext cx="3101788" cy="3059911"/>
          </a:xfrm>
          <a:prstGeom prst="rect">
            <a:avLst/>
          </a:prstGeom>
        </p:spPr>
        <p:txBody>
          <a:bodyPr>
            <a:normAutofit/>
          </a:bodyPr>
          <a:lstStyle>
            <a:lvl1pPr marL="0" indent="0">
              <a:buNone/>
              <a:defRPr sz="2400" b="1">
                <a:solidFill>
                  <a:schemeClr val="bg1"/>
                </a:solidFill>
                <a:latin typeface="+mj-lt"/>
              </a:defRPr>
            </a:lvl1pPr>
          </a:lstStyle>
          <a:p>
            <a:pPr lvl="0"/>
            <a:r>
              <a:rPr lang="de-DE" dirty="0"/>
              <a:t>Thema der Sitzung</a:t>
            </a:r>
          </a:p>
        </p:txBody>
      </p:sp>
    </p:spTree>
    <p:extLst>
      <p:ext uri="{BB962C8B-B14F-4D97-AF65-F5344CB8AC3E}">
        <p14:creationId xmlns:p14="http://schemas.microsoft.com/office/powerpoint/2010/main" val="28302296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00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hema der Sitzung mit Inhalt">
    <p:bg>
      <p:bgPr>
        <a:solidFill>
          <a:srgbClr val="244D88"/>
        </a:solidFill>
        <a:effectLst/>
      </p:bgPr>
    </p:bg>
    <p:spTree>
      <p:nvGrpSpPr>
        <p:cNvPr id="1" name=""/>
        <p:cNvGrpSpPr/>
        <p:nvPr/>
      </p:nvGrpSpPr>
      <p:grpSpPr>
        <a:xfrm>
          <a:off x="0" y="0"/>
          <a:ext cx="0" cy="0"/>
          <a:chOff x="0" y="0"/>
          <a:chExt cx="0" cy="0"/>
        </a:xfrm>
      </p:grpSpPr>
      <p:sp>
        <p:nvSpPr>
          <p:cNvPr id="8" name="Ellipse 7"/>
          <p:cNvSpPr/>
          <p:nvPr userDrawn="1"/>
        </p:nvSpPr>
        <p:spPr>
          <a:xfrm>
            <a:off x="2411065" y="873000"/>
            <a:ext cx="2556000" cy="2556000"/>
          </a:xfrm>
          <a:prstGeom prst="ellipse">
            <a:avLst/>
          </a:prstGeom>
          <a:solidFill>
            <a:srgbClr val="B7C4D8"/>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244D88"/>
                </a:solidFill>
                <a:latin typeface="+mj-lt"/>
                <a:ea typeface="SRH Text" panose="020B0604020202020204" charset="0"/>
                <a:cs typeface="SRH Text" panose="020B0604020202020204" charset="0"/>
              </a:rPr>
              <a:t>Sitzung</a:t>
            </a:r>
          </a:p>
        </p:txBody>
      </p:sp>
      <p:sp>
        <p:nvSpPr>
          <p:cNvPr id="9" name="Ellipse 8"/>
          <p:cNvSpPr/>
          <p:nvPr userDrawn="1"/>
        </p:nvSpPr>
        <p:spPr>
          <a:xfrm>
            <a:off x="4476000" y="1762449"/>
            <a:ext cx="1620000" cy="1620000"/>
          </a:xfrm>
          <a:prstGeom prst="ellipse">
            <a:avLst/>
          </a:prstGeom>
          <a:solidFill>
            <a:srgbClr val="E7815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6800" b="1" dirty="0">
              <a:latin typeface="SRH Text" panose="020B0604020202020204" charset="0"/>
              <a:ea typeface="SRH Text" panose="020B0604020202020204" charset="0"/>
              <a:cs typeface="SRH Text" panose="020B0604020202020204" charset="0"/>
            </a:endParaRPr>
          </a:p>
        </p:txBody>
      </p:sp>
      <p:sp>
        <p:nvSpPr>
          <p:cNvPr id="10" name="Ellipse 9"/>
          <p:cNvSpPr/>
          <p:nvPr userDrawn="1"/>
        </p:nvSpPr>
        <p:spPr>
          <a:xfrm>
            <a:off x="2071521" y="2430089"/>
            <a:ext cx="1368000" cy="1368000"/>
          </a:xfrm>
          <a:prstGeom prst="ellipse">
            <a:avLst/>
          </a:prstGeom>
          <a:solidFill>
            <a:srgbClr val="BED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476001" y="1759910"/>
            <a:ext cx="1620000" cy="1622539"/>
          </a:xfrm>
          <a:prstGeom prst="rect">
            <a:avLst/>
          </a:prstGeom>
        </p:spPr>
        <p:txBody>
          <a:bodyPr>
            <a:noAutofit/>
          </a:bodyPr>
          <a:lstStyle>
            <a:lvl1pPr algn="ctr">
              <a:defRPr sz="6800">
                <a:solidFill>
                  <a:schemeClr val="bg1"/>
                </a:solidFill>
              </a:defRPr>
            </a:lvl1pPr>
          </a:lstStyle>
          <a:p>
            <a:r>
              <a:rPr lang="de-DE" dirty="0"/>
              <a:t>#</a:t>
            </a:r>
          </a:p>
        </p:txBody>
      </p:sp>
      <p:sp>
        <p:nvSpPr>
          <p:cNvPr id="12" name="Textplatzhalter 11"/>
          <p:cNvSpPr>
            <a:spLocks noGrp="1"/>
          </p:cNvSpPr>
          <p:nvPr>
            <p:ph type="body" sz="quarter" idx="10" hasCustomPrompt="1"/>
          </p:nvPr>
        </p:nvSpPr>
        <p:spPr>
          <a:xfrm>
            <a:off x="3083859" y="3798088"/>
            <a:ext cx="3101788" cy="3059911"/>
          </a:xfrm>
          <a:prstGeom prst="rect">
            <a:avLst/>
          </a:prstGeom>
        </p:spPr>
        <p:txBody>
          <a:bodyPr>
            <a:normAutofit/>
          </a:bodyPr>
          <a:lstStyle>
            <a:lvl1pPr marL="0" indent="0">
              <a:buNone/>
              <a:defRPr sz="2400" b="1">
                <a:solidFill>
                  <a:schemeClr val="bg1"/>
                </a:solidFill>
                <a:latin typeface="+mj-lt"/>
              </a:defRPr>
            </a:lvl1pPr>
          </a:lstStyle>
          <a:p>
            <a:pPr lvl="0"/>
            <a:r>
              <a:rPr lang="de-DE" dirty="0"/>
              <a:t>Thema der Sitzung</a:t>
            </a:r>
          </a:p>
        </p:txBody>
      </p:sp>
      <p:sp>
        <p:nvSpPr>
          <p:cNvPr id="4" name="Textfeld 3"/>
          <p:cNvSpPr txBox="1"/>
          <p:nvPr userDrawn="1"/>
        </p:nvSpPr>
        <p:spPr>
          <a:xfrm>
            <a:off x="6849036" y="873000"/>
            <a:ext cx="2700676" cy="461665"/>
          </a:xfrm>
          <a:prstGeom prst="rect">
            <a:avLst/>
          </a:prstGeom>
          <a:noFill/>
        </p:spPr>
        <p:txBody>
          <a:bodyPr wrap="none" rtlCol="0">
            <a:spAutoFit/>
          </a:bodyPr>
          <a:lstStyle/>
          <a:p>
            <a:r>
              <a:rPr lang="de-DE" sz="2400" b="1" dirty="0">
                <a:solidFill>
                  <a:schemeClr val="bg1"/>
                </a:solidFill>
                <a:latin typeface="+mj-lt"/>
              </a:rPr>
              <a:t>Inhaltsverzeichnis</a:t>
            </a:r>
          </a:p>
        </p:txBody>
      </p:sp>
      <p:sp>
        <p:nvSpPr>
          <p:cNvPr id="6" name="Textplatzhalter 5"/>
          <p:cNvSpPr>
            <a:spLocks noGrp="1"/>
          </p:cNvSpPr>
          <p:nvPr>
            <p:ph type="body" sz="quarter" idx="11" hasCustomPrompt="1"/>
          </p:nvPr>
        </p:nvSpPr>
        <p:spPr>
          <a:xfrm>
            <a:off x="6849035" y="1334665"/>
            <a:ext cx="4982963" cy="5523334"/>
          </a:xfrm>
          <a:prstGeom prst="rect">
            <a:avLst/>
          </a:prstGeom>
        </p:spPr>
        <p:txBody>
          <a:bodyPr>
            <a:normAutofit/>
          </a:bodyPr>
          <a:lstStyle>
            <a:lvl1pPr marL="514350" indent="-514350">
              <a:buFont typeface="+mj-lt"/>
              <a:buAutoNum type="arabicPeriod"/>
              <a:defRPr sz="2200" baseline="0">
                <a:solidFill>
                  <a:schemeClr val="bg1"/>
                </a:solidFill>
              </a:defRPr>
            </a:lvl1pPr>
          </a:lstStyle>
          <a:p>
            <a:pPr lvl="0"/>
            <a:r>
              <a:rPr lang="de-DE" dirty="0"/>
              <a:t>Erster Punkt</a:t>
            </a:r>
          </a:p>
        </p:txBody>
      </p:sp>
    </p:spTree>
    <p:extLst>
      <p:ext uri="{BB962C8B-B14F-4D97-AF65-F5344CB8AC3E}">
        <p14:creationId xmlns:p14="http://schemas.microsoft.com/office/powerpoint/2010/main" val="28871441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00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Layout ohne Kapitel">
    <p:spTree>
      <p:nvGrpSpPr>
        <p:cNvPr id="1" name=""/>
        <p:cNvGrpSpPr/>
        <p:nvPr/>
      </p:nvGrpSpPr>
      <p:grpSpPr>
        <a:xfrm>
          <a:off x="0" y="0"/>
          <a:ext cx="0" cy="0"/>
          <a:chOff x="0" y="0"/>
          <a:chExt cx="0" cy="0"/>
        </a:xfrm>
      </p:grpSpPr>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a:solidFill>
            <a:srgbClr val="E78153">
              <a:alpha val="20000"/>
            </a:srgbClr>
          </a:solidFill>
        </p:spPr>
        <p:txBody>
          <a:bodyPr lIns="360000" tIns="360000" rIns="360000" bIns="360000">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15"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ctr" defTabSz="914400" rtl="0" eaLnBrk="1" latinLnBrk="0" hangingPunct="1">
              <a:defRPr lang="de-DE" sz="1200" b="0" kern="1200" smtClean="0">
                <a:solidFill>
                  <a:srgbClr val="244D88"/>
                </a:solidFill>
                <a:latin typeface="+mn-lt"/>
                <a:ea typeface="+mn-ea"/>
                <a:cs typeface="+mn-cs"/>
              </a:defRPr>
            </a:lvl1pPr>
          </a:lstStyle>
          <a:p>
            <a:fld id="{9B449813-080C-4388-9CF8-E315303C20FC}" type="slidenum">
              <a:rPr lang="de-DE" smtClean="0"/>
              <a:pPr/>
              <a:t>‹Nr.›</a:t>
            </a:fld>
            <a:endParaRPr lang="de-DE" dirty="0"/>
          </a:p>
        </p:txBody>
      </p:sp>
    </p:spTree>
    <p:extLst>
      <p:ext uri="{BB962C8B-B14F-4D97-AF65-F5344CB8AC3E}">
        <p14:creationId xmlns:p14="http://schemas.microsoft.com/office/powerpoint/2010/main" val="876553520"/>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Layout 1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21" name="Rechteck 20"/>
          <p:cNvSpPr/>
          <p:nvPr userDrawn="1"/>
        </p:nvSpPr>
        <p:spPr>
          <a:xfrm>
            <a:off x="11904000" y="1088014"/>
            <a:ext cx="288000"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7729631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613" userDrawn="1">
          <p15:clr>
            <a:srgbClr val="FBAE40"/>
          </p15:clr>
        </p15:guide>
        <p15:guide id="3" orient="horz" pos="663" userDrawn="1">
          <p15:clr>
            <a:srgbClr val="FBAE40"/>
          </p15:clr>
        </p15:guide>
        <p15:guide id="4" orient="horz" pos="890" userDrawn="1">
          <p15:clr>
            <a:srgbClr val="FBAE40"/>
          </p15:clr>
        </p15:guide>
        <p15:guide id="5" pos="211" userDrawn="1">
          <p15:clr>
            <a:srgbClr val="FBAE40"/>
          </p15:clr>
        </p15:guide>
        <p15:guide id="6" orient="horz" pos="4088" userDrawn="1">
          <p15:clr>
            <a:srgbClr val="FBAE40"/>
          </p15:clr>
        </p15:guide>
        <p15:guide id="9" pos="7015" userDrawn="1">
          <p15:clr>
            <a:srgbClr val="FBAE40"/>
          </p15:clr>
        </p15:guide>
        <p15:guide id="10" pos="1912" userDrawn="1">
          <p15:clr>
            <a:srgbClr val="FBAE40"/>
          </p15:clr>
        </p15:guide>
        <p15:guide id="11" pos="531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Layout 2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21" name="Rechteck 20"/>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3037908115"/>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Layout 3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21" name="Rechteck 20"/>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071547954"/>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Layout 4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8: Abschließende Sitzung</a:t>
            </a:r>
            <a:endParaRPr lang="de-DE" dirty="0"/>
          </a:p>
        </p:txBody>
      </p:sp>
      <p:sp>
        <p:nvSpPr>
          <p:cNvPr id="21" name="Rechteck 20"/>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854807212"/>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elplatzhalter 6"/>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Titelmasterformat durch Klicken bearbeiten</a:t>
            </a:r>
          </a:p>
        </p:txBody>
      </p:sp>
      <p:sp>
        <p:nvSpPr>
          <p:cNvPr id="8" name="Textplatzhalter 7"/>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8"/>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a:p>
        </p:txBody>
      </p:sp>
      <p:sp>
        <p:nvSpPr>
          <p:cNvPr id="10" name="Fußzeilenplatzhalter 9"/>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a:t>Sitzung 8: Abschließende Sitzung</a:t>
            </a:r>
          </a:p>
        </p:txBody>
      </p:sp>
      <p:sp>
        <p:nvSpPr>
          <p:cNvPr id="11" name="Foliennummernplatzhalter 10"/>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49813-080C-4388-9CF8-E315303C20FC}" type="slidenum">
              <a:rPr lang="de-DE" smtClean="0"/>
              <a:t>‹Nr.›</a:t>
            </a:fld>
            <a:endParaRPr lang="de-DE"/>
          </a:p>
        </p:txBody>
      </p:sp>
    </p:spTree>
    <p:extLst>
      <p:ext uri="{BB962C8B-B14F-4D97-AF65-F5344CB8AC3E}">
        <p14:creationId xmlns:p14="http://schemas.microsoft.com/office/powerpoint/2010/main" val="1353663260"/>
      </p:ext>
    </p:extLst>
  </p:cSld>
  <p:clrMap bg1="lt1" tx1="dk1" bg2="lt2" tx2="dk2" accent1="accent1" accent2="accent2" accent3="accent3" accent4="accent4" accent5="accent5" accent6="accent6" hlink="hlink" folHlink="folHlink"/>
  <p:sldLayoutIdLst>
    <p:sldLayoutId id="2147483715" r:id="rId1"/>
    <p:sldLayoutId id="2147483730" r:id="rId2"/>
    <p:sldLayoutId id="2147483713" r:id="rId3"/>
    <p:sldLayoutId id="2147483716" r:id="rId4"/>
    <p:sldLayoutId id="2147483722" r:id="rId5"/>
    <p:sldLayoutId id="2147483717" r:id="rId6"/>
    <p:sldLayoutId id="2147483718" r:id="rId7"/>
    <p:sldLayoutId id="2147483719" r:id="rId8"/>
    <p:sldLayoutId id="2147483720" r:id="rId9"/>
    <p:sldLayoutId id="2147483721" r:id="rId10"/>
    <p:sldLayoutId id="2147483723" r:id="rId11"/>
    <p:sldLayoutId id="2147483724" r:id="rId12"/>
    <p:sldLayoutId id="2147483725" r:id="rId13"/>
    <p:sldLayoutId id="2147483726" r:id="rId14"/>
    <p:sldLayoutId id="2147483727" r:id="rId15"/>
    <p:sldLayoutId id="2147483728" r:id="rId16"/>
    <p:sldLayoutId id="2147483729" r:id="rId17"/>
  </p:sldLayoutIdLst>
  <p:hf hdr="0" dt="0"/>
  <p:txStyles>
    <p:titleStyle>
      <a:lvl1pPr algn="l" defTabSz="914400" rtl="0" eaLnBrk="1" latinLnBrk="0" hangingPunct="1">
        <a:lnSpc>
          <a:spcPct val="100000"/>
        </a:lnSpc>
        <a:spcBef>
          <a:spcPct val="0"/>
        </a:spcBef>
        <a:buNone/>
        <a:defRPr lang="de-DE" sz="3000" b="1" kern="1200" dirty="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0297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0522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8</a:t>
            </a:r>
          </a:p>
        </p:txBody>
      </p:sp>
      <p:sp>
        <p:nvSpPr>
          <p:cNvPr id="3" name="Textplatzhalter 2"/>
          <p:cNvSpPr>
            <a:spLocks noGrp="1"/>
          </p:cNvSpPr>
          <p:nvPr>
            <p:ph type="body" sz="quarter" idx="10"/>
          </p:nvPr>
        </p:nvSpPr>
        <p:spPr/>
        <p:txBody>
          <a:bodyPr/>
          <a:lstStyle/>
          <a:p>
            <a:r>
              <a:rPr lang="de-DE" dirty="0"/>
              <a:t>Abschließende Sitzung</a:t>
            </a:r>
          </a:p>
        </p:txBody>
      </p:sp>
    </p:spTree>
    <p:extLst>
      <p:ext uri="{BB962C8B-B14F-4D97-AF65-F5344CB8AC3E}">
        <p14:creationId xmlns:p14="http://schemas.microsoft.com/office/powerpoint/2010/main" val="745746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8</a:t>
            </a:r>
          </a:p>
        </p:txBody>
      </p:sp>
      <p:sp>
        <p:nvSpPr>
          <p:cNvPr id="3" name="Textplatzhalter 2"/>
          <p:cNvSpPr>
            <a:spLocks noGrp="1"/>
          </p:cNvSpPr>
          <p:nvPr>
            <p:ph type="body" sz="quarter" idx="10"/>
          </p:nvPr>
        </p:nvSpPr>
        <p:spPr/>
        <p:txBody>
          <a:bodyPr/>
          <a:lstStyle/>
          <a:p>
            <a:r>
              <a:rPr lang="de-DE" dirty="0"/>
              <a:t>Abschließende Sitzung</a:t>
            </a:r>
          </a:p>
        </p:txBody>
      </p:sp>
      <p:sp>
        <p:nvSpPr>
          <p:cNvPr id="4" name="Textplatzhalter 3"/>
          <p:cNvSpPr>
            <a:spLocks noGrp="1"/>
          </p:cNvSpPr>
          <p:nvPr>
            <p:ph type="body" sz="quarter" idx="11"/>
          </p:nvPr>
        </p:nvSpPr>
        <p:spPr/>
        <p:txBody>
          <a:bodyPr/>
          <a:lstStyle/>
          <a:p>
            <a:r>
              <a:rPr lang="de-DE" dirty="0"/>
              <a:t>Besprechen der Erfahrungen</a:t>
            </a:r>
          </a:p>
          <a:p>
            <a:r>
              <a:rPr lang="de-DE" dirty="0"/>
              <a:t>Persönlich bedeutsame Werte</a:t>
            </a:r>
          </a:p>
          <a:p>
            <a:r>
              <a:rPr lang="de-DE" dirty="0"/>
              <a:t>Offene Fragen und Resümee der Gruppentherapie</a:t>
            </a:r>
          </a:p>
        </p:txBody>
      </p:sp>
    </p:spTree>
    <p:extLst>
      <p:ext uri="{BB962C8B-B14F-4D97-AF65-F5344CB8AC3E}">
        <p14:creationId xmlns:p14="http://schemas.microsoft.com/office/powerpoint/2010/main" val="1423198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Allgemeine Informationen zur Sitzung 8</a:t>
            </a:r>
          </a:p>
        </p:txBody>
      </p:sp>
      <p:sp>
        <p:nvSpPr>
          <p:cNvPr id="3" name="Inhaltsplatzhalter 2"/>
          <p:cNvSpPr>
            <a:spLocks noGrp="1"/>
          </p:cNvSpPr>
          <p:nvPr>
            <p:ph sz="quarter" idx="10"/>
          </p:nvPr>
        </p:nvSpPr>
        <p:spPr/>
        <p:txBody>
          <a:bodyPr>
            <a:normAutofit/>
          </a:bodyPr>
          <a:lstStyle/>
          <a:p>
            <a:pPr>
              <a:lnSpc>
                <a:spcPct val="100000"/>
              </a:lnSpc>
            </a:pPr>
            <a:r>
              <a:rPr lang="de-DE" dirty="0">
                <a:solidFill>
                  <a:srgbClr val="E78153"/>
                </a:solidFill>
                <a:latin typeface="+mj-lt"/>
              </a:rPr>
              <a:t>Ziele:</a:t>
            </a:r>
          </a:p>
          <a:p>
            <a:r>
              <a:rPr lang="de-DE" dirty="0"/>
              <a:t>Ziele der achten Sitzung sind das Vertiefen der Erfahrungen mit der Anwendung der Borg-Skala und mit körperlicher Aktivität. Im Anschluss wird das Thema persönliche Werte und Bedürfnisse aufgegriffen samt Möglichkeiten, diese trotz der Erkrankung zu verwirklichen. Abschließend soll Raum für noch offene Fragen und Anliegen sein und ein Resümee der gemeinsamen Arbeit gezogen werden. Diese letzte Sitzung ist thematisch etwas offener gehalten, </a:t>
            </a:r>
            <a:r>
              <a:rPr lang="de-DE"/>
              <a:t>um den aufkommenden </a:t>
            </a:r>
            <a:r>
              <a:rPr lang="de-DE" dirty="0"/>
              <a:t>Punkten ausreichend Raum zu geben.</a:t>
            </a:r>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6" name="Foliennummernplatzhalter 5"/>
          <p:cNvSpPr>
            <a:spLocks noGrp="1"/>
          </p:cNvSpPr>
          <p:nvPr>
            <p:ph type="sldNum" sz="quarter" idx="4"/>
          </p:nvPr>
        </p:nvSpPr>
        <p:spPr/>
        <p:txBody>
          <a:bodyPr/>
          <a:lstStyle/>
          <a:p>
            <a:fld id="{9B449813-080C-4388-9CF8-E315303C20FC}" type="slidenum">
              <a:rPr lang="de-DE" smtClean="0"/>
              <a:pPr/>
              <a:t>4</a:t>
            </a:fld>
            <a:endParaRPr lang="de-DE" dirty="0"/>
          </a:p>
        </p:txBody>
      </p:sp>
    </p:spTree>
    <p:extLst>
      <p:ext uri="{BB962C8B-B14F-4D97-AF65-F5344CB8AC3E}">
        <p14:creationId xmlns:p14="http://schemas.microsoft.com/office/powerpoint/2010/main" val="378909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1. Besprechen der Erfahrungen</a:t>
            </a:r>
          </a:p>
        </p:txBody>
      </p:sp>
      <p:sp>
        <p:nvSpPr>
          <p:cNvPr id="3" name="Inhaltsplatzhalter 2"/>
          <p:cNvSpPr>
            <a:spLocks noGrp="1"/>
          </p:cNvSpPr>
          <p:nvPr>
            <p:ph sz="quarter" idx="10"/>
          </p:nvPr>
        </p:nvSpPr>
        <p:spPr/>
        <p:txBody>
          <a:bodyPr/>
          <a:lstStyle/>
          <a:p>
            <a:r>
              <a:rPr lang="de-DE" b="1" dirty="0"/>
              <a:t>Besprechen offener Fragen des Themas körperliche Aktivität bei Post-COVID sowie der Erfahrungen mit der Anwendung der Borg-Skala und weiterer Erfahrungen mit dem Fatigue-Tagebuch/</a:t>
            </a:r>
            <a:r>
              <a:rPr lang="de-DE" b="1" dirty="0" err="1"/>
              <a:t>Pacing</a:t>
            </a:r>
            <a:r>
              <a:rPr lang="de-DE" b="1" dirty="0"/>
              <a:t>-Strategien</a:t>
            </a:r>
          </a:p>
          <a:p>
            <a:r>
              <a:rPr lang="de-DE" dirty="0"/>
              <a:t>Welche Erfahrungen haben Sie bezüglich des Themas körperliche Aktivität und Anwendung der Borg-Skala machen können?</a:t>
            </a:r>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5</a:t>
            </a:fld>
            <a:endParaRPr lang="de-DE" dirty="0"/>
          </a:p>
        </p:txBody>
      </p:sp>
    </p:spTree>
    <p:extLst>
      <p:ext uri="{BB962C8B-B14F-4D97-AF65-F5344CB8AC3E}">
        <p14:creationId xmlns:p14="http://schemas.microsoft.com/office/powerpoint/2010/main" val="2400802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2. Persönlich bedeutsame Werte</a:t>
            </a:r>
          </a:p>
        </p:txBody>
      </p:sp>
      <p:sp>
        <p:nvSpPr>
          <p:cNvPr id="4" name="Fußzeilenplatzhalter 3"/>
          <p:cNvSpPr>
            <a:spLocks noGrp="1"/>
          </p:cNvSpPr>
          <p:nvPr>
            <p:ph type="ftr" sz="quarter" idx="11"/>
          </p:nvPr>
        </p:nvSpPr>
        <p:spPr/>
        <p:txBody>
          <a:bodyPr/>
          <a:lstStyle/>
          <a:p>
            <a:r>
              <a:rPr lang="de-DE" dirty="0"/>
              <a:t>Sitzung 8: Abschließende Sitzung</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6</a:t>
            </a:fld>
            <a:endParaRPr lang="de-DE" dirty="0"/>
          </a:p>
        </p:txBody>
      </p:sp>
      <p:sp>
        <p:nvSpPr>
          <p:cNvPr id="6" name="Inhaltsplatzhalter 2"/>
          <p:cNvSpPr txBox="1">
            <a:spLocks/>
          </p:cNvSpPr>
          <p:nvPr/>
        </p:nvSpPr>
        <p:spPr>
          <a:xfrm>
            <a:off x="6455683" y="1843762"/>
            <a:ext cx="5084045" cy="4645938"/>
          </a:xfrm>
          <a:prstGeom prst="rect">
            <a:avLst/>
          </a:prstGeom>
        </p:spPr>
        <p:txBody>
          <a:bodyPr vert="horz" lIns="91440" tIns="45720" rIns="91440" bIns="45720" rtlCol="0" anchor="ctr" anchorCtr="0">
            <a:normAutofit fontScale="92500" lnSpcReduction="10000"/>
          </a:bodyPr>
          <a:lstStyle>
            <a:lvl1pPr marL="0" indent="0" algn="l" defTabSz="914400" rtl="0" eaLnBrk="1" latinLnBrk="0" hangingPunct="1">
              <a:lnSpc>
                <a:spcPct val="100000"/>
              </a:lnSpc>
              <a:spcBef>
                <a:spcPts val="1000"/>
              </a:spcBef>
              <a:buFont typeface="Arial" panose="020B0604020202020204" pitchFamily="34" charset="0"/>
              <a:buNone/>
              <a:defRPr sz="2200" kern="1200" baseline="0">
                <a:solidFill>
                  <a:srgbClr val="244D8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solidFill>
                  <a:srgbClr val="244D88">
                    <a:alpha val="20000"/>
                  </a:srgbClr>
                </a:solidFill>
              </a:rPr>
              <a:t>Achtsamkeit: Gegenwärtigkeit, präsent sein, den Moment wahrnehmen</a:t>
            </a:r>
          </a:p>
          <a:p>
            <a:r>
              <a:rPr lang="de-DE" dirty="0">
                <a:solidFill>
                  <a:srgbClr val="244D88">
                    <a:alpha val="20000"/>
                  </a:srgbClr>
                </a:solidFill>
              </a:rPr>
              <a:t>Akzeptanz: sich eigenen Reaktionen (Gefühlen, Gedanken, körperlichen Reaktionen) öffnen und diese annehmen</a:t>
            </a:r>
          </a:p>
          <a:p>
            <a:r>
              <a:rPr lang="de-DE" dirty="0" err="1">
                <a:solidFill>
                  <a:srgbClr val="244D88">
                    <a:alpha val="20000"/>
                  </a:srgbClr>
                </a:solidFill>
              </a:rPr>
              <a:t>Defusion</a:t>
            </a:r>
            <a:r>
              <a:rPr lang="de-DE" dirty="0">
                <a:solidFill>
                  <a:srgbClr val="244D88">
                    <a:alpha val="20000"/>
                  </a:srgbClr>
                </a:solidFill>
              </a:rPr>
              <a:t>: Desidentifikation, Gedanken/ Gefühle mit Abstand betrachten</a:t>
            </a:r>
          </a:p>
          <a:p>
            <a:r>
              <a:rPr lang="de-DE" dirty="0">
                <a:solidFill>
                  <a:srgbClr val="244D88">
                    <a:alpha val="20000"/>
                  </a:srgbClr>
                </a:solidFill>
              </a:rPr>
              <a:t>Selbst als „Kontext des eigenen Erlebens“: Loslösen von konstruiertem Bild des Selbst</a:t>
            </a:r>
          </a:p>
          <a:p>
            <a:r>
              <a:rPr lang="de-DE" dirty="0"/>
              <a:t>Werte: Vorstellungen einer Person von einem guten Leben</a:t>
            </a:r>
          </a:p>
          <a:p>
            <a:r>
              <a:rPr lang="de-DE" dirty="0" err="1">
                <a:solidFill>
                  <a:srgbClr val="244D88">
                    <a:alpha val="20000"/>
                  </a:srgbClr>
                </a:solidFill>
              </a:rPr>
              <a:t>Commitment</a:t>
            </a:r>
            <a:r>
              <a:rPr lang="de-DE" dirty="0">
                <a:solidFill>
                  <a:srgbClr val="244D88">
                    <a:alpha val="20000"/>
                  </a:srgbClr>
                </a:solidFill>
              </a:rPr>
              <a:t>: Festlegung auf bestimmte Werte, Ziele und Handlungen</a:t>
            </a:r>
          </a:p>
        </p:txBody>
      </p:sp>
      <p:pic>
        <p:nvPicPr>
          <p:cNvPr id="7" name="Grafik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2321266"/>
            <a:ext cx="5760720" cy="3377184"/>
          </a:xfrm>
          <a:prstGeom prst="rect">
            <a:avLst/>
          </a:prstGeom>
        </p:spPr>
      </p:pic>
      <p:sp>
        <p:nvSpPr>
          <p:cNvPr id="8" name="Rechteck 7"/>
          <p:cNvSpPr/>
          <p:nvPr/>
        </p:nvSpPr>
        <p:spPr>
          <a:xfrm>
            <a:off x="2743200" y="2441448"/>
            <a:ext cx="932688"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4385468" y="3246120"/>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4385467" y="4606314"/>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2723084" y="5364480"/>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889412" y="3246120"/>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889411" y="4606314"/>
            <a:ext cx="1192371"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extfeld 13"/>
          <p:cNvSpPr txBox="1"/>
          <p:nvPr/>
        </p:nvSpPr>
        <p:spPr>
          <a:xfrm>
            <a:off x="1485596" y="4512195"/>
            <a:ext cx="629147" cy="276999"/>
          </a:xfrm>
          <a:prstGeom prst="rect">
            <a:avLst/>
          </a:prstGeom>
          <a:noFill/>
        </p:spPr>
        <p:txBody>
          <a:bodyPr wrap="none" rtlCol="0">
            <a:spAutoFit/>
          </a:bodyPr>
          <a:lstStyle/>
          <a:p>
            <a:r>
              <a:rPr lang="de-DE" sz="1200" b="1" dirty="0"/>
              <a:t>Werte</a:t>
            </a:r>
          </a:p>
        </p:txBody>
      </p:sp>
      <p:sp>
        <p:nvSpPr>
          <p:cNvPr id="16" name="Textfeld 15"/>
          <p:cNvSpPr txBox="1"/>
          <p:nvPr/>
        </p:nvSpPr>
        <p:spPr>
          <a:xfrm>
            <a:off x="334963" y="5658644"/>
            <a:ext cx="5761037" cy="461665"/>
          </a:xfrm>
          <a:prstGeom prst="rect">
            <a:avLst/>
          </a:prstGeom>
          <a:noFill/>
        </p:spPr>
        <p:txBody>
          <a:bodyPr wrap="square" rtlCol="0">
            <a:spAutoFit/>
          </a:bodyPr>
          <a:lstStyle/>
          <a:p>
            <a:r>
              <a:rPr lang="de-DE" sz="1200" dirty="0">
                <a:solidFill>
                  <a:srgbClr val="244D88"/>
                </a:solidFill>
              </a:rPr>
              <a:t>Hexagon-Modell aus der Akzeptanz- und </a:t>
            </a:r>
            <a:r>
              <a:rPr lang="de-DE" sz="1200" dirty="0" err="1">
                <a:solidFill>
                  <a:srgbClr val="244D88"/>
                </a:solidFill>
              </a:rPr>
              <a:t>Commitmenttherapie</a:t>
            </a:r>
            <a:r>
              <a:rPr lang="de-DE" sz="1200" dirty="0">
                <a:solidFill>
                  <a:srgbClr val="244D88"/>
                </a:solidFill>
              </a:rPr>
              <a:t> (ACT) </a:t>
            </a:r>
            <a:br>
              <a:rPr lang="de-DE" sz="1200" dirty="0">
                <a:solidFill>
                  <a:srgbClr val="244D88"/>
                </a:solidFill>
              </a:rPr>
            </a:br>
            <a:r>
              <a:rPr lang="de-DE" sz="1200" dirty="0">
                <a:solidFill>
                  <a:srgbClr val="244D88"/>
                </a:solidFill>
              </a:rPr>
              <a:t>nach Wengenroth (2017)</a:t>
            </a:r>
          </a:p>
        </p:txBody>
      </p:sp>
    </p:spTree>
    <p:extLst>
      <p:ext uri="{BB962C8B-B14F-4D97-AF65-F5344CB8AC3E}">
        <p14:creationId xmlns:p14="http://schemas.microsoft.com/office/powerpoint/2010/main" val="35903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Persönlich bedeutsame Werte</a:t>
            </a:r>
          </a:p>
        </p:txBody>
      </p:sp>
      <p:sp>
        <p:nvSpPr>
          <p:cNvPr id="3" name="Inhaltsplatzhalter 2"/>
          <p:cNvSpPr>
            <a:spLocks noGrp="1"/>
          </p:cNvSpPr>
          <p:nvPr>
            <p:ph sz="quarter" idx="10"/>
          </p:nvPr>
        </p:nvSpPr>
        <p:spPr>
          <a:xfrm>
            <a:off x="334964" y="1412876"/>
            <a:ext cx="7381012" cy="5058824"/>
          </a:xfrm>
        </p:spPr>
        <p:txBody>
          <a:bodyPr/>
          <a:lstStyle/>
          <a:p>
            <a:pPr marL="342900" indent="-342900">
              <a:buFont typeface="Arial" panose="020B0604020202020204" pitchFamily="34" charset="0"/>
              <a:buChar char="•"/>
            </a:pPr>
            <a:r>
              <a:rPr lang="de-DE" dirty="0"/>
              <a:t>Was sind für mich wichtige Werte und Vorstellungen in meinem Leben?</a:t>
            </a:r>
          </a:p>
          <a:p>
            <a:pPr marL="342900" indent="-342900">
              <a:buFont typeface="Arial" panose="020B0604020202020204" pitchFamily="34" charset="0"/>
              <a:buChar char="•"/>
            </a:pPr>
            <a:r>
              <a:rPr lang="de-DE" dirty="0"/>
              <a:t>Welche Bedürfnisse stehen hinter diesen Werten?</a:t>
            </a:r>
          </a:p>
          <a:p>
            <a:pPr marL="342900" indent="-342900">
              <a:buFont typeface="Arial" panose="020B0604020202020204" pitchFamily="34" charset="0"/>
              <a:buChar char="•"/>
            </a:pPr>
            <a:r>
              <a:rPr lang="de-DE" dirty="0"/>
              <a:t>Welche Werte bzw. deren Verwirklichung sind durch die Erkrankung bedroht?</a:t>
            </a:r>
          </a:p>
          <a:p>
            <a:pPr marL="342900" indent="-342900">
              <a:buFont typeface="Arial" panose="020B0604020202020204" pitchFamily="34" charset="0"/>
              <a:buChar char="•"/>
            </a:pPr>
            <a:r>
              <a:rPr lang="de-DE" dirty="0"/>
              <a:t>Welche Bedürfnisse sind hierdurch bedroht?</a:t>
            </a:r>
          </a:p>
          <a:p>
            <a:pPr marL="342900" indent="-342900">
              <a:buFont typeface="Arial" panose="020B0604020202020204" pitchFamily="34" charset="0"/>
              <a:buChar char="•"/>
            </a:pPr>
            <a:r>
              <a:rPr lang="de-DE" dirty="0"/>
              <a:t>Wie lassen sich diese Werte und Bedürfnisse trotz der Erkrankung realisieren?</a:t>
            </a:r>
          </a:p>
          <a:p>
            <a:endParaRPr lang="de-DE" dirty="0"/>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7</a:t>
            </a:fld>
            <a:endParaRPr lang="de-DE" dirty="0"/>
          </a:p>
        </p:txBody>
      </p:sp>
      <p:sp>
        <p:nvSpPr>
          <p:cNvPr id="6" name="Rechteck 5"/>
          <p:cNvSpPr/>
          <p:nvPr/>
        </p:nvSpPr>
        <p:spPr>
          <a:xfrm>
            <a:off x="8075975" y="1412876"/>
            <a:ext cx="3060338" cy="3232276"/>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b="1" dirty="0">
                <a:solidFill>
                  <a:srgbClr val="244D88"/>
                </a:solidFill>
                <a:latin typeface="+mj-lt"/>
              </a:rPr>
              <a:t>Grundbedürfnisse</a:t>
            </a:r>
          </a:p>
          <a:p>
            <a:pPr marL="342900" indent="-342900">
              <a:spcBef>
                <a:spcPts val="600"/>
              </a:spcBef>
              <a:buFont typeface="+mj-lt"/>
              <a:buAutoNum type="arabicPeriod"/>
            </a:pPr>
            <a:r>
              <a:rPr lang="de-DE" dirty="0">
                <a:solidFill>
                  <a:srgbClr val="244D88"/>
                </a:solidFill>
              </a:rPr>
              <a:t>Kontrolle, Sicherheit</a:t>
            </a:r>
          </a:p>
          <a:p>
            <a:pPr marL="342900" indent="-342900">
              <a:spcBef>
                <a:spcPts val="600"/>
              </a:spcBef>
              <a:buFont typeface="+mj-lt"/>
              <a:buAutoNum type="arabicPeriod"/>
            </a:pPr>
            <a:r>
              <a:rPr lang="de-DE" dirty="0">
                <a:solidFill>
                  <a:srgbClr val="244D88"/>
                </a:solidFill>
              </a:rPr>
              <a:t>Bindung, Zugehörigkeit</a:t>
            </a:r>
          </a:p>
          <a:p>
            <a:pPr marL="342900" indent="-342900">
              <a:spcBef>
                <a:spcPts val="600"/>
              </a:spcBef>
              <a:buFont typeface="+mj-lt"/>
              <a:buAutoNum type="arabicPeriod"/>
            </a:pPr>
            <a:r>
              <a:rPr lang="de-DE" dirty="0">
                <a:solidFill>
                  <a:srgbClr val="244D88"/>
                </a:solidFill>
              </a:rPr>
              <a:t>Selbstwert</a:t>
            </a:r>
          </a:p>
          <a:p>
            <a:pPr marL="342900" indent="-342900">
              <a:spcBef>
                <a:spcPts val="600"/>
              </a:spcBef>
              <a:buFont typeface="+mj-lt"/>
              <a:buAutoNum type="arabicPeriod"/>
            </a:pPr>
            <a:r>
              <a:rPr lang="de-DE" dirty="0">
                <a:solidFill>
                  <a:srgbClr val="244D88"/>
                </a:solidFill>
              </a:rPr>
              <a:t>Lust/Freude</a:t>
            </a:r>
          </a:p>
          <a:p>
            <a:pPr marL="342900" indent="-342900">
              <a:spcBef>
                <a:spcPts val="600"/>
              </a:spcBef>
              <a:buFont typeface="+mj-lt"/>
              <a:buAutoNum type="arabicPeriod"/>
            </a:pPr>
            <a:endParaRPr lang="de-DE" dirty="0">
              <a:solidFill>
                <a:srgbClr val="244D88"/>
              </a:solidFill>
            </a:endParaRPr>
          </a:p>
          <a:p>
            <a:pPr>
              <a:spcBef>
                <a:spcPts val="600"/>
              </a:spcBef>
            </a:pPr>
            <a:r>
              <a:rPr lang="de-DE" sz="1200" dirty="0">
                <a:solidFill>
                  <a:srgbClr val="244D88"/>
                </a:solidFill>
              </a:rPr>
              <a:t>Nach: K. Grawe (2000)</a:t>
            </a:r>
          </a:p>
        </p:txBody>
      </p:sp>
      <p:sp>
        <p:nvSpPr>
          <p:cNvPr id="14" name="Abgerundetes Rechteck 13"/>
          <p:cNvSpPr/>
          <p:nvPr/>
        </p:nvSpPr>
        <p:spPr>
          <a:xfrm>
            <a:off x="755707" y="5311394"/>
            <a:ext cx="1737360" cy="914400"/>
          </a:xfrm>
          <a:prstGeom prst="roundRect">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Werte</a:t>
            </a:r>
          </a:p>
        </p:txBody>
      </p:sp>
      <p:sp>
        <p:nvSpPr>
          <p:cNvPr id="15" name="Abgerundetes Rechteck 14"/>
          <p:cNvSpPr/>
          <p:nvPr/>
        </p:nvSpPr>
        <p:spPr>
          <a:xfrm>
            <a:off x="3577533" y="5311394"/>
            <a:ext cx="1737360" cy="914400"/>
          </a:xfrm>
          <a:prstGeom prst="roundRect">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Bedürfnisse</a:t>
            </a:r>
          </a:p>
        </p:txBody>
      </p:sp>
      <p:cxnSp>
        <p:nvCxnSpPr>
          <p:cNvPr id="16" name="Gerade Verbindung mit Pfeil 15"/>
          <p:cNvCxnSpPr/>
          <p:nvPr/>
        </p:nvCxnSpPr>
        <p:spPr>
          <a:xfrm>
            <a:off x="2493067" y="5750306"/>
            <a:ext cx="1084466" cy="0"/>
          </a:xfrm>
          <a:prstGeom prst="straightConnector1">
            <a:avLst/>
          </a:prstGeom>
          <a:ln w="25400">
            <a:solidFill>
              <a:srgbClr val="244D88"/>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6126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Persönlich bedeutsame Werte</a:t>
            </a:r>
          </a:p>
        </p:txBody>
      </p:sp>
      <p:sp>
        <p:nvSpPr>
          <p:cNvPr id="3" name="Inhaltsplatzhalter 2"/>
          <p:cNvSpPr>
            <a:spLocks noGrp="1"/>
          </p:cNvSpPr>
          <p:nvPr>
            <p:ph sz="quarter" idx="10"/>
          </p:nvPr>
        </p:nvSpPr>
        <p:spPr>
          <a:xfrm>
            <a:off x="334963" y="1412876"/>
            <a:ext cx="10801349" cy="5058824"/>
          </a:xfrm>
        </p:spPr>
        <p:txBody>
          <a:bodyPr/>
          <a:lstStyle/>
          <a:p>
            <a:r>
              <a:rPr lang="de-DE" b="1" dirty="0"/>
              <a:t>Umgang mit der noch eingeschränkten Leistungsfähigkeit</a:t>
            </a:r>
            <a:endParaRPr lang="de-DE" dirty="0"/>
          </a:p>
          <a:p>
            <a:pPr marL="342900" indent="-342900">
              <a:buFont typeface="Arial" panose="020B0604020202020204" pitchFamily="34" charset="0"/>
              <a:buChar char="•"/>
            </a:pPr>
            <a:r>
              <a:rPr lang="de-DE" dirty="0"/>
              <a:t>Was ist für mich persönlich ein guter und hilfreicher Umgang mit den aktuell vorhandenen Einschränkungen?</a:t>
            </a:r>
          </a:p>
          <a:p>
            <a:pPr marL="342900" indent="-342900">
              <a:buFont typeface="Arial" panose="020B0604020202020204" pitchFamily="34" charset="0"/>
              <a:buChar char="•"/>
            </a:pPr>
            <a:r>
              <a:rPr lang="de-DE" dirty="0"/>
              <a:t>Welches Bedürfnis steht hinter den Aktivitäten, die ich momentan nicht realisieren kann?</a:t>
            </a:r>
          </a:p>
          <a:p>
            <a:pPr marL="342900" indent="-342900">
              <a:buFont typeface="Arial" panose="020B0604020202020204" pitchFamily="34" charset="0"/>
              <a:buChar char="•"/>
            </a:pPr>
            <a:r>
              <a:rPr lang="de-DE" dirty="0"/>
              <a:t>Welche Aktivitäten können diese früheren Aktivitäten vielleicht ersetzen und ausgleichen?</a:t>
            </a:r>
          </a:p>
          <a:p>
            <a:pPr marL="342900" indent="-342900">
              <a:buFont typeface="Arial" panose="020B0604020202020204" pitchFamily="34" charset="0"/>
              <a:buChar char="•"/>
            </a:pPr>
            <a:r>
              <a:rPr lang="de-DE" dirty="0"/>
              <a:t>Welche dieser bedrohten Bedürfnisse können hierdurch befriedigt werden?</a:t>
            </a:r>
          </a:p>
          <a:p>
            <a:endParaRPr lang="de-DE" dirty="0"/>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8</a:t>
            </a:fld>
            <a:endParaRPr lang="de-DE" dirty="0"/>
          </a:p>
        </p:txBody>
      </p:sp>
      <p:sp>
        <p:nvSpPr>
          <p:cNvPr id="8" name="Abgerundetes Rechteck 7"/>
          <p:cNvSpPr/>
          <p:nvPr/>
        </p:nvSpPr>
        <p:spPr>
          <a:xfrm>
            <a:off x="755707" y="5311394"/>
            <a:ext cx="1737360" cy="914400"/>
          </a:xfrm>
          <a:prstGeom prst="roundRect">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Werte</a:t>
            </a:r>
          </a:p>
        </p:txBody>
      </p:sp>
      <p:sp>
        <p:nvSpPr>
          <p:cNvPr id="9" name="Abgerundetes Rechteck 8"/>
          <p:cNvSpPr/>
          <p:nvPr/>
        </p:nvSpPr>
        <p:spPr>
          <a:xfrm>
            <a:off x="3577533" y="5311394"/>
            <a:ext cx="1737360" cy="914400"/>
          </a:xfrm>
          <a:prstGeom prst="roundRect">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Bedürfnisse</a:t>
            </a:r>
          </a:p>
        </p:txBody>
      </p:sp>
      <p:cxnSp>
        <p:nvCxnSpPr>
          <p:cNvPr id="11" name="Gerade Verbindung mit Pfeil 10"/>
          <p:cNvCxnSpPr/>
          <p:nvPr/>
        </p:nvCxnSpPr>
        <p:spPr>
          <a:xfrm>
            <a:off x="2493067" y="5750306"/>
            <a:ext cx="1084466" cy="0"/>
          </a:xfrm>
          <a:prstGeom prst="straightConnector1">
            <a:avLst/>
          </a:prstGeom>
          <a:ln w="25400">
            <a:solidFill>
              <a:srgbClr val="244D88"/>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a:off x="5314893" y="5750306"/>
            <a:ext cx="1084466" cy="0"/>
          </a:xfrm>
          <a:prstGeom prst="straightConnector1">
            <a:avLst/>
          </a:prstGeom>
          <a:ln w="25400">
            <a:solidFill>
              <a:srgbClr val="244D88"/>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3" name="Abgerundetes Rechteck 12"/>
          <p:cNvSpPr/>
          <p:nvPr/>
        </p:nvSpPr>
        <p:spPr>
          <a:xfrm>
            <a:off x="6399359" y="5311394"/>
            <a:ext cx="1737360" cy="914400"/>
          </a:xfrm>
          <a:prstGeom prst="roundRect">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Aktivitäten</a:t>
            </a:r>
          </a:p>
        </p:txBody>
      </p:sp>
    </p:spTree>
    <p:extLst>
      <p:ext uri="{BB962C8B-B14F-4D97-AF65-F5344CB8AC3E}">
        <p14:creationId xmlns:p14="http://schemas.microsoft.com/office/powerpoint/2010/main" val="32173640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34963" y="-1"/>
            <a:ext cx="8101012" cy="1052513"/>
          </a:xfrm>
        </p:spPr>
        <p:txBody>
          <a:bodyPr>
            <a:noAutofit/>
          </a:bodyPr>
          <a:lstStyle/>
          <a:p>
            <a:r>
              <a:rPr lang="de-DE" sz="2900" dirty="0"/>
              <a:t>3. Offene Fragen und Resümee der Gruppentherapie</a:t>
            </a:r>
          </a:p>
        </p:txBody>
      </p:sp>
      <p:sp>
        <p:nvSpPr>
          <p:cNvPr id="3" name="Inhaltsplatzhalter 2"/>
          <p:cNvSpPr>
            <a:spLocks noGrp="1"/>
          </p:cNvSpPr>
          <p:nvPr>
            <p:ph sz="quarter" idx="10"/>
          </p:nvPr>
        </p:nvSpPr>
        <p:spPr/>
        <p:txBody>
          <a:bodyPr/>
          <a:lstStyle/>
          <a:p>
            <a:pPr marL="342900" indent="-342900">
              <a:buFont typeface="Arial" panose="020B0604020202020204" pitchFamily="34" charset="0"/>
              <a:buChar char="•"/>
            </a:pPr>
            <a:r>
              <a:rPr lang="de-DE" dirty="0"/>
              <a:t>Welche Punkte und Fragen sind für Sie noch offengeblieben und welche würden Sie gerne noch besprechen?</a:t>
            </a:r>
          </a:p>
          <a:p>
            <a:pPr marL="342900" indent="-342900">
              <a:buFont typeface="Arial" panose="020B0604020202020204" pitchFamily="34" charset="0"/>
              <a:buChar char="•"/>
            </a:pPr>
            <a:r>
              <a:rPr lang="de-DE" dirty="0"/>
              <a:t>Was hätten Sie gerne anders gehabt/was hat Ihnen gefehlt?</a:t>
            </a:r>
          </a:p>
          <a:p>
            <a:pPr marL="342900" indent="-342900">
              <a:buFont typeface="Arial" panose="020B0604020202020204" pitchFamily="34" charset="0"/>
              <a:buChar char="•"/>
            </a:pPr>
            <a:r>
              <a:rPr lang="de-DE" dirty="0"/>
              <a:t>Was ziehen Sie für ein Resümee aus der Gruppe – was nehmen Sie mit?</a:t>
            </a:r>
          </a:p>
          <a:p>
            <a:endParaRPr lang="de-DE" dirty="0"/>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9</a:t>
            </a:fld>
            <a:endParaRPr lang="de-DE" dirty="0"/>
          </a:p>
        </p:txBody>
      </p:sp>
    </p:spTree>
    <p:extLst>
      <p:ext uri="{BB962C8B-B14F-4D97-AF65-F5344CB8AC3E}">
        <p14:creationId xmlns:p14="http://schemas.microsoft.com/office/powerpoint/2010/main" val="2043436711"/>
      </p:ext>
    </p:extLst>
  </p:cSld>
  <p:clrMapOvr>
    <a:masterClrMapping/>
  </p:clrMapOvr>
</p:sld>
</file>

<file path=ppt/theme/theme1.xml><?xml version="1.0" encoding="utf-8"?>
<a:theme xmlns:a="http://schemas.openxmlformats.org/drawingml/2006/main" name="Benutzerdefiniertes Design">
  <a:themeElements>
    <a:clrScheme name="HRS">
      <a:dk1>
        <a:srgbClr val="244D88"/>
      </a:dk1>
      <a:lt1>
        <a:srgbClr val="FFFFFF"/>
      </a:lt1>
      <a:dk2>
        <a:srgbClr val="000000"/>
      </a:dk2>
      <a:lt2>
        <a:srgbClr val="FFFFFF"/>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ans Ruland Stiftung">
      <a:majorFont>
        <a:latin typeface="SRH Headline"/>
        <a:ea typeface=""/>
        <a:cs typeface=""/>
      </a:majorFont>
      <a:minorFont>
        <a:latin typeface="SRH T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466</Words>
  <Application>Microsoft Office PowerPoint</Application>
  <PresentationFormat>Breitbild</PresentationFormat>
  <Paragraphs>63</Paragraphs>
  <Slides>10</Slides>
  <Notes>1</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10</vt:i4>
      </vt:variant>
    </vt:vector>
  </HeadingPairs>
  <TitlesOfParts>
    <vt:vector size="15" baseType="lpstr">
      <vt:lpstr>Arial</vt:lpstr>
      <vt:lpstr>SRH Text</vt:lpstr>
      <vt:lpstr>SRH Headline</vt:lpstr>
      <vt:lpstr>Calibri</vt:lpstr>
      <vt:lpstr>Benutzerdefiniertes Design</vt:lpstr>
      <vt:lpstr>PowerPoint-Präsentation</vt:lpstr>
      <vt:lpstr>8</vt:lpstr>
      <vt:lpstr>8</vt:lpstr>
      <vt:lpstr>Allgemeine Informationen zur Sitzung 8</vt:lpstr>
      <vt:lpstr>1. Besprechen der Erfahrungen</vt:lpstr>
      <vt:lpstr>2. Persönlich bedeutsame Werte</vt:lpstr>
      <vt:lpstr>2. Persönlich bedeutsame Werte</vt:lpstr>
      <vt:lpstr>2. Persönlich bedeutsame Werte</vt:lpstr>
      <vt:lpstr>3. Offene Fragen und Resümee der Gruppentherapie</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Henrike Voelker</dc:creator>
  <cp:lastModifiedBy>Wölfle</cp:lastModifiedBy>
  <cp:revision>354</cp:revision>
  <dcterms:created xsi:type="dcterms:W3CDTF">2020-06-05T16:20:53Z</dcterms:created>
  <dcterms:modified xsi:type="dcterms:W3CDTF">2023-02-07T18:46:31Z</dcterms:modified>
</cp:coreProperties>
</file>