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17"/>
  </p:notesMasterIdLst>
  <p:sldIdLst>
    <p:sldId id="256" r:id="rId2"/>
    <p:sldId id="257" r:id="rId3"/>
    <p:sldId id="258" r:id="rId4"/>
    <p:sldId id="268" r:id="rId5"/>
    <p:sldId id="269" r:id="rId6"/>
    <p:sldId id="270" r:id="rId7"/>
    <p:sldId id="284" r:id="rId8"/>
    <p:sldId id="285" r:id="rId9"/>
    <p:sldId id="290" r:id="rId10"/>
    <p:sldId id="286" r:id="rId11"/>
    <p:sldId id="287" r:id="rId12"/>
    <p:sldId id="288" r:id="rId13"/>
    <p:sldId id="289" r:id="rId14"/>
    <p:sldId id="283" r:id="rId15"/>
    <p:sldId id="291" r:id="rId16"/>
  </p:sldIdLst>
  <p:sldSz cx="12192000" cy="6858000"/>
  <p:notesSz cx="7099300" cy="10234613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SRH Headline" panose="020B0604020202020204" charset="0"/>
      <p:regular r:id="rId22"/>
      <p:bold r:id="rId23"/>
    </p:embeddedFont>
    <p:embeddedFont>
      <p:font typeface="SRH Text" panose="020B0604020202020204" charset="0"/>
      <p:regular r:id="rId24"/>
      <p:bold r:id="rId25"/>
      <p:italic r:id="rId26"/>
      <p:boldItalic r:id="rId27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69"/>
            <p14:sldId id="270"/>
            <p14:sldId id="284"/>
            <p14:sldId id="285"/>
            <p14:sldId id="290"/>
            <p14:sldId id="286"/>
            <p14:sldId id="287"/>
            <p14:sldId id="288"/>
            <p14:sldId id="289"/>
            <p14:sldId id="283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0"/>
    <a:srgbClr val="E78153"/>
    <a:srgbClr val="244D88"/>
    <a:srgbClr val="2C2E2E"/>
    <a:srgbClr val="000000"/>
    <a:srgbClr val="B92659"/>
    <a:srgbClr val="6D7373"/>
    <a:srgbClr val="0067A0"/>
    <a:srgbClr val="AAA39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37" autoAdjust="0"/>
    <p:restoredTop sz="94740" autoAdjust="0"/>
  </p:normalViewPr>
  <p:slideViewPr>
    <p:cSldViewPr snapToGrid="0">
      <p:cViewPr varScale="1">
        <p:scale>
          <a:sx n="104" d="100"/>
          <a:sy n="104" d="100"/>
        </p:scale>
        <p:origin x="139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2" d="100"/>
        <a:sy n="6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Matthias Weisbrod" userId="2ea9f7ac-8014-4035-970e-1fcbbc436764" providerId="ADAL" clId="{4C9CA331-BC09-4DC7-B75D-0C929A5C23E2}"/>
    <pc:docChg chg="custSel modSld">
      <pc:chgData name="Dr. Matthias Weisbrod" userId="2ea9f7ac-8014-4035-970e-1fcbbc436764" providerId="ADAL" clId="{4C9CA331-BC09-4DC7-B75D-0C929A5C23E2}" dt="2025-11-07T13:19:21.154" v="11" actId="20577"/>
      <pc:docMkLst>
        <pc:docMk/>
      </pc:docMkLst>
      <pc:sldChg chg="modSp mod">
        <pc:chgData name="Dr. Matthias Weisbrod" userId="2ea9f7ac-8014-4035-970e-1fcbbc436764" providerId="ADAL" clId="{4C9CA331-BC09-4DC7-B75D-0C929A5C23E2}" dt="2025-11-07T13:17:25.450" v="0" actId="20577"/>
        <pc:sldMkLst>
          <pc:docMk/>
          <pc:sldMk cId="4144729772" sldId="270"/>
        </pc:sldMkLst>
        <pc:spChg chg="mod">
          <ac:chgData name="Dr. Matthias Weisbrod" userId="2ea9f7ac-8014-4035-970e-1fcbbc436764" providerId="ADAL" clId="{4C9CA331-BC09-4DC7-B75D-0C929A5C23E2}" dt="2025-11-07T13:17:25.450" v="0" actId="20577"/>
          <ac:spMkLst>
            <pc:docMk/>
            <pc:sldMk cId="4144729772" sldId="270"/>
            <ac:spMk id="5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19:21.154" v="11" actId="20577"/>
        <pc:sldMkLst>
          <pc:docMk/>
          <pc:sldMk cId="1386176623" sldId="287"/>
        </pc:sldMkLst>
        <pc:spChg chg="mod">
          <ac:chgData name="Dr. Matthias Weisbrod" userId="2ea9f7ac-8014-4035-970e-1fcbbc436764" providerId="ADAL" clId="{4C9CA331-BC09-4DC7-B75D-0C929A5C23E2}" dt="2025-11-07T13:19:21.154" v="11" actId="20577"/>
          <ac:spMkLst>
            <pc:docMk/>
            <pc:sldMk cId="1386176623" sldId="287"/>
            <ac:spMk id="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877A3E2A-35AE-479C-B172-30C9CAEEE094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925407"/>
            <a:ext cx="5679440" cy="4029879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3611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4888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191045-FCBB-4EC9-AB5F-AA4CFDEA61CB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08356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8800" y="1080000"/>
            <a:ext cx="2224800" cy="253284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238200" y="3920667"/>
            <a:ext cx="570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für Jugendliche und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junge Erwachsene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1 von 4">
    <p:bg>
      <p:bgPr>
        <a:solidFill>
          <a:schemeClr val="bg1">
            <a:alpha val="9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2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3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79041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4 v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 userDrawn="1"/>
        </p:nvSpPr>
        <p:spPr>
          <a:xfrm>
            <a:off x="11903998" y="4329025"/>
            <a:ext cx="288002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 userDrawn="1"/>
        </p:nvSpPr>
        <p:spPr>
          <a:xfrm>
            <a:off x="11903999" y="2192854"/>
            <a:ext cx="291019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 userDrawn="1"/>
        </p:nvSpPr>
        <p:spPr>
          <a:xfrm>
            <a:off x="11903998" y="3248688"/>
            <a:ext cx="288001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1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397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11832000" y="2167676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 userDrawn="1"/>
        </p:nvSpPr>
        <p:spPr>
          <a:xfrm>
            <a:off x="11832000" y="3247001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 userDrawn="1"/>
        </p:nvSpPr>
        <p:spPr>
          <a:xfrm>
            <a:off x="11828981" y="4328013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 userDrawn="1"/>
        </p:nvSpPr>
        <p:spPr>
          <a:xfrm>
            <a:off x="11825962" y="5407338"/>
            <a:ext cx="360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15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6312" y="6489701"/>
            <a:ext cx="1049649" cy="368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de-DE" sz="1200" b="0" kern="1200" smtClean="0">
                <a:solidFill>
                  <a:srgbClr val="009BD0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B449813-080C-4388-9CF8-E315303C20FC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1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963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613" userDrawn="1">
          <p15:clr>
            <a:srgbClr val="FBAE40"/>
          </p15:clr>
        </p15:guide>
        <p15:guide id="3" orient="horz" pos="663" userDrawn="1">
          <p15:clr>
            <a:srgbClr val="FBAE40"/>
          </p15:clr>
        </p15:guide>
        <p15:guide id="4" orient="horz" pos="890" userDrawn="1">
          <p15:clr>
            <a:srgbClr val="FBAE40"/>
          </p15:clr>
        </p15:guide>
        <p15:guide id="5" pos="211" userDrawn="1">
          <p15:clr>
            <a:srgbClr val="FBAE40"/>
          </p15:clr>
        </p15:guide>
        <p15:guide id="6" orient="horz" pos="4088" userDrawn="1">
          <p15:clr>
            <a:srgbClr val="FBAE40"/>
          </p15:clr>
        </p15:guide>
        <p15:guide id="9" pos="7015" userDrawn="1">
          <p15:clr>
            <a:srgbClr val="FBAE40"/>
          </p15:clr>
        </p15:guide>
        <p15:guide id="10" pos="1912" userDrawn="1">
          <p15:clr>
            <a:srgbClr val="FBAE40"/>
          </p15:clr>
        </p15:guide>
        <p15:guide id="11" pos="531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2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379081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3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15479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4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548072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Layout 5 v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4: Achtsamkeit</a:t>
            </a:r>
          </a:p>
        </p:txBody>
      </p:sp>
      <p:sp>
        <p:nvSpPr>
          <p:cNvPr id="21" name="Rechteck 20"/>
          <p:cNvSpPr/>
          <p:nvPr userDrawn="1"/>
        </p:nvSpPr>
        <p:spPr>
          <a:xfrm>
            <a:off x="11904000" y="1088014"/>
            <a:ext cx="288000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 21"/>
          <p:cNvSpPr/>
          <p:nvPr userDrawn="1"/>
        </p:nvSpPr>
        <p:spPr>
          <a:xfrm>
            <a:off x="11910034" y="4329025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Rechteck 22"/>
          <p:cNvSpPr/>
          <p:nvPr userDrawn="1"/>
        </p:nvSpPr>
        <p:spPr>
          <a:xfrm>
            <a:off x="11910035" y="5409700"/>
            <a:ext cx="284983" cy="108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/>
          <p:cNvSpPr/>
          <p:nvPr userDrawn="1"/>
        </p:nvSpPr>
        <p:spPr>
          <a:xfrm>
            <a:off x="11904000" y="2192854"/>
            <a:ext cx="291018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/>
          <p:cNvSpPr/>
          <p:nvPr userDrawn="1"/>
        </p:nvSpPr>
        <p:spPr>
          <a:xfrm>
            <a:off x="11910034" y="3248688"/>
            <a:ext cx="281965" cy="108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Rechteck 25"/>
          <p:cNvSpPr/>
          <p:nvPr userDrawn="1"/>
        </p:nvSpPr>
        <p:spPr>
          <a:xfrm>
            <a:off x="11814000" y="2167676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/>
          <p:cNvSpPr/>
          <p:nvPr userDrawn="1"/>
        </p:nvSpPr>
        <p:spPr>
          <a:xfrm>
            <a:off x="11814000" y="3247001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 28"/>
          <p:cNvSpPr/>
          <p:nvPr userDrawn="1"/>
        </p:nvSpPr>
        <p:spPr>
          <a:xfrm>
            <a:off x="11810981" y="43280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0" name="Rechteck 29"/>
          <p:cNvSpPr/>
          <p:nvPr userDrawn="1"/>
        </p:nvSpPr>
        <p:spPr>
          <a:xfrm>
            <a:off x="11807962" y="5407338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38203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4: Achtsamkeit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3" r:id="rId10"/>
    <p:sldLayoutId id="2147483724" r:id="rId11"/>
    <p:sldLayoutId id="2147483725" r:id="rId12"/>
    <p:sldLayoutId id="2147483726" r:id="rId13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rgbClr val="009BD0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9BD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9BD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9BD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9BD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9BD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Achtsamkeit ist NICHT …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Entspannung, Ruhe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Denken, analysieren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Selbstreflexion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Bewerten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Grübeln und </a:t>
            </a:r>
            <a:r>
              <a:rPr lang="de-DE" dirty="0" err="1"/>
              <a:t>tagträumen</a:t>
            </a:r>
            <a:r>
              <a:rPr lang="de-DE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In Emotionen versinken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Suggestion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Autopilot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Endlich wird alles gut (wenn ich regelmäßig und genau richtig übe)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8405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A93EAB13-669B-486E-AA43-B5773CB487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4963" y="1412876"/>
            <a:ext cx="5400675" cy="5058824"/>
          </a:xfrm>
        </p:spPr>
        <p:txBody>
          <a:bodyPr>
            <a:normAutofit/>
          </a:bodyPr>
          <a:lstStyle/>
          <a:p>
            <a:endParaRPr lang="de-DE" b="1" dirty="0"/>
          </a:p>
          <a:p>
            <a:endParaRPr lang="de-DE" b="1" dirty="0"/>
          </a:p>
          <a:p>
            <a:r>
              <a:rPr lang="de-DE" b="1" dirty="0"/>
              <a:t>Informelle Achtsamkeit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Alltagsroutineaufgaben (Autopilotmodus)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Ziel: alltägliche Tätigkeiten neu erfahren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Bei jeder alltäglichen Handlung möglich:</a:t>
            </a:r>
          </a:p>
          <a:p>
            <a:pPr marL="1028700" lvl="1" indent="-342900"/>
            <a:r>
              <a:rPr lang="de-DE" sz="2000" dirty="0"/>
              <a:t>z.B. Abwaschen, Staubsaugen, Essen, Duschen, Zähneputzen, Naturspaziergang, Körperpflege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1A46989D-1F68-4963-BDED-ADA5AE970ABA}"/>
              </a:ext>
            </a:extLst>
          </p:cNvPr>
          <p:cNvSpPr txBox="1">
            <a:spLocks/>
          </p:cNvSpPr>
          <p:nvPr/>
        </p:nvSpPr>
        <p:spPr>
          <a:xfrm>
            <a:off x="5735638" y="1430876"/>
            <a:ext cx="5400675" cy="50588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kern="1200" baseline="0">
                <a:solidFill>
                  <a:srgbClr val="244D88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b="1" dirty="0">
              <a:solidFill>
                <a:srgbClr val="009BD0"/>
              </a:solidFill>
            </a:endParaRPr>
          </a:p>
          <a:p>
            <a:endParaRPr lang="de-DE" b="1" dirty="0">
              <a:solidFill>
                <a:srgbClr val="009BD0"/>
              </a:solidFill>
            </a:endParaRPr>
          </a:p>
          <a:p>
            <a:r>
              <a:rPr lang="de-DE" b="1" dirty="0">
                <a:solidFill>
                  <a:srgbClr val="009BD0"/>
                </a:solidFill>
              </a:rPr>
              <a:t>Formelle Achtsamkeit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Sitz- und Gehmeditationen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Atemübungen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Metaphern und Geschichten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Selbsterfahrungsaufgaben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Yoga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Qi-Gong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>
                <a:solidFill>
                  <a:srgbClr val="009BD0"/>
                </a:solidFill>
              </a:rPr>
              <a:t>…</a:t>
            </a:r>
          </a:p>
        </p:txBody>
      </p:sp>
      <p:sp>
        <p:nvSpPr>
          <p:cNvPr id="13" name="Abgerundetes Rechteck 9">
            <a:extLst>
              <a:ext uri="{FF2B5EF4-FFF2-40B4-BE49-F238E27FC236}">
                <a16:creationId xmlns:a16="http://schemas.microsoft.com/office/drawing/2014/main" id="{3AB8F508-1652-433C-A52B-C96515A26C3C}"/>
              </a:ext>
            </a:extLst>
          </p:cNvPr>
          <p:cNvSpPr/>
          <p:nvPr/>
        </p:nvSpPr>
        <p:spPr>
          <a:xfrm>
            <a:off x="334963" y="1412876"/>
            <a:ext cx="10801349" cy="461644"/>
          </a:xfrm>
          <a:prstGeom prst="roundRect">
            <a:avLst/>
          </a:prstGeom>
          <a:solidFill>
            <a:srgbClr val="009BD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rgbClr val="009BD0"/>
                </a:solidFill>
              </a:rPr>
              <a:t>Übungen</a:t>
            </a:r>
          </a:p>
        </p:txBody>
      </p:sp>
    </p:spTree>
    <p:extLst>
      <p:ext uri="{BB962C8B-B14F-4D97-AF65-F5344CB8AC3E}">
        <p14:creationId xmlns:p14="http://schemas.microsoft.com/office/powerpoint/2010/main" val="1386176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3. Achtsamkeitsübung Gegenwartsmeditation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  <p:sp>
        <p:nvSpPr>
          <p:cNvPr id="6" name="Ellipse 5"/>
          <p:cNvSpPr/>
          <p:nvPr/>
        </p:nvSpPr>
        <p:spPr>
          <a:xfrm>
            <a:off x="3935638" y="1629000"/>
            <a:ext cx="3600000" cy="3600000"/>
          </a:xfrm>
          <a:prstGeom prst="ellipse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400" dirty="0">
                <a:latin typeface="+mj-lt"/>
              </a:rPr>
              <a:t>UND JETZT BIST DU DRAN!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34963" y="5659295"/>
            <a:ext cx="108013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>
                <a:solidFill>
                  <a:srgbClr val="009BD0"/>
                </a:solidFill>
              </a:rPr>
              <a:t>Tipps: wahrnehmen, beobachten, teilnehmen, konzentrieren, annehmen (nicht bewerten)</a:t>
            </a:r>
          </a:p>
        </p:txBody>
      </p:sp>
    </p:spTree>
    <p:extLst>
      <p:ext uri="{BB962C8B-B14F-4D97-AF65-F5344CB8AC3E}">
        <p14:creationId xmlns:p14="http://schemas.microsoft.com/office/powerpoint/2010/main" val="23119299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Atemmeditation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Reflexion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habt Ihr die Übung empfunden?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habt Ihr die Minuten wahrgenommen?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/>
              <a:t>Merkt Ihr </a:t>
            </a:r>
            <a:r>
              <a:rPr lang="de-DE" dirty="0"/>
              <a:t>einen Unterschied zu kurz vor der Übung? </a:t>
            </a:r>
            <a:br>
              <a:rPr lang="de-DE" dirty="0"/>
            </a:br>
            <a:r>
              <a:rPr lang="de-DE" dirty="0"/>
              <a:t>Wenn ja, was hat sich verändert?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56753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4.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Weiteres Vorgehen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Selbstständiges Üben und Durchführen der Atemmeditation sowie informeller Achtsamkeitsübungen im Alltag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Weiteres Protokollieren mit dem Fatigue-Tagebuch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81656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34963" y="-1"/>
            <a:ext cx="8476528" cy="1052513"/>
          </a:xfrm>
        </p:spPr>
        <p:txBody>
          <a:bodyPr>
            <a:normAutofit fontScale="90000"/>
          </a:bodyPr>
          <a:lstStyle/>
          <a:p>
            <a:r>
              <a:rPr lang="de-DE" dirty="0"/>
              <a:t>5.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Hansen, S., </a:t>
            </a:r>
            <a:r>
              <a:rPr lang="de-DE" dirty="0" err="1"/>
              <a:t>Wettinger</a:t>
            </a:r>
            <a:r>
              <a:rPr lang="de-DE" dirty="0"/>
              <a:t>, L. &amp; </a:t>
            </a:r>
            <a:r>
              <a:rPr lang="de-DE" dirty="0" err="1"/>
              <a:t>Keune</a:t>
            </a:r>
            <a:r>
              <a:rPr lang="de-DE" dirty="0"/>
              <a:t>, P. (2021). </a:t>
            </a:r>
            <a:r>
              <a:rPr lang="de-DE" i="1" dirty="0"/>
              <a:t>Multiple Sklerose</a:t>
            </a:r>
            <a:r>
              <a:rPr lang="de-DE" dirty="0"/>
              <a:t> (Fortschritte der Neuropsychologie, Bd. 23, 1. Aufl.). Göttingen: Hogrefe.</a:t>
            </a:r>
          </a:p>
          <a:p>
            <a:r>
              <a:rPr lang="de-DE" dirty="0"/>
              <a:t>▶ Kabat-Zinn, J. (2003). </a:t>
            </a:r>
            <a:r>
              <a:rPr lang="de-DE" dirty="0" err="1"/>
              <a:t>Mindfulness-based</a:t>
            </a:r>
            <a:r>
              <a:rPr lang="de-DE" dirty="0"/>
              <a:t> </a:t>
            </a:r>
            <a:r>
              <a:rPr lang="en-US" dirty="0"/>
              <a:t>interventions in context: Past, present, </a:t>
            </a:r>
            <a:r>
              <a:rPr lang="de-DE" dirty="0"/>
              <a:t>and </a:t>
            </a:r>
            <a:r>
              <a:rPr lang="de-DE" dirty="0" err="1"/>
              <a:t>future</a:t>
            </a:r>
            <a:r>
              <a:rPr lang="de-DE" dirty="0"/>
              <a:t>. </a:t>
            </a:r>
            <a:r>
              <a:rPr lang="de-DE" i="1" dirty="0"/>
              <a:t>Clinical </a:t>
            </a:r>
            <a:r>
              <a:rPr lang="de-DE" i="1" dirty="0" err="1"/>
              <a:t>Psychology</a:t>
            </a:r>
            <a:r>
              <a:rPr lang="de-DE" i="1" dirty="0"/>
              <a:t>: Science </a:t>
            </a:r>
            <a:r>
              <a:rPr lang="en-US" i="1" dirty="0"/>
              <a:t>and Practice, 10</a:t>
            </a:r>
            <a:r>
              <a:rPr lang="en-US" dirty="0"/>
              <a:t>(2), 144–156. </a:t>
            </a:r>
            <a:r>
              <a:rPr lang="en-US" dirty="0">
                <a:solidFill>
                  <a:srgbClr val="E78153"/>
                </a:solidFill>
              </a:rPr>
              <a:t>https://doi.</a:t>
            </a:r>
            <a:r>
              <a:rPr lang="de-DE" dirty="0" err="1">
                <a:solidFill>
                  <a:srgbClr val="E78153"/>
                </a:solidFill>
              </a:rPr>
              <a:t>org</a:t>
            </a:r>
            <a:r>
              <a:rPr lang="de-DE" dirty="0">
                <a:solidFill>
                  <a:srgbClr val="E78153"/>
                </a:solidFill>
              </a:rPr>
              <a:t>/10.1093/clipsy.bpg016 </a:t>
            </a:r>
            <a:r>
              <a:rPr lang="de-DE" dirty="0"/>
              <a:t>(letzter Zugriff 06.03.2026).</a:t>
            </a:r>
          </a:p>
          <a:p>
            <a:r>
              <a:rPr lang="de-DE" dirty="0"/>
              <a:t>▶ Wengenroth, M. (2017). </a:t>
            </a:r>
            <a:r>
              <a:rPr lang="de-DE" i="1" dirty="0"/>
              <a:t>Therapie-Tools Akzeptanz- und </a:t>
            </a:r>
            <a:r>
              <a:rPr lang="de-DE" i="1" dirty="0" err="1"/>
              <a:t>Commitmenttherapie</a:t>
            </a:r>
            <a:r>
              <a:rPr lang="de-DE" i="1" dirty="0"/>
              <a:t> (ACT). Mit E-Book </a:t>
            </a:r>
            <a:r>
              <a:rPr lang="de-DE" i="1" dirty="0" err="1"/>
              <a:t>inside</a:t>
            </a:r>
            <a:r>
              <a:rPr lang="de-DE" i="1" dirty="0"/>
              <a:t> und Arbeitsmaterial</a:t>
            </a:r>
            <a:r>
              <a:rPr lang="de-DE" dirty="0"/>
              <a:t> (Neuausgabe, 2., aktualisierte und erweiterte Aufl.). Weinheim: Beltz.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3138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Achtsamkeit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Achtsamkeit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Achtsamkeit</a:t>
            </a:r>
          </a:p>
          <a:p>
            <a:r>
              <a:rPr lang="de-DE" dirty="0"/>
              <a:t>Achtsamkeitsübung Gegenwartsmeditation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</a:t>
            </a:r>
            <a:r>
              <a:rPr lang="de-DE"/>
              <a:t>Informationen zu </a:t>
            </a:r>
            <a:r>
              <a:rPr lang="de-DE" dirty="0"/>
              <a:t>Sitzung 4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Ziele der vierten Sitzung sind das Vertiefen und Klären offener Fragen und Erfahrungen mit dem Thema Schlafstörungen. Zudem werden Erfahrungen </a:t>
            </a:r>
            <a:br>
              <a:rPr lang="de-DE" dirty="0"/>
            </a:br>
            <a:r>
              <a:rPr lang="de-DE" dirty="0"/>
              <a:t>mit den Fatigue-Tagebüchern und der Anwendung der </a:t>
            </a:r>
            <a:r>
              <a:rPr lang="de-DE" dirty="0" err="1"/>
              <a:t>Pacing</a:t>
            </a:r>
            <a:r>
              <a:rPr lang="de-DE" dirty="0"/>
              <a:t>-Strategien ausgetauscht und besprochen. Es wird ein Überblick über das Thema Achtsamkeit gegeben, die Sitzung wird mit einer Achtsamkeitsübung abgeschlossen.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B449813-080C-4388-9CF8-E315303C20FC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dem </a:t>
            </a:r>
            <a:r>
              <a:rPr lang="de-DE" b="1" dirty="0" err="1"/>
              <a:t>Fatigue</a:t>
            </a:r>
            <a:r>
              <a:rPr lang="de-DE" b="1" dirty="0"/>
              <a:t>-Tagebuch, den </a:t>
            </a:r>
            <a:r>
              <a:rPr lang="de-DE" b="1" dirty="0" err="1"/>
              <a:t>Pacing</a:t>
            </a:r>
            <a:r>
              <a:rPr lang="de-DE" b="1" dirty="0"/>
              <a:t>-Strategien und den Schlafhygiene-Regeln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ging es Euch mit dem Fatigue-Tagebuch und der Anwendung der Pacing-Strategien?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Wie waren die Erfahrungen mit der Anwendung der Schlafhygiene-Regeln?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028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Achtsamkeit – was ist das überhaupt?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Ursprung im Buddhismus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Psychologische Adaptation: Achtsamkeitsbasierte Stressreduktion nach </a:t>
            </a:r>
            <a:br>
              <a:rPr lang="de-DE" dirty="0"/>
            </a:br>
            <a:r>
              <a:rPr lang="de-DE" dirty="0"/>
              <a:t>Jon Kabat-Zinn (2003)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667638" y="3429000"/>
            <a:ext cx="8136000" cy="2467544"/>
          </a:xfrm>
          <a:prstGeom prst="rect">
            <a:avLst/>
          </a:prstGeom>
          <a:solidFill>
            <a:srgbClr val="009BD0">
              <a:alpha val="20000"/>
            </a:srgbClr>
          </a:solidFill>
        </p:spPr>
        <p:txBody>
          <a:bodyPr wrap="square" lIns="216000" tIns="216000" rIns="216000" bIns="216000" rtlCol="0">
            <a:spAutoFit/>
          </a:bodyPr>
          <a:lstStyle/>
          <a:p>
            <a:r>
              <a:rPr lang="de-DE" sz="2200" i="1" dirty="0">
                <a:solidFill>
                  <a:srgbClr val="009BD0"/>
                </a:solidFill>
              </a:rPr>
              <a:t>Achtsamkeit bedeutet, sich dem </a:t>
            </a:r>
            <a:r>
              <a:rPr lang="de-DE" sz="2200" b="1" i="1" dirty="0">
                <a:solidFill>
                  <a:srgbClr val="009BD0"/>
                </a:solidFill>
              </a:rPr>
              <a:t>unmittelbaren Augenblick </a:t>
            </a:r>
            <a:r>
              <a:rPr lang="de-DE" sz="2200" i="1" dirty="0">
                <a:solidFill>
                  <a:srgbClr val="009BD0"/>
                </a:solidFill>
              </a:rPr>
              <a:t>mit einer </a:t>
            </a:r>
            <a:r>
              <a:rPr lang="de-DE" sz="2200" b="1" i="1" dirty="0">
                <a:solidFill>
                  <a:srgbClr val="009BD0"/>
                </a:solidFill>
              </a:rPr>
              <a:t>nicht wertenden</a:t>
            </a:r>
            <a:r>
              <a:rPr lang="de-DE" sz="2200" i="1" dirty="0">
                <a:solidFill>
                  <a:srgbClr val="009BD0"/>
                </a:solidFill>
              </a:rPr>
              <a:t>,</a:t>
            </a:r>
            <a:r>
              <a:rPr lang="de-DE" sz="2200" b="1" i="1" dirty="0">
                <a:solidFill>
                  <a:srgbClr val="009BD0"/>
                </a:solidFill>
              </a:rPr>
              <a:t> </a:t>
            </a:r>
            <a:r>
              <a:rPr lang="de-DE" sz="2200" i="1" dirty="0">
                <a:solidFill>
                  <a:srgbClr val="009BD0"/>
                </a:solidFill>
              </a:rPr>
              <a:t>annehmenden Haltung zuzuwenden – dem, was wir gerade tun, ohne in Grübeleien, Erinnerungen oder Zukunftsplänen gefangen zu sein. Man ist </a:t>
            </a:r>
            <a:r>
              <a:rPr lang="de-DE" sz="2200" b="1" i="1" dirty="0">
                <a:solidFill>
                  <a:srgbClr val="009BD0"/>
                </a:solidFill>
              </a:rPr>
              <a:t>einverstanden</a:t>
            </a:r>
            <a:r>
              <a:rPr lang="de-DE" sz="2200" i="1" dirty="0">
                <a:solidFill>
                  <a:srgbClr val="009BD0"/>
                </a:solidFill>
              </a:rPr>
              <a:t> mit dem, was gerade ist – unabhängig davon, ob eine Situation gerade </a:t>
            </a:r>
            <a:r>
              <a:rPr lang="de-DE" sz="2200" b="1" i="1" dirty="0">
                <a:solidFill>
                  <a:srgbClr val="009BD0"/>
                </a:solidFill>
              </a:rPr>
              <a:t>angenehm oder unangenehm </a:t>
            </a:r>
            <a:r>
              <a:rPr lang="de-DE" sz="2200" i="1" dirty="0">
                <a:solidFill>
                  <a:srgbClr val="009BD0"/>
                </a:solidFill>
              </a:rPr>
              <a:t>ist. 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5100079" y="5915882"/>
            <a:ext cx="12711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Jon </a:t>
            </a:r>
            <a:r>
              <a:rPr lang="de-DE" sz="1200" dirty="0" err="1">
                <a:solidFill>
                  <a:srgbClr val="009BD0"/>
                </a:solidFill>
              </a:rPr>
              <a:t>Kabat</a:t>
            </a:r>
            <a:r>
              <a:rPr lang="de-DE" sz="1200" dirty="0">
                <a:solidFill>
                  <a:srgbClr val="009BD0"/>
                </a:solidFill>
              </a:rPr>
              <a:t>-Zinn</a:t>
            </a:r>
          </a:p>
        </p:txBody>
      </p:sp>
    </p:spTree>
    <p:extLst>
      <p:ext uri="{BB962C8B-B14F-4D97-AF65-F5344CB8AC3E}">
        <p14:creationId xmlns:p14="http://schemas.microsoft.com/office/powerpoint/2010/main" val="4144729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Achtsamkeit – was ist das überhaupt?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Fokus auf das Hier und Jetzt: Wahrnehmung von körperlichen und geistigen Prozessen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Nicht bewertende Annahme des Wahrgenommenen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Methode: Meditationspraktiken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49289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4: Achtsamkeit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sp>
        <p:nvSpPr>
          <p:cNvPr id="16" name="Inhaltsplatzhalter 2">
            <a:extLst>
              <a:ext uri="{FF2B5EF4-FFF2-40B4-BE49-F238E27FC236}">
                <a16:creationId xmlns:a16="http://schemas.microsoft.com/office/drawing/2014/main" id="{E073625C-3E18-45E5-82EC-09F1EE791CB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55683" y="1843762"/>
            <a:ext cx="5084045" cy="4645938"/>
          </a:xfrm>
        </p:spPr>
        <p:txBody>
          <a:bodyPr anchor="ctr" anchorCtr="0">
            <a:normAutofit fontScale="92500" lnSpcReduction="10000"/>
          </a:bodyPr>
          <a:lstStyle/>
          <a:p>
            <a:r>
              <a:rPr lang="de-DE" dirty="0"/>
              <a:t>Achtsamkeit: Gegenwärtigkeit, präsent sein, den Moment wahrnehmen</a:t>
            </a:r>
          </a:p>
          <a:p>
            <a:r>
              <a:rPr lang="de-DE" dirty="0"/>
              <a:t>Akzeptanz: sich eigenen Reaktionen (Gefühlen, Gedanken, körperlichen Reaktionen) öffnen und diese annehmen</a:t>
            </a:r>
          </a:p>
          <a:p>
            <a:r>
              <a:rPr lang="de-DE" dirty="0" err="1"/>
              <a:t>Defusion</a:t>
            </a:r>
            <a:r>
              <a:rPr lang="de-DE" dirty="0"/>
              <a:t>: Desidentifikation, Gedanken/ Gefühle mit Abstand betrachten</a:t>
            </a:r>
          </a:p>
          <a:p>
            <a:r>
              <a:rPr lang="de-DE" dirty="0"/>
              <a:t>Selbst als „Kontext des eigenen Erlebens“: Loslösen von konstruiertem Bild des Selbst</a:t>
            </a:r>
          </a:p>
          <a:p>
            <a:r>
              <a:rPr lang="de-DE" dirty="0"/>
              <a:t>Werte: Vorstellungen einer Person von einem guten Leben</a:t>
            </a:r>
          </a:p>
          <a:p>
            <a:r>
              <a:rPr lang="de-DE" dirty="0" err="1"/>
              <a:t>Commitment</a:t>
            </a:r>
            <a:r>
              <a:rPr lang="de-DE" dirty="0"/>
              <a:t>: Festlegung auf bestimmte Werte, Ziele und Handlungen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796D4791-F8C0-4F16-BCA3-E4FA44414BA5}"/>
              </a:ext>
            </a:extLst>
          </p:cNvPr>
          <p:cNvSpPr txBox="1"/>
          <p:nvPr/>
        </p:nvSpPr>
        <p:spPr>
          <a:xfrm>
            <a:off x="334963" y="1412875"/>
            <a:ext cx="108013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200" b="1" dirty="0">
                <a:solidFill>
                  <a:srgbClr val="009BD0"/>
                </a:solidFill>
              </a:rPr>
              <a:t>ACT-Modell (Akzeptanz- und </a:t>
            </a:r>
            <a:r>
              <a:rPr lang="de-DE" sz="2200" b="1" dirty="0" err="1">
                <a:solidFill>
                  <a:srgbClr val="009BD0"/>
                </a:solidFill>
              </a:rPr>
              <a:t>Commitmenttherapie</a:t>
            </a:r>
            <a:r>
              <a:rPr lang="de-DE" sz="2200" b="1" dirty="0">
                <a:solidFill>
                  <a:srgbClr val="009BD0"/>
                </a:solidFill>
              </a:rPr>
              <a:t>)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4F4B41EF-B8BE-4068-BBA0-9FBC0691E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3" y="2324879"/>
            <a:ext cx="5760720" cy="3369957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3CDE137E-D1C7-4035-A58A-FA4CC363FAD1}"/>
              </a:ext>
            </a:extLst>
          </p:cNvPr>
          <p:cNvSpPr txBox="1"/>
          <p:nvPr/>
        </p:nvSpPr>
        <p:spPr>
          <a:xfrm>
            <a:off x="334963" y="5658644"/>
            <a:ext cx="57610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Hexagon-Modell aus der Akzeptanz- und </a:t>
            </a:r>
            <a:r>
              <a:rPr lang="de-DE" sz="1200" dirty="0" err="1">
                <a:solidFill>
                  <a:srgbClr val="009BD0"/>
                </a:solidFill>
              </a:rPr>
              <a:t>Commitmenttherapie</a:t>
            </a:r>
            <a:r>
              <a:rPr lang="de-DE" sz="1200" dirty="0">
                <a:solidFill>
                  <a:srgbClr val="009BD0"/>
                </a:solidFill>
              </a:rPr>
              <a:t> (ACT) </a:t>
            </a:r>
            <a:br>
              <a:rPr lang="de-DE" sz="1200" dirty="0">
                <a:solidFill>
                  <a:srgbClr val="009BD0"/>
                </a:solidFill>
              </a:rPr>
            </a:br>
            <a:r>
              <a:rPr lang="de-DE" sz="1200" dirty="0">
                <a:solidFill>
                  <a:srgbClr val="009BD0"/>
                </a:solidFill>
              </a:rPr>
              <a:t>nach Wengenroth (2017)</a:t>
            </a:r>
          </a:p>
        </p:txBody>
      </p:sp>
    </p:spTree>
    <p:extLst>
      <p:ext uri="{BB962C8B-B14F-4D97-AF65-F5344CB8AC3E}">
        <p14:creationId xmlns:p14="http://schemas.microsoft.com/office/powerpoint/2010/main" val="27851348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Achtsamkeit</a:t>
            </a:r>
          </a:p>
        </p:txBody>
      </p:sp>
      <p:sp>
        <p:nvSpPr>
          <p:cNvPr id="7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Psychotherapeutische Ziele der Achtsamkeit</a:t>
            </a:r>
            <a:endParaRPr lang="de-DE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Sich selbst kennenlernen und wahrnehmen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Innehalten und neue Handlungs- und Denkweisen etablieren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Umwandeln von automatischem Reagieren in bewusstes Handeln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Selbstwert steigern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Selbstfürsorglicher und wertschätzender Umgang mit sich selbst im Alltag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4: Achtsamkeit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29203244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723</Words>
  <Application>Microsoft Office PowerPoint</Application>
  <PresentationFormat>Breitbild</PresentationFormat>
  <Paragraphs>116</Paragraphs>
  <Slides>15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0" baseType="lpstr">
      <vt:lpstr>Arial</vt:lpstr>
      <vt:lpstr>SRH Text</vt:lpstr>
      <vt:lpstr>Calibri</vt:lpstr>
      <vt:lpstr>SRH Headline</vt:lpstr>
      <vt:lpstr>Benutzerdefiniertes Design</vt:lpstr>
      <vt:lpstr>PowerPoint-Präsentation</vt:lpstr>
      <vt:lpstr>4</vt:lpstr>
      <vt:lpstr>4</vt:lpstr>
      <vt:lpstr>Allgemeine Informationen zu Sitzung 4</vt:lpstr>
      <vt:lpstr>1. Besprechen der Erfahrungen</vt:lpstr>
      <vt:lpstr>2. Achtsamkeit</vt:lpstr>
      <vt:lpstr>2. Achtsamkeit</vt:lpstr>
      <vt:lpstr>2. Achtsamkeit</vt:lpstr>
      <vt:lpstr>2. Achtsamkeit</vt:lpstr>
      <vt:lpstr>2. Achtsamkeit</vt:lpstr>
      <vt:lpstr>2. Achtsamkeit</vt:lpstr>
      <vt:lpstr>3. Achtsamkeitsübung Gegenwartsmeditation</vt:lpstr>
      <vt:lpstr>3. Atemmeditation</vt:lpstr>
      <vt:lpstr>4. Aufgaben bis zur nächsten Sitzung</vt:lpstr>
      <vt:lpstr>5.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Patrick Richter</cp:lastModifiedBy>
  <cp:revision>367</cp:revision>
  <dcterms:created xsi:type="dcterms:W3CDTF">2020-06-05T16:20:53Z</dcterms:created>
  <dcterms:modified xsi:type="dcterms:W3CDTF">2026-06-23T22:17:00Z</dcterms:modified>
</cp:coreProperties>
</file>