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01" r:id="rId1"/>
  </p:sldMasterIdLst>
  <p:notesMasterIdLst>
    <p:notesMasterId r:id="rId25"/>
  </p:notesMasterIdLst>
  <p:sldIdLst>
    <p:sldId id="256" r:id="rId2"/>
    <p:sldId id="257" r:id="rId3"/>
    <p:sldId id="258" r:id="rId4"/>
    <p:sldId id="268" r:id="rId5"/>
    <p:sldId id="259" r:id="rId6"/>
    <p:sldId id="286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</p:sldIdLst>
  <p:sldSz cx="12192000" cy="6858000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SRH Headline" panose="020B0604020202020204" charset="0"/>
      <p:regular r:id="rId30"/>
      <p:bold r:id="rId31"/>
    </p:embeddedFont>
    <p:embeddedFont>
      <p:font typeface="SRH Text" panose="020B0604020202020204" charset="0"/>
      <p:regular r:id="rId32"/>
      <p:bold r:id="rId33"/>
      <p:italic r:id="rId34"/>
      <p:boldItalic r:id="rId35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" id="{8E6C202D-32A9-4242-9C7F-061CD6AD0586}">
          <p14:sldIdLst>
            <p14:sldId id="256"/>
            <p14:sldId id="257"/>
            <p14:sldId id="258"/>
            <p14:sldId id="268"/>
            <p14:sldId id="259"/>
            <p14:sldId id="286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8153"/>
    <a:srgbClr val="009BD0"/>
    <a:srgbClr val="244D88"/>
    <a:srgbClr val="2C2E2E"/>
    <a:srgbClr val="000000"/>
    <a:srgbClr val="B92659"/>
    <a:srgbClr val="6D7373"/>
    <a:srgbClr val="0067A0"/>
    <a:srgbClr val="AAA39D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ACB3F56-7768-405F-84FF-31046667B651}">
  <a:tblStyle styleId="{FEC09086-8A00-4FE0-B5C7-1A88A72B4ECC}" styleName="SRH: Standard-Tabelle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inor">
          <a:prstClr val="black"/>
        </a:fontRef>
        <a:srgbClr val="2C2E2E"/>
      </a:tcTxStyle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CB3F56-7768-405F-84FF-31046667B651}" styleName="SRH: Für Überschrift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ajor">
          <a:prstClr val="black"/>
        </a:fontRef>
        <a:srgbClr val="2C2E2E"/>
      </a:tcTxStyle>
      <a:tcStyle>
        <a:tcBdr>
          <a:bottom>
            <a:ln w="635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727" autoAdjust="0"/>
    <p:restoredTop sz="94740" autoAdjust="0"/>
  </p:normalViewPr>
  <p:slideViewPr>
    <p:cSldViewPr snapToGrid="0">
      <p:cViewPr varScale="1">
        <p:scale>
          <a:sx n="111" d="100"/>
          <a:sy n="111" d="100"/>
        </p:scale>
        <p:origin x="1152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Matthias Weisbrod" userId="2ea9f7ac-8014-4035-970e-1fcbbc436764" providerId="ADAL" clId="{4C9CA331-BC09-4DC7-B75D-0C929A5C23E2}"/>
    <pc:docChg chg="undo custSel modSld">
      <pc:chgData name="Dr. Matthias Weisbrod" userId="2ea9f7ac-8014-4035-970e-1fcbbc436764" providerId="ADAL" clId="{4C9CA331-BC09-4DC7-B75D-0C929A5C23E2}" dt="2025-11-07T16:48:33.803" v="167" actId="20577"/>
      <pc:docMkLst>
        <pc:docMk/>
      </pc:docMkLst>
      <pc:sldChg chg="modSp mod">
        <pc:chgData name="Dr. Matthias Weisbrod" userId="2ea9f7ac-8014-4035-970e-1fcbbc436764" providerId="ADAL" clId="{4C9CA331-BC09-4DC7-B75D-0C929A5C23E2}" dt="2025-11-07T12:57:49.640" v="3" actId="20577"/>
        <pc:sldMkLst>
          <pc:docMk/>
          <pc:sldMk cId="1895084449" sldId="259"/>
        </pc:sldMkLst>
        <pc:spChg chg="mod">
          <ac:chgData name="Dr. Matthias Weisbrod" userId="2ea9f7ac-8014-4035-970e-1fcbbc436764" providerId="ADAL" clId="{4C9CA331-BC09-4DC7-B75D-0C929A5C23E2}" dt="2025-11-07T12:57:49.640" v="3" actId="20577"/>
          <ac:spMkLst>
            <pc:docMk/>
            <pc:sldMk cId="1895084449" sldId="259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2:59:31.626" v="88" actId="20577"/>
        <pc:sldMkLst>
          <pc:docMk/>
          <pc:sldMk cId="2046728813" sldId="273"/>
        </pc:sldMkLst>
        <pc:spChg chg="mod">
          <ac:chgData name="Dr. Matthias Weisbrod" userId="2ea9f7ac-8014-4035-970e-1fcbbc436764" providerId="ADAL" clId="{4C9CA331-BC09-4DC7-B75D-0C929A5C23E2}" dt="2025-11-07T12:59:31.626" v="88" actId="20577"/>
          <ac:spMkLst>
            <pc:docMk/>
            <pc:sldMk cId="2046728813" sldId="273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2:59:41.041" v="89" actId="20577"/>
        <pc:sldMkLst>
          <pc:docMk/>
          <pc:sldMk cId="1393751199" sldId="274"/>
        </pc:sldMkLst>
        <pc:spChg chg="mod">
          <ac:chgData name="Dr. Matthias Weisbrod" userId="2ea9f7ac-8014-4035-970e-1fcbbc436764" providerId="ADAL" clId="{4C9CA331-BC09-4DC7-B75D-0C929A5C23E2}" dt="2025-11-07T12:59:41.041" v="89" actId="20577"/>
          <ac:spMkLst>
            <pc:docMk/>
            <pc:sldMk cId="1393751199" sldId="274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02:18.260" v="116" actId="20577"/>
        <pc:sldMkLst>
          <pc:docMk/>
          <pc:sldMk cId="2606989812" sldId="275"/>
        </pc:sldMkLst>
        <pc:spChg chg="mod">
          <ac:chgData name="Dr. Matthias Weisbrod" userId="2ea9f7ac-8014-4035-970e-1fcbbc436764" providerId="ADAL" clId="{4C9CA331-BC09-4DC7-B75D-0C929A5C23E2}" dt="2025-11-07T13:02:18.260" v="116" actId="20577"/>
          <ac:spMkLst>
            <pc:docMk/>
            <pc:sldMk cId="2606989812" sldId="275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6:48:33.803" v="167" actId="20577"/>
        <pc:sldMkLst>
          <pc:docMk/>
          <pc:sldMk cId="1640653121" sldId="280"/>
        </pc:sldMkLst>
        <pc:spChg chg="mod">
          <ac:chgData name="Dr. Matthias Weisbrod" userId="2ea9f7ac-8014-4035-970e-1fcbbc436764" providerId="ADAL" clId="{4C9CA331-BC09-4DC7-B75D-0C929A5C23E2}" dt="2025-11-07T16:48:33.803" v="167" actId="20577"/>
          <ac:spMkLst>
            <pc:docMk/>
            <pc:sldMk cId="1640653121" sldId="280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07:36.403" v="160" actId="20577"/>
        <pc:sldMkLst>
          <pc:docMk/>
          <pc:sldMk cId="2471643789" sldId="283"/>
        </pc:sldMkLst>
        <pc:spChg chg="mod">
          <ac:chgData name="Dr. Matthias Weisbrod" userId="2ea9f7ac-8014-4035-970e-1fcbbc436764" providerId="ADAL" clId="{4C9CA331-BC09-4DC7-B75D-0C929A5C23E2}" dt="2025-11-07T13:07:36.403" v="160" actId="20577"/>
          <ac:spMkLst>
            <pc:docMk/>
            <pc:sldMk cId="2471643789" sldId="283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07:53.923" v="164" actId="20577"/>
        <pc:sldMkLst>
          <pc:docMk/>
          <pc:sldMk cId="3796952263" sldId="284"/>
        </pc:sldMkLst>
        <pc:spChg chg="mod">
          <ac:chgData name="Dr. Matthias Weisbrod" userId="2ea9f7ac-8014-4035-970e-1fcbbc436764" providerId="ADAL" clId="{4C9CA331-BC09-4DC7-B75D-0C929A5C23E2}" dt="2025-11-07T13:07:53.923" v="164" actId="20577"/>
          <ac:spMkLst>
            <pc:docMk/>
            <pc:sldMk cId="3796952263" sldId="284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A3E2A-35AE-479C-B172-30C9CAEEE094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91045-FCBB-4EC9-AB5F-AA4CFDEA61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772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8887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0872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upttitel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68" y="819906"/>
            <a:ext cx="7775464" cy="52181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8800" y="1080000"/>
            <a:ext cx="2224800" cy="2532849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3238200" y="3920667"/>
            <a:ext cx="5706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bg1"/>
                </a:solidFill>
                <a:latin typeface="+mj-lt"/>
              </a:rPr>
              <a:t>Langensteinbacher</a:t>
            </a:r>
            <a:br>
              <a:rPr lang="de-DE" sz="2400" b="1" baseline="0" dirty="0">
                <a:solidFill>
                  <a:schemeClr val="bg1"/>
                </a:solidFill>
                <a:latin typeface="+mj-lt"/>
              </a:rPr>
            </a:b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Post-COVID-Gruppentherapie</a:t>
            </a:r>
          </a:p>
          <a:p>
            <a:pPr algn="ctr"/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für Jugendliche und</a:t>
            </a:r>
          </a:p>
          <a:p>
            <a:pPr algn="ctr"/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junge Erwachsene</a:t>
            </a:r>
            <a:endParaRPr lang="de-DE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8470" y="5798146"/>
            <a:ext cx="951058" cy="7376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5" y="5649113"/>
            <a:ext cx="1555918" cy="77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9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40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6 von 7"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2: Fatigue</a:t>
            </a:r>
          </a:p>
        </p:txBody>
      </p:sp>
      <p:sp>
        <p:nvSpPr>
          <p:cNvPr id="18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86BF569D-99D6-43EC-B12C-D9EC8C79C724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0AEA3467-30B2-47AE-A09D-628B8E9589EE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ABC543CF-5495-489C-91E3-781110969958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31F60D74-C539-4B81-8221-63812598F95A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4A2FB18-11B3-484F-B373-387114C4E059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F766E802-F6B0-407B-A70A-5BA5D18160AE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949E8D56-BAC9-4741-B6B0-84421F424D25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FABDAE69-F326-493C-A3C6-DDF78F465306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312D3C79-B4D6-4195-8EDB-415AD97D2749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050EB883-054A-4141-AD25-C517D9E6C457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0C460C01-59E9-42D1-BC2C-663480F87FE3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B1D6D6B2-C310-457A-959B-4FA0756E6443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F61FEBA5-ED70-491F-B20C-36D65347E87A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9608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7 v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2: Fatigue</a:t>
            </a:r>
          </a:p>
        </p:txBody>
      </p:sp>
      <p:sp>
        <p:nvSpPr>
          <p:cNvPr id="18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86BF569D-99D6-43EC-B12C-D9EC8C79C724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0AEA3467-30B2-47AE-A09D-628B8E9589EE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ABC543CF-5495-489C-91E3-781110969958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31F60D74-C539-4B81-8221-63812598F95A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4A2FB18-11B3-484F-B373-387114C4E059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F766E802-F6B0-407B-A70A-5BA5D18160AE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949E8D56-BAC9-4741-B6B0-84421F424D25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FABDAE69-F326-493C-A3C6-DDF78F465306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312D3C79-B4D6-4195-8EDB-415AD97D2749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050EB883-054A-4141-AD25-C517D9E6C457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0C460C01-59E9-42D1-BC2C-663480F87FE3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B1D6D6B2-C310-457A-959B-4FA0756E6443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F61FEBA5-ED70-491F-B20C-36D65347E87A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44346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009BD0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</p:spTree>
    <p:extLst>
      <p:ext uri="{BB962C8B-B14F-4D97-AF65-F5344CB8AC3E}">
        <p14:creationId xmlns:p14="http://schemas.microsoft.com/office/powerpoint/2010/main" val="2830229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00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 mit Inhalt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009BD0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849036" y="873000"/>
            <a:ext cx="2700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Inhaltsverzeichnis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849035" y="1334665"/>
            <a:ext cx="4982963" cy="5523334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Font typeface="+mj-lt"/>
              <a:buAutoNum type="arabicPeriod"/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Erster Punkt</a:t>
            </a:r>
          </a:p>
        </p:txBody>
      </p:sp>
    </p:spTree>
    <p:extLst>
      <p:ext uri="{BB962C8B-B14F-4D97-AF65-F5344CB8AC3E}">
        <p14:creationId xmlns:p14="http://schemas.microsoft.com/office/powerpoint/2010/main" val="28871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0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ohne 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  <a:solidFill>
            <a:srgbClr val="E78153">
              <a:alpha val="20000"/>
            </a:srgbClr>
          </a:solidFill>
        </p:spPr>
        <p:txBody>
          <a:bodyPr lIns="360000" tIns="360000" rIns="360000" bIns="360000"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2: Fatigue</a:t>
            </a:r>
          </a:p>
        </p:txBody>
      </p:sp>
      <p:sp>
        <p:nvSpPr>
          <p:cNvPr id="15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6553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1 v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2: Fatigue</a:t>
            </a:r>
          </a:p>
        </p:txBody>
      </p:sp>
      <p:sp>
        <p:nvSpPr>
          <p:cNvPr id="18" name="Rechteck 17"/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88B8FCBC-6092-4697-A75D-1A27371BF235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0526363D-193B-431A-9593-771820218CE4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3E3F55CB-3C7D-466F-9CBB-C056C6DFC9C4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BAB0691E-E396-40BD-B057-49BA4AAB63F9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0F10355E-02B0-41F0-ACCB-ECBAAA39AF6C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6FF25763-1A5A-4DD5-89DE-8B3ED9E6ECC1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 24"/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8B109D7C-33A8-490D-8084-66CCB9359E76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7BAB92AD-D8EA-46F2-A690-3F8C073719A3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DA01B5AA-2C20-4BF0-8E75-C471DB97220C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3C1C9D7F-9816-4E22-A5E0-41AA37514F2E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EC1CE31E-1331-4A01-8EBD-65F7FEBC11D8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2963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13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orient="horz" pos="890" userDrawn="1">
          <p15:clr>
            <a:srgbClr val="FBAE40"/>
          </p15:clr>
        </p15:guide>
        <p15:guide id="5" pos="211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9" pos="7015" userDrawn="1">
          <p15:clr>
            <a:srgbClr val="FBAE40"/>
          </p15:clr>
        </p15:guide>
        <p15:guide id="10" pos="1912" userDrawn="1">
          <p15:clr>
            <a:srgbClr val="FBAE40"/>
          </p15:clr>
        </p15:guide>
        <p15:guide id="11" pos="53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2 v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2: Fatigue</a:t>
            </a:r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AD725DD2-C016-4E03-AAC1-C193CBEDA03D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612562EE-E5D8-4971-878B-6059247450AB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3857D6B7-1A2F-46CA-A6B5-3DFE7109D956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320F909B-D9DE-4B3C-A218-CE5711EF9950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51478D77-851C-409A-AC2C-B4878FA10621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1DA98F3-142E-42DA-875A-E00C392C4D04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02DE0299-8115-4929-95CB-615B6CFF0F5F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73930242-B387-4124-A8A7-A9960B5EBB11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A392CFCD-8080-4BF4-80A7-60D52DBC4E2F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37C044E8-11DF-4B4B-A47E-5EBAAF638FAB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0620F7A9-0532-4767-BB71-392D5C24AF18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3328ED58-7AB8-49E4-A56F-F26A7EA01A26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3A141D18-72FD-43D0-8B91-3C4093545CF3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908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3 v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2: Fatigue</a:t>
            </a:r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773CBDD5-EEE3-458F-BBA0-B5A3C1AE7731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CB16D354-17D9-4741-84C1-3389DF778BD4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0CDE4023-B481-4E36-ADD6-C0EF037B7A2B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25DCBD3C-D04C-4B2B-AB3D-BA7439FBD4AC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1249E5DC-8FE8-4A3C-82EF-394722BF9709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373CD3F8-6202-4031-AC62-D92F96D14AB8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25AB50AD-48C2-48EE-9578-DF1F79F93F8F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6A87B350-04F2-4554-890C-91271A0F1798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D85ECD10-2089-42DD-B39A-E0504718FC01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58E9A1EA-597F-49C9-8C2C-EE1872E01CA7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66D11508-ECE3-4C6E-9213-F8B319BE644C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5AC98297-868E-4B96-A16B-122C3D116893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FB9CDC20-E2A5-4F17-BA75-4D86617C2F0E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1547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4 von 7"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2: Fatigue</a:t>
            </a:r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70892F94-A2A2-4830-9F5F-08CD967DA52F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31147635-B5EA-4886-97FB-510ECD8236B5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3D848C1D-0D96-4063-B7CD-3E954B0659FB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84B75B24-9026-4C6D-88AE-0BEF3DC2E415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0F037F8A-4E12-4DA5-AAEB-A81B8AD78CE2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6D6AE86B-7672-4B3C-90C2-0087D14A317E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6AC0E900-90EE-4E8B-9057-7AD83645A932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0F7806B3-0563-4B23-85A0-93CB09ED805A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B12816FC-FC6A-42A4-9236-119133B9293D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E340F615-EA9B-45C4-A22D-3D86CAD960D5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3D2A1672-6AA5-4BD5-87A1-B5455B2D50A5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6C1F6034-1A7B-4AA3-AACD-3721B72D10BA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EB76320C-E0C9-4CF6-A2AE-B29E751D7509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4807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5 von 7">
    <p:bg>
      <p:bgPr>
        <a:solidFill>
          <a:schemeClr val="bg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2: Fatigue</a:t>
            </a:r>
          </a:p>
        </p:txBody>
      </p:sp>
      <p:sp>
        <p:nvSpPr>
          <p:cNvPr id="18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86BF569D-99D6-43EC-B12C-D9EC8C79C724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0AEA3467-30B2-47AE-A09D-628B8E9589EE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ABC543CF-5495-489C-91E3-781110969958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31F60D74-C539-4B81-8221-63812598F95A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4A2FB18-11B3-484F-B373-387114C4E059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F766E802-F6B0-407B-A70A-5BA5D18160AE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949E8D56-BAC9-4741-B6B0-84421F424D25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FABDAE69-F326-493C-A3C6-DDF78F465306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312D3C79-B4D6-4195-8EDB-415AD97D2749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050EB883-054A-4141-AD25-C517D9E6C457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0C460C01-59E9-42D1-BC2C-663480F87FE3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B1D6D6B2-C310-457A-959B-4FA0756E6443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F61FEBA5-ED70-491F-B20C-36D65347E87A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203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Sitzung 2: Fatigue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9813-080C-4388-9CF8-E315303C2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66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3" r:id="rId2"/>
    <p:sldLayoutId id="2147483716" r:id="rId3"/>
    <p:sldLayoutId id="2147483722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3" r:id="rId10"/>
    <p:sldLayoutId id="2147483724" r:id="rId11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de-DE" sz="3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297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Belastungsintoleranz (PEM)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Ursachen für Belastungsintoleranz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Körperliche Überanstrengung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Kognitive/mentale Überanstrengung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Emotionale Überanstrengung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Schlaf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Ernährung</a:t>
            </a:r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2: Fatigue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10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62DF40F-C92B-B727-0C5B-F2E76EB199BF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Nach: Open Medicine </a:t>
            </a:r>
            <a:r>
              <a:rPr lang="de-DE" sz="1200" dirty="0" err="1">
                <a:solidFill>
                  <a:srgbClr val="009BD0"/>
                </a:solidFill>
              </a:rPr>
              <a:t>Foundation</a:t>
            </a:r>
            <a:r>
              <a:rPr lang="de-DE" sz="1200" dirty="0">
                <a:solidFill>
                  <a:srgbClr val="009BD0"/>
                </a:solidFill>
              </a:rPr>
              <a:t>. (2017). </a:t>
            </a:r>
            <a:r>
              <a:rPr lang="de-DE" sz="1200" i="1" dirty="0">
                <a:solidFill>
                  <a:srgbClr val="009BD0"/>
                </a:solidFill>
              </a:rPr>
              <a:t>ME/CFS-Patienten-Leitfaden zur Vermeidung von Post </a:t>
            </a:r>
            <a:r>
              <a:rPr lang="de-DE" sz="1200" i="1" dirty="0" err="1">
                <a:solidFill>
                  <a:srgbClr val="009BD0"/>
                </a:solidFill>
              </a:rPr>
              <a:t>Exertional</a:t>
            </a:r>
            <a:r>
              <a:rPr lang="de-DE" sz="1200" i="1" dirty="0">
                <a:solidFill>
                  <a:srgbClr val="009BD0"/>
                </a:solidFill>
              </a:rPr>
              <a:t> Malaise (PEM)</a:t>
            </a:r>
            <a:r>
              <a:rPr lang="de-DE" sz="1200" dirty="0">
                <a:solidFill>
                  <a:srgbClr val="009BD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44009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4. Belastungsintoleranz (PEM)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de-DE" b="1" dirty="0"/>
              <a:t>Ursachen – körperliche Überanstrengung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Zu hohes Ausmaß an Aktivität am gleichen Tag (z.B. Schule, Studium, Arbeit, lange Wege, vieles Stehen)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Alles mit hoher Geschwindigkeit oder Druck erledigen wollen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Aktivitäten mit starker Aktivierung des kardiovaskulären Systems/Pulsanstieg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Plötzliche Temperaturschwankungen (z.B. heiß, kalt, Wetter- oder Klimawechsel)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Sonstige körperliche Herausforderungen (z.B. Infekte, Impfung, Belastungen im Zusammenhang mit dem Menstruationszyklus)</a:t>
            </a:r>
            <a:endParaRPr lang="de-DE" sz="5500" b="1" dirty="0"/>
          </a:p>
          <a:p>
            <a:endParaRPr lang="de-DE" sz="5500" b="1" dirty="0"/>
          </a:p>
          <a:p>
            <a:endParaRPr lang="de-DE" sz="5500" b="1" dirty="0"/>
          </a:p>
          <a:p>
            <a:endParaRPr lang="de-DE" sz="5500" b="1" dirty="0"/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11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0E222DE-EF73-A1F5-F687-06E1F5615590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Nach: Open Medicine </a:t>
            </a:r>
            <a:r>
              <a:rPr lang="de-DE" sz="1200" dirty="0" err="1">
                <a:solidFill>
                  <a:srgbClr val="009BD0"/>
                </a:solidFill>
              </a:rPr>
              <a:t>Foundation</a:t>
            </a:r>
            <a:r>
              <a:rPr lang="de-DE" sz="1200" dirty="0">
                <a:solidFill>
                  <a:srgbClr val="009BD0"/>
                </a:solidFill>
              </a:rPr>
              <a:t>. (2017). </a:t>
            </a:r>
            <a:r>
              <a:rPr lang="de-DE" sz="1200" i="1" dirty="0">
                <a:solidFill>
                  <a:srgbClr val="009BD0"/>
                </a:solidFill>
              </a:rPr>
              <a:t>ME/CFS-Patienten-Leitfaden zur Vermeidung von Post </a:t>
            </a:r>
            <a:r>
              <a:rPr lang="de-DE" sz="1200" i="1" dirty="0" err="1">
                <a:solidFill>
                  <a:srgbClr val="009BD0"/>
                </a:solidFill>
              </a:rPr>
              <a:t>Exertional</a:t>
            </a:r>
            <a:r>
              <a:rPr lang="de-DE" sz="1200" i="1" dirty="0">
                <a:solidFill>
                  <a:srgbClr val="009BD0"/>
                </a:solidFill>
              </a:rPr>
              <a:t> Malaise (PEM)</a:t>
            </a:r>
            <a:r>
              <a:rPr lang="de-DE" sz="1200" dirty="0">
                <a:solidFill>
                  <a:srgbClr val="009BD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67288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4. Belastungsintoleranz (PEM)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Ursachen – kognitive/mentale Überanstrengung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Zu hohes Ausmaß an kognitiver/geistiger Anstrengung an einem Tag </a:t>
            </a:r>
            <a:br>
              <a:rPr lang="de-DE" dirty="0"/>
            </a:br>
            <a:r>
              <a:rPr lang="de-DE" dirty="0"/>
              <a:t>(z.B. Lesen, Schreiben, Arbeiten)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Tätigkeiten, die ein sehr hohes Maß an Konzentration erfordern oder die mit viel „Druck“ angegangen werden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Kognitive/geistige Anstrengung nach vorheriger körperlicher Anstrengung</a:t>
            </a:r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7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12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F711E21-7799-D045-C2F4-F70EB4811776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Nach: Open Medicine </a:t>
            </a:r>
            <a:r>
              <a:rPr lang="de-DE" sz="1200" dirty="0" err="1">
                <a:solidFill>
                  <a:srgbClr val="009BD0"/>
                </a:solidFill>
              </a:rPr>
              <a:t>Foundation</a:t>
            </a:r>
            <a:r>
              <a:rPr lang="de-DE" sz="1200" dirty="0">
                <a:solidFill>
                  <a:srgbClr val="009BD0"/>
                </a:solidFill>
              </a:rPr>
              <a:t>. (2017). </a:t>
            </a:r>
            <a:r>
              <a:rPr lang="de-DE" sz="1200" i="1" dirty="0">
                <a:solidFill>
                  <a:srgbClr val="009BD0"/>
                </a:solidFill>
              </a:rPr>
              <a:t>ME/CFS-Patienten-Leitfaden zur Vermeidung von Post </a:t>
            </a:r>
            <a:r>
              <a:rPr lang="de-DE" sz="1200" i="1" dirty="0" err="1">
                <a:solidFill>
                  <a:srgbClr val="009BD0"/>
                </a:solidFill>
              </a:rPr>
              <a:t>Exertional</a:t>
            </a:r>
            <a:r>
              <a:rPr lang="de-DE" sz="1200" i="1" dirty="0">
                <a:solidFill>
                  <a:srgbClr val="009BD0"/>
                </a:solidFill>
              </a:rPr>
              <a:t> Malaise (PEM)</a:t>
            </a:r>
            <a:r>
              <a:rPr lang="de-DE" sz="1200" dirty="0">
                <a:solidFill>
                  <a:srgbClr val="009BD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937511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4. Belastungsintoleranz (PEM)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de-DE" sz="8800" b="1" dirty="0"/>
              <a:t>Ursachen – emotionale Überanstrengung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8800" dirty="0"/>
              <a:t>Starke negative Emotionen (z.B. Streit mit </a:t>
            </a:r>
            <a:r>
              <a:rPr lang="de-DE" sz="8800" dirty="0" err="1"/>
              <a:t>Partner:in</a:t>
            </a:r>
            <a:r>
              <a:rPr lang="de-DE" sz="8800" dirty="0"/>
              <a:t>, </a:t>
            </a:r>
            <a:r>
              <a:rPr lang="de-DE" sz="8800" dirty="0" err="1"/>
              <a:t>Freund:innen</a:t>
            </a:r>
            <a:r>
              <a:rPr lang="de-DE" sz="8800" dirty="0"/>
              <a:t>, Familie, Verluste)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8800" dirty="0"/>
              <a:t>Starke positive Emotionen (z.B. Sieg der Lieblingsmannschaft, sehr große Freude über etwas)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8800" dirty="0"/>
              <a:t>Erhöhter Stress – akuter oder chronischer/wiederkehrender Stress bezüglich bestimmter Themen (z.B. Schule, Arbeit, Finanzen)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8800" dirty="0"/>
              <a:t>Angst oder angstbesetzte Gedanken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DE" sz="8800" dirty="0"/>
              <a:t>Reizüberflutung (z.B. durch viele Menschen, Lärm, Feiern oder digitale Medien/Filme)</a:t>
            </a:r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endParaRPr lang="de-DE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48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48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13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800BE15E-5A86-B37A-2FFC-E1214A09C76F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Nach: Open Medicine </a:t>
            </a:r>
            <a:r>
              <a:rPr lang="de-DE" sz="1200" dirty="0" err="1">
                <a:solidFill>
                  <a:srgbClr val="009BD0"/>
                </a:solidFill>
              </a:rPr>
              <a:t>Foundation</a:t>
            </a:r>
            <a:r>
              <a:rPr lang="de-DE" sz="1200" dirty="0">
                <a:solidFill>
                  <a:srgbClr val="009BD0"/>
                </a:solidFill>
              </a:rPr>
              <a:t>. (2017). </a:t>
            </a:r>
            <a:r>
              <a:rPr lang="de-DE" sz="1200" i="1" dirty="0">
                <a:solidFill>
                  <a:srgbClr val="009BD0"/>
                </a:solidFill>
              </a:rPr>
              <a:t>ME/CFS-Patienten-Leitfaden zur Vermeidung von Post </a:t>
            </a:r>
            <a:r>
              <a:rPr lang="de-DE" sz="1200" i="1" dirty="0" err="1">
                <a:solidFill>
                  <a:srgbClr val="009BD0"/>
                </a:solidFill>
              </a:rPr>
              <a:t>Exertional</a:t>
            </a:r>
            <a:r>
              <a:rPr lang="de-DE" sz="1200" i="1" dirty="0">
                <a:solidFill>
                  <a:srgbClr val="009BD0"/>
                </a:solidFill>
              </a:rPr>
              <a:t> Malaise (PEM)</a:t>
            </a:r>
            <a:r>
              <a:rPr lang="de-DE" sz="1200" dirty="0">
                <a:solidFill>
                  <a:srgbClr val="009BD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06989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4. Belastungsintoleranz (PEM)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Schlaf als Ursache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Fehlendes Einhalten eines angepassten Zeitplans/Schlaf-Wach-Rhythmus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Aufwachzeit zu früh oder zu spät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Zu geringe Schlafdauer/zu wenige Schlafstunden pro Nacht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Störfaktoren und Stressoren beim Schlafen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Verschiebung des Schlafrhythmus durch Zeitumstellungen, Jetlag</a:t>
            </a:r>
          </a:p>
          <a:p>
            <a:endParaRPr kumimoji="0" lang="de-DE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dirty="0">
              <a:latin typeface="SRH Text"/>
            </a:endParaRPr>
          </a:p>
          <a:p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14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4B46FA0-42BA-7999-FB14-A32CAC39157E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Nach: Open Medicine </a:t>
            </a:r>
            <a:r>
              <a:rPr lang="de-DE" sz="1200" dirty="0" err="1">
                <a:solidFill>
                  <a:srgbClr val="009BD0"/>
                </a:solidFill>
              </a:rPr>
              <a:t>Foundation</a:t>
            </a:r>
            <a:r>
              <a:rPr lang="de-DE" sz="1200" dirty="0">
                <a:solidFill>
                  <a:srgbClr val="009BD0"/>
                </a:solidFill>
              </a:rPr>
              <a:t>. (2017). </a:t>
            </a:r>
            <a:r>
              <a:rPr lang="de-DE" sz="1200" i="1" dirty="0">
                <a:solidFill>
                  <a:srgbClr val="009BD0"/>
                </a:solidFill>
              </a:rPr>
              <a:t>ME/CFS-Patienten-Leitfaden zur Vermeidung von Post </a:t>
            </a:r>
            <a:r>
              <a:rPr lang="de-DE" sz="1200" i="1" dirty="0" err="1">
                <a:solidFill>
                  <a:srgbClr val="009BD0"/>
                </a:solidFill>
              </a:rPr>
              <a:t>Exertional</a:t>
            </a:r>
            <a:r>
              <a:rPr lang="de-DE" sz="1200" i="1" dirty="0">
                <a:solidFill>
                  <a:srgbClr val="009BD0"/>
                </a:solidFill>
              </a:rPr>
              <a:t> Malaise (PEM)</a:t>
            </a:r>
            <a:r>
              <a:rPr lang="de-DE" sz="1200" dirty="0">
                <a:solidFill>
                  <a:srgbClr val="009BD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1207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4. Belastungsintoleranz (PEM)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Ernährung als Ursache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Zu große Mengen an Kohlenhydraten oder Zucker (z.B. ein Zuviel an Alkohol, Weißbrot, raffiniertem Mehl </a:t>
            </a:r>
            <a:r>
              <a:rPr lang="de-DE"/>
              <a:t>oder Süßigkeiten)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Zu geringe Einnahme gesunder Nahrungsmittel (wie z.B. Vollkornprodukte, Gemüse, Ballaststoffe, Eiweiße und gesunde Fette)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Hypoglykämie/erniedrigter Blutzucker durch Auslassen einer Mahlzeit bzw. aufgrund von nicht rechtzeitigem Essen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Nicht ausreichende Trinkmenge/Dehydrierung; hierdurch zu niedrige Mineralstoffwerte/Elektrolyte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kumimoji="0" lang="de-DE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15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705002F-DB12-907C-01AD-B49F56008B1C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Nach: Open Medicine </a:t>
            </a:r>
            <a:r>
              <a:rPr lang="de-DE" sz="1200" dirty="0" err="1">
                <a:solidFill>
                  <a:srgbClr val="009BD0"/>
                </a:solidFill>
              </a:rPr>
              <a:t>Foundation</a:t>
            </a:r>
            <a:r>
              <a:rPr lang="de-DE" sz="1200" dirty="0">
                <a:solidFill>
                  <a:srgbClr val="009BD0"/>
                </a:solidFill>
              </a:rPr>
              <a:t>. (2017). </a:t>
            </a:r>
            <a:r>
              <a:rPr lang="de-DE" sz="1200" i="1" dirty="0">
                <a:solidFill>
                  <a:srgbClr val="009BD0"/>
                </a:solidFill>
              </a:rPr>
              <a:t>ME/CFS-Patienten-Leitfaden zur Vermeidung von Post </a:t>
            </a:r>
            <a:r>
              <a:rPr lang="de-DE" sz="1200" i="1" dirty="0" err="1">
                <a:solidFill>
                  <a:srgbClr val="009BD0"/>
                </a:solidFill>
              </a:rPr>
              <a:t>Exertional</a:t>
            </a:r>
            <a:r>
              <a:rPr lang="de-DE" sz="1200" i="1" dirty="0">
                <a:solidFill>
                  <a:srgbClr val="009BD0"/>
                </a:solidFill>
              </a:rPr>
              <a:t> Malaise (PEM)</a:t>
            </a:r>
            <a:r>
              <a:rPr lang="de-DE" sz="1200" dirty="0">
                <a:solidFill>
                  <a:srgbClr val="009BD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5511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</a:t>
            </a:r>
            <a:r>
              <a:rPr lang="de-DE" dirty="0" err="1"/>
              <a:t>Pacing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Ursache &amp; Ansatzpunkt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16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962" y="1872626"/>
            <a:ext cx="9990137" cy="460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6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</a:t>
            </a:r>
            <a:r>
              <a:rPr lang="de-DE" dirty="0" err="1"/>
              <a:t>Pacing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 err="1"/>
              <a:t>Pacing</a:t>
            </a:r>
            <a:r>
              <a:rPr lang="de-DE" b="1" dirty="0"/>
              <a:t> als zentrales Therapieprinzip bei </a:t>
            </a:r>
            <a:r>
              <a:rPr lang="de-DE" b="1" dirty="0" err="1"/>
              <a:t>Fatigue</a:t>
            </a:r>
            <a:r>
              <a:rPr lang="de-DE" b="1" dirty="0"/>
              <a:t> und PEM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 err="1"/>
              <a:t>Pacing</a:t>
            </a:r>
            <a:r>
              <a:rPr lang="de-DE" dirty="0"/>
              <a:t> bedeutet, das eigene Aktivitätsniveau an das eigene momentan vorhandene Kraftniveau anzupassen (Energiemanagement)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Ziel ist die Verhinderung von Rückfällen/Belastungsintoleranzen durch vorausschauendes Handeln und ein Vorgehen der kleinen Schritte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Zentrale Botschaft: auf den eigenen Körper hören/Förderung der Selbstwahrnehmung</a:t>
            </a:r>
          </a:p>
          <a:p>
            <a:pPr marL="1028700" lvl="1" indent="-342900"/>
            <a:r>
              <a:rPr lang="de-DE" sz="2000" dirty="0">
                <a:solidFill>
                  <a:srgbClr val="009BD0"/>
                </a:solidFill>
              </a:rPr>
              <a:t>Löst eine Aktivität einen Rückfall aus, sollte sie nicht wiederholt werden</a:t>
            </a:r>
          </a:p>
          <a:p>
            <a:pPr marL="1028700" lvl="1" indent="-342900"/>
            <a:r>
              <a:rPr lang="de-DE" sz="2000" dirty="0">
                <a:solidFill>
                  <a:srgbClr val="009BD0"/>
                </a:solidFill>
              </a:rPr>
              <a:t>Kommt es während der Aktivität zu Rückfall </a:t>
            </a:r>
            <a:r>
              <a:rPr lang="de-DE" sz="2000" dirty="0">
                <a:solidFill>
                  <a:srgbClr val="009BD0"/>
                </a:solidFill>
                <a:sym typeface="Wingdings" panose="05000000000000000000" pitchFamily="2" charset="2"/>
              </a:rPr>
              <a:t></a:t>
            </a:r>
            <a:r>
              <a:rPr lang="de-DE" sz="2000" dirty="0">
                <a:solidFill>
                  <a:srgbClr val="009BD0"/>
                </a:solidFill>
              </a:rPr>
              <a:t> Aktivität abbrechen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101873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</a:t>
            </a:r>
            <a:r>
              <a:rPr lang="de-DE" dirty="0" err="1"/>
              <a:t>Pacing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Strategien für </a:t>
            </a:r>
            <a:r>
              <a:rPr lang="de-DE" b="1" dirty="0" err="1"/>
              <a:t>Pacing</a:t>
            </a:r>
            <a:endParaRPr lang="de-DE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Reduzierung des Gesamtaktivitätsniveaus</a:t>
            </a:r>
          </a:p>
          <a:p>
            <a:pPr marL="1028700" lvl="1" indent="-342900"/>
            <a:r>
              <a:rPr lang="de-DE" sz="2000" dirty="0">
                <a:solidFill>
                  <a:srgbClr val="009BD0"/>
                </a:solidFill>
              </a:rPr>
              <a:t>Priorisieren von Aktivitäten – was ist mir heute/diese Woche wirklich wichtig?</a:t>
            </a:r>
          </a:p>
          <a:p>
            <a:pPr marL="1028700" lvl="1" indent="-342900"/>
            <a:r>
              <a:rPr lang="de-DE" sz="2000" dirty="0">
                <a:solidFill>
                  <a:srgbClr val="009BD0"/>
                </a:solidFill>
              </a:rPr>
              <a:t>Eliminieren/delegieren, Unterstützung suchen</a:t>
            </a:r>
          </a:p>
          <a:p>
            <a:pPr marL="1485900" lvl="2" indent="-342900"/>
            <a:r>
              <a:rPr lang="de-DE" dirty="0">
                <a:solidFill>
                  <a:srgbClr val="009BD0"/>
                </a:solidFill>
              </a:rPr>
              <a:t>Was kann ich sein lassen, wobei kann mir jemand helfen?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Aktivitäten im Voraus planen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Energie einteilen und Pausen machen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Reaktionsmuster des eigenen Körpers kennenlernen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Aktivitäten, wenn notwendig, abbrechen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de-DE" sz="1200" dirty="0">
              <a:latin typeface="SRH Tex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18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DD493C8-1C74-206B-9A91-7400CD5122B0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Nach: Open Medicine </a:t>
            </a:r>
            <a:r>
              <a:rPr lang="de-DE" sz="1200" dirty="0" err="1">
                <a:solidFill>
                  <a:srgbClr val="009BD0"/>
                </a:solidFill>
              </a:rPr>
              <a:t>Foundation</a:t>
            </a:r>
            <a:r>
              <a:rPr lang="de-DE" sz="1200" dirty="0">
                <a:solidFill>
                  <a:srgbClr val="009BD0"/>
                </a:solidFill>
              </a:rPr>
              <a:t>. (2017). </a:t>
            </a:r>
            <a:r>
              <a:rPr lang="de-DE" sz="1200" i="1" dirty="0">
                <a:solidFill>
                  <a:srgbClr val="009BD0"/>
                </a:solidFill>
              </a:rPr>
              <a:t>ME/CFS-Patienten-Leitfaden zur Vermeidung von Post </a:t>
            </a:r>
            <a:r>
              <a:rPr lang="de-DE" sz="1200" i="1" dirty="0" err="1">
                <a:solidFill>
                  <a:srgbClr val="009BD0"/>
                </a:solidFill>
              </a:rPr>
              <a:t>Exertional</a:t>
            </a:r>
            <a:r>
              <a:rPr lang="de-DE" sz="1200" i="1" dirty="0">
                <a:solidFill>
                  <a:srgbClr val="009BD0"/>
                </a:solidFill>
              </a:rPr>
              <a:t> Malaise (PEM)</a:t>
            </a:r>
            <a:r>
              <a:rPr lang="de-DE" sz="1200" dirty="0">
                <a:solidFill>
                  <a:srgbClr val="009BD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06531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</a:t>
            </a:r>
            <a:r>
              <a:rPr lang="de-DE" dirty="0" err="1"/>
              <a:t>Pacing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Strategien – Aktivitäten vorausplanen/Pausen einplanen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Aktivitätsplan – geplante Tätigkeiten in kleine Schritte unterteilen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Ausreichend Pausen während und zwischen den Aktivitäten einplanen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Zeitlimit für Aktivität festlegen – wie lange möchte/kann ich die Aktivität machen, bis ich wieder eine Pause brauche?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Einplanen von Ruhepausen/-tagen vor und nach anstrengenden Aktivitäten</a:t>
            </a: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sz="1200" dirty="0">
              <a:latin typeface="SRH Text"/>
            </a:endParaRP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sz="1200" dirty="0">
              <a:latin typeface="SRH Text"/>
            </a:endParaRP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sz="1200" dirty="0">
              <a:latin typeface="SRH Text"/>
            </a:endParaRPr>
          </a:p>
          <a:p>
            <a:endParaRPr lang="de-DE" sz="1200" dirty="0">
              <a:latin typeface="SRH Text"/>
            </a:endParaRPr>
          </a:p>
          <a:p>
            <a:endParaRPr lang="de-DE" sz="1200" dirty="0">
              <a:latin typeface="SRH Text"/>
            </a:endParaRP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19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BD40F81-3832-B612-8F8D-7BDC99D6FEB7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Nach: Open Medicine </a:t>
            </a:r>
            <a:r>
              <a:rPr lang="de-DE" sz="1200" dirty="0" err="1">
                <a:solidFill>
                  <a:srgbClr val="009BD0"/>
                </a:solidFill>
              </a:rPr>
              <a:t>Foundation</a:t>
            </a:r>
            <a:r>
              <a:rPr lang="de-DE" sz="1200" dirty="0">
                <a:solidFill>
                  <a:srgbClr val="009BD0"/>
                </a:solidFill>
              </a:rPr>
              <a:t>. (2017). </a:t>
            </a:r>
            <a:r>
              <a:rPr lang="de-DE" sz="1200" i="1" dirty="0">
                <a:solidFill>
                  <a:srgbClr val="009BD0"/>
                </a:solidFill>
              </a:rPr>
              <a:t>ME/CFS-Patienten-Leitfaden zur Vermeidung von Post </a:t>
            </a:r>
            <a:r>
              <a:rPr lang="de-DE" sz="1200" i="1" dirty="0" err="1">
                <a:solidFill>
                  <a:srgbClr val="009BD0"/>
                </a:solidFill>
              </a:rPr>
              <a:t>Exertional</a:t>
            </a:r>
            <a:r>
              <a:rPr lang="de-DE" sz="1200" i="1" dirty="0">
                <a:solidFill>
                  <a:srgbClr val="009BD0"/>
                </a:solidFill>
              </a:rPr>
              <a:t> Malaise (PEM)</a:t>
            </a:r>
            <a:r>
              <a:rPr lang="de-DE" sz="1200" dirty="0">
                <a:solidFill>
                  <a:srgbClr val="009BD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4938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Fatigue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57463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</a:t>
            </a:r>
            <a:r>
              <a:rPr lang="de-DE" dirty="0" err="1"/>
              <a:t>Pacing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Mögliche Hindernisse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Fehlende Warnsignale für Verschlechterung </a:t>
            </a:r>
          </a:p>
          <a:p>
            <a:pPr lvl="2"/>
            <a:r>
              <a:rPr lang="de-DE" dirty="0">
                <a:solidFill>
                  <a:srgbClr val="009BD0"/>
                </a:solidFill>
              </a:rPr>
              <a:t>Symptome treten unerwartet auf, keine „Vorwarnung“ durch den Körper</a:t>
            </a:r>
          </a:p>
          <a:p>
            <a:pPr lvl="2"/>
            <a:r>
              <a:rPr lang="de-DE" dirty="0">
                <a:solidFill>
                  <a:srgbClr val="009BD0"/>
                </a:solidFill>
              </a:rPr>
              <a:t>Keine Regel, wie viel Aktivität man machen kann</a:t>
            </a:r>
          </a:p>
          <a:p>
            <a:pPr lvl="2"/>
            <a:r>
              <a:rPr lang="de-DE" dirty="0">
                <a:solidFill>
                  <a:srgbClr val="009BD0"/>
                </a:solidFill>
              </a:rPr>
              <a:t>Unklar, wie man auf bestimmte Belastungen reagieren wird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Verschlechterung kann verzögert kommen</a:t>
            </a:r>
          </a:p>
          <a:p>
            <a:pPr lvl="2"/>
            <a:r>
              <a:rPr lang="de-DE" dirty="0">
                <a:solidFill>
                  <a:srgbClr val="009BD0"/>
                </a:solidFill>
              </a:rPr>
              <a:t>Auslöser für Verschlechterung evtl. am vorherigen Tag</a:t>
            </a: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sz="1200" dirty="0">
              <a:latin typeface="SRH Text"/>
            </a:endParaRP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sz="1200" dirty="0">
              <a:latin typeface="SRH Text"/>
            </a:endParaRPr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br>
              <a:rPr lang="de-DE" sz="1200" dirty="0">
                <a:latin typeface="SRH Text"/>
              </a:rPr>
            </a:br>
            <a:endParaRPr lang="de-DE" sz="1200" dirty="0">
              <a:latin typeface="SRH Text"/>
            </a:endParaRPr>
          </a:p>
          <a:p>
            <a:endParaRPr lang="de-DE" sz="1200" b="1" dirty="0"/>
          </a:p>
          <a:p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20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0D698E0-38B1-E23D-B2DC-0C65C66522C5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Nach: Open Medicine </a:t>
            </a:r>
            <a:r>
              <a:rPr lang="de-DE" sz="1200" dirty="0" err="1">
                <a:solidFill>
                  <a:srgbClr val="009BD0"/>
                </a:solidFill>
              </a:rPr>
              <a:t>Foundation</a:t>
            </a:r>
            <a:r>
              <a:rPr lang="de-DE" sz="1200" dirty="0">
                <a:solidFill>
                  <a:srgbClr val="009BD0"/>
                </a:solidFill>
              </a:rPr>
              <a:t>. (2017). </a:t>
            </a:r>
            <a:r>
              <a:rPr lang="de-DE" sz="1200" i="1" dirty="0">
                <a:solidFill>
                  <a:srgbClr val="009BD0"/>
                </a:solidFill>
              </a:rPr>
              <a:t>ME/CFS-Patienten-Leitfaden zur Vermeidung von Post </a:t>
            </a:r>
            <a:r>
              <a:rPr lang="de-DE" sz="1200" i="1" dirty="0" err="1">
                <a:solidFill>
                  <a:srgbClr val="009BD0"/>
                </a:solidFill>
              </a:rPr>
              <a:t>Exertional</a:t>
            </a:r>
            <a:r>
              <a:rPr lang="de-DE" sz="1200" i="1" dirty="0">
                <a:solidFill>
                  <a:srgbClr val="009BD0"/>
                </a:solidFill>
              </a:rPr>
              <a:t> Malaise (PEM)</a:t>
            </a:r>
            <a:r>
              <a:rPr lang="de-DE" sz="1200" dirty="0">
                <a:solidFill>
                  <a:srgbClr val="009BD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327449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</a:t>
            </a:r>
            <a:r>
              <a:rPr lang="de-DE" dirty="0" err="1"/>
              <a:t>Pacing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e-DE" b="1" dirty="0"/>
              <a:t>Mögliche Hindernisse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„Unsichtbare Krankheit“</a:t>
            </a:r>
          </a:p>
          <a:p>
            <a:pPr marL="971550" lvl="1" indent="-285750"/>
            <a:r>
              <a:rPr lang="de-DE" sz="2000" dirty="0">
                <a:solidFill>
                  <a:srgbClr val="009BD0"/>
                </a:solidFill>
              </a:rPr>
              <a:t>Schwierigkeiten, die eigene Situation den Freunden und der Familie zu vermitteln</a:t>
            </a:r>
          </a:p>
          <a:p>
            <a:pPr marL="971550" lvl="1" indent="-285750"/>
            <a:r>
              <a:rPr lang="de-DE" sz="2000" dirty="0">
                <a:solidFill>
                  <a:srgbClr val="009BD0"/>
                </a:solidFill>
              </a:rPr>
              <a:t>Mangelndes Verständnis und mangelnde soziale Unterstützung</a:t>
            </a:r>
          </a:p>
          <a:p>
            <a:pPr marL="971550" lvl="1" indent="-285750"/>
            <a:r>
              <a:rPr lang="de-DE" sz="2000" dirty="0">
                <a:solidFill>
                  <a:srgbClr val="009BD0"/>
                </a:solidFill>
              </a:rPr>
              <a:t>Schwierig, sich zurückzuziehen, wenn es einem zu viel wird, aus Angst, den Anschluss zu verlieren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Aufgaben, die kaum delegiert werden können</a:t>
            </a:r>
          </a:p>
          <a:p>
            <a:pPr marL="971550" lvl="1" indent="-285750"/>
            <a:r>
              <a:rPr lang="de-DE" sz="2000" dirty="0">
                <a:solidFill>
                  <a:srgbClr val="009BD0"/>
                </a:solidFill>
              </a:rPr>
              <a:t>Betreuung von Angehörigen</a:t>
            </a:r>
          </a:p>
          <a:p>
            <a:pPr marL="971550" lvl="1" indent="-285750"/>
            <a:r>
              <a:rPr lang="de-DE" sz="2000" dirty="0">
                <a:solidFill>
                  <a:srgbClr val="009BD0"/>
                </a:solidFill>
              </a:rPr>
              <a:t>Schulische oder berufliche Aufgaben</a:t>
            </a:r>
          </a:p>
          <a:p>
            <a:endParaRPr lang="de-DE" b="1" dirty="0"/>
          </a:p>
          <a:p>
            <a:endParaRPr lang="de-DE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lang="de-DE" b="1" dirty="0"/>
            </a:br>
            <a:br>
              <a:rPr lang="de-DE" b="1" dirty="0"/>
            </a:br>
            <a:endParaRPr lang="de-DE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srgbClr val="244D88"/>
              </a:solidFill>
              <a:effectLst/>
              <a:uLnTx/>
              <a:uFillTx/>
              <a:latin typeface="SRH Text"/>
              <a:ea typeface="+mn-ea"/>
              <a:cs typeface="+mn-cs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2: Fatigue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21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2745F53-DD8B-03CD-EDC2-46ECCDA26711}"/>
              </a:ext>
            </a:extLst>
          </p:cNvPr>
          <p:cNvSpPr txBox="1"/>
          <p:nvPr/>
        </p:nvSpPr>
        <p:spPr>
          <a:xfrm>
            <a:off x="2441644" y="6483599"/>
            <a:ext cx="8694670" cy="3708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Nach: Open Medicine </a:t>
            </a:r>
            <a:r>
              <a:rPr lang="de-DE" sz="1200" dirty="0" err="1">
                <a:solidFill>
                  <a:srgbClr val="009BD0"/>
                </a:solidFill>
              </a:rPr>
              <a:t>Foundation</a:t>
            </a:r>
            <a:r>
              <a:rPr lang="de-DE" sz="1200" dirty="0">
                <a:solidFill>
                  <a:srgbClr val="009BD0"/>
                </a:solidFill>
              </a:rPr>
              <a:t>. (2017). </a:t>
            </a:r>
            <a:r>
              <a:rPr lang="de-DE" sz="1200" i="1" dirty="0">
                <a:solidFill>
                  <a:srgbClr val="009BD0"/>
                </a:solidFill>
              </a:rPr>
              <a:t>ME/CFS-Patienten-Leitfaden zur Vermeidung von Post </a:t>
            </a:r>
            <a:r>
              <a:rPr lang="de-DE" sz="1200" i="1" dirty="0" err="1">
                <a:solidFill>
                  <a:srgbClr val="009BD0"/>
                </a:solidFill>
              </a:rPr>
              <a:t>Exertional</a:t>
            </a:r>
            <a:r>
              <a:rPr lang="de-DE" sz="1200" i="1" dirty="0">
                <a:solidFill>
                  <a:srgbClr val="009BD0"/>
                </a:solidFill>
              </a:rPr>
              <a:t> Malaise (PEM)</a:t>
            </a:r>
            <a:r>
              <a:rPr lang="de-DE" sz="1200" dirty="0">
                <a:solidFill>
                  <a:srgbClr val="009BD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16437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6. Aufgaben bis zur nächsten Sitzung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Bewerten von Aktivitäten nach Farbschema (siehe </a:t>
            </a:r>
            <a:r>
              <a:rPr lang="de-DE" dirty="0">
                <a:solidFill>
                  <a:srgbClr val="E78153"/>
                </a:solidFill>
              </a:rPr>
              <a:t>Arbeitsblatt 3: Fatigue-Tagebuch Instruktion (Teil 2)</a:t>
            </a:r>
            <a:r>
              <a:rPr lang="de-DE" dirty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Weiterhin verfolgen und protokollieren von Aktivitäten und Symptomen auf Bogen</a:t>
            </a:r>
          </a:p>
          <a:p>
            <a:pPr marL="1028700" lvl="1" indent="-342900"/>
            <a:r>
              <a:rPr lang="de-DE" sz="2200" dirty="0">
                <a:solidFill>
                  <a:srgbClr val="009BD0"/>
                </a:solidFill>
              </a:rPr>
              <a:t>Analysieren von Reaktionsmustern des eigenen Körpers – was löst </a:t>
            </a:r>
            <a:r>
              <a:rPr lang="de-DE" sz="2200" dirty="0" err="1">
                <a:solidFill>
                  <a:srgbClr val="009BD0"/>
                </a:solidFill>
              </a:rPr>
              <a:t>Fatigue</a:t>
            </a:r>
            <a:r>
              <a:rPr lang="de-DE" sz="2200" dirty="0">
                <a:solidFill>
                  <a:srgbClr val="009BD0"/>
                </a:solidFill>
              </a:rPr>
              <a:t>/ eine Symptomverschlechterung aus?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err="1"/>
              <a:t>Pacing</a:t>
            </a:r>
            <a:endParaRPr lang="de-DE" dirty="0"/>
          </a:p>
          <a:p>
            <a:pPr marL="1028700" lvl="1" indent="-342900"/>
            <a:r>
              <a:rPr lang="de-DE" sz="2200" dirty="0">
                <a:solidFill>
                  <a:srgbClr val="009BD0"/>
                </a:solidFill>
              </a:rPr>
              <a:t>Priorisieren von Aufgaben, Wochenplan, Tagesplan; Pausen/Ruhetage einplanen! 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22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969522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2" y="-1"/>
            <a:ext cx="8491537" cy="1052513"/>
          </a:xfrm>
        </p:spPr>
        <p:txBody>
          <a:bodyPr>
            <a:normAutofit fontScale="90000"/>
          </a:bodyPr>
          <a:lstStyle/>
          <a:p>
            <a:r>
              <a:rPr lang="de-DE" dirty="0"/>
              <a:t>7. Quellenverzeichnis &amp; weiterführende Literatur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▶</a:t>
            </a:r>
            <a:r>
              <a:rPr lang="de-DE" sz="2200" dirty="0"/>
              <a:t> Open Medicine </a:t>
            </a:r>
            <a:r>
              <a:rPr lang="de-DE" sz="2200" dirty="0" err="1"/>
              <a:t>Foundation</a:t>
            </a:r>
            <a:r>
              <a:rPr lang="de-DE" sz="2200" dirty="0"/>
              <a:t>. (2017). </a:t>
            </a:r>
            <a:r>
              <a:rPr lang="de-DE" sz="2200" i="1" dirty="0"/>
              <a:t>ME/CFS-Patienten-Leitfaden zur Vermeidung von Post </a:t>
            </a:r>
            <a:r>
              <a:rPr lang="de-DE" sz="2200" i="1" dirty="0" err="1"/>
              <a:t>Exertional</a:t>
            </a:r>
            <a:r>
              <a:rPr lang="de-DE" sz="2200" i="1" dirty="0"/>
              <a:t> Malaise (PEM)</a:t>
            </a:r>
            <a:r>
              <a:rPr lang="de-DE" sz="2200" dirty="0"/>
              <a:t>. </a:t>
            </a:r>
            <a:r>
              <a:rPr lang="de-DE" sz="2200" dirty="0">
                <a:solidFill>
                  <a:srgbClr val="E78153"/>
                </a:solidFill>
              </a:rPr>
              <a:t>https://www.omf.ngo/wp</a:t>
            </a:r>
            <a:r>
              <a:rPr lang="de-DE" dirty="0">
                <a:solidFill>
                  <a:srgbClr val="E78153"/>
                </a:solidFill>
              </a:rPr>
              <a:t>-</a:t>
            </a:r>
            <a:r>
              <a:rPr lang="de-DE" sz="2200" dirty="0">
                <a:solidFill>
                  <a:srgbClr val="E78153"/>
                </a:solidFill>
              </a:rPr>
              <a:t>content/uploads/2019/09/PEM-Avoidance-Toolkit-Deutsch.pdf </a:t>
            </a:r>
            <a:r>
              <a:rPr lang="de-DE" sz="2200" dirty="0"/>
              <a:t>(letzter Zugriff 06.03.2026).</a:t>
            </a:r>
          </a:p>
          <a:p>
            <a:r>
              <a:rPr lang="de-DE" dirty="0"/>
              <a:t>▶ Scheibenbogen, C., Wittke, K., </a:t>
            </a:r>
            <a:r>
              <a:rPr lang="de-DE" dirty="0" err="1"/>
              <a:t>Hanitsch</a:t>
            </a:r>
            <a:r>
              <a:rPr lang="de-DE" dirty="0"/>
              <a:t>, L., Grabowski, P. &amp; Behrends, U. (2019). Chronisches Fatigue Syndrom / CFS. </a:t>
            </a:r>
            <a:r>
              <a:rPr lang="de-DE" i="1" dirty="0"/>
              <a:t>Ärzteblatt Sachsen, 30</a:t>
            </a:r>
            <a:r>
              <a:rPr lang="de-DE" dirty="0"/>
              <a:t>(9), 26–30.</a:t>
            </a:r>
            <a:endParaRPr lang="de-DE" sz="2200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23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14009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/>
              <a:t>Fatigue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Besprechen der Erfahrungen</a:t>
            </a:r>
          </a:p>
          <a:p>
            <a:r>
              <a:rPr lang="de-DE" dirty="0"/>
              <a:t>Achtsamkeitsübung Atmen</a:t>
            </a:r>
          </a:p>
          <a:p>
            <a:r>
              <a:rPr lang="de-DE" dirty="0" err="1"/>
              <a:t>Fatigue</a:t>
            </a:r>
            <a:endParaRPr lang="de-DE" dirty="0"/>
          </a:p>
          <a:p>
            <a:r>
              <a:rPr lang="de-DE" dirty="0"/>
              <a:t>Belastungsintoleranz (PEM)</a:t>
            </a:r>
          </a:p>
          <a:p>
            <a:r>
              <a:rPr lang="de-DE" dirty="0" err="1"/>
              <a:t>Pacing</a:t>
            </a:r>
            <a:endParaRPr lang="de-DE" dirty="0"/>
          </a:p>
          <a:p>
            <a:r>
              <a:rPr lang="de-DE" dirty="0"/>
              <a:t>Therapeutische Aufgaben bis zur nächsten Sitzung</a:t>
            </a:r>
          </a:p>
          <a:p>
            <a:r>
              <a:rPr lang="de-DE" dirty="0"/>
              <a:t>Quellenverzeichnis &amp; weiterführende Literatur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319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</a:t>
            </a:r>
            <a:r>
              <a:rPr lang="de-DE"/>
              <a:t>Informationen zu </a:t>
            </a:r>
            <a:r>
              <a:rPr lang="de-DE" dirty="0"/>
              <a:t>Sitzung 2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dirty="0">
                <a:solidFill>
                  <a:srgbClr val="E78153"/>
                </a:solidFill>
                <a:latin typeface="+mj-lt"/>
              </a:rPr>
              <a:t>Ziele:</a:t>
            </a:r>
          </a:p>
          <a:p>
            <a:r>
              <a:rPr lang="de-DE" dirty="0"/>
              <a:t>Ziele der zweiten Sitzung sind das Vertiefen und Klären offener Fragen bezüglich der Erfahrungen mit dem Fatigue-Tagebuch sowie das Vermitteln relevanter Informationen zum Thema Fatigue, Belastungsintoleranz (Post-</a:t>
            </a:r>
            <a:r>
              <a:rPr lang="de-DE" dirty="0" err="1"/>
              <a:t>Exertional</a:t>
            </a:r>
            <a:r>
              <a:rPr lang="de-DE" dirty="0"/>
              <a:t> Malaise) und Pacing. Eine Achtsamkeitsübung geht der Wissensvermittlung voraus.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0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Besprechen </a:t>
            </a:r>
            <a:r>
              <a:rPr lang="de-DE"/>
              <a:t>der Erfahrungen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>
          <a:xfrm>
            <a:off x="334963" y="1412876"/>
            <a:ext cx="11161712" cy="5058824"/>
          </a:xfrm>
        </p:spPr>
        <p:txBody>
          <a:bodyPr/>
          <a:lstStyle/>
          <a:p>
            <a:r>
              <a:rPr lang="de-DE" dirty="0"/>
              <a:t>Wie waren Eure Erfahrungen mit dem Fatigue-Tagebuch?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5084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3D9FA-F92F-7579-AE1F-61B28408E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3BF6AC-392C-9EB7-00AD-75F6F9D4E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Achtsamkeitsübung Atmen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C07B3-D046-AD44-9F82-C321C9B76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ECBDFF2-B316-7F37-1535-9F28BA0150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6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F9A588F-6D78-2EE5-77C3-BEBCB1DD3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076" y="1539076"/>
            <a:ext cx="3779848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738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</a:t>
            </a:r>
            <a:r>
              <a:rPr lang="de-DE" dirty="0" err="1"/>
              <a:t>Fatigue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Was ist </a:t>
            </a:r>
            <a:r>
              <a:rPr lang="de-DE" b="1" dirty="0" err="1"/>
              <a:t>Fatigue</a:t>
            </a:r>
            <a:r>
              <a:rPr lang="de-DE" b="1" dirty="0"/>
              <a:t>? – Definition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Fatigue = frz. „la </a:t>
            </a:r>
            <a:r>
              <a:rPr lang="de-DE" dirty="0" err="1"/>
              <a:t>fatigue</a:t>
            </a:r>
            <a:r>
              <a:rPr lang="de-DE" dirty="0"/>
              <a:t>“ = Ermüdung, Anstrengung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Spezifische Form von Müdigkeit, Erschöpfung und Kraftlosigkeit auf somatischer, kognitiver und/oder psychischer Ebene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Zu den vorausgegangenen Anstrengungen unverhältnismäßig oder ohne scheinbaren Zusammenhang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Bessert sich durch Schlaf oder Erholung nicht ausreichend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Somit pathologisch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Subjektiv sehr belastend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071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Belastungsintoleranz (PEM)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Belastungsintoleranz</a:t>
            </a:r>
            <a:r>
              <a:rPr lang="de-DE" dirty="0"/>
              <a:t> (engl. „Post-</a:t>
            </a:r>
            <a:r>
              <a:rPr lang="de-DE" dirty="0" err="1"/>
              <a:t>Exertional</a:t>
            </a:r>
            <a:r>
              <a:rPr lang="de-DE" dirty="0"/>
              <a:t> Malaise“, abgekürzt PEM)</a:t>
            </a:r>
          </a:p>
          <a:p>
            <a:endParaRPr lang="de-DE" dirty="0"/>
          </a:p>
          <a:p>
            <a:r>
              <a:rPr lang="de-DE" b="1" dirty="0"/>
              <a:t>Definition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Verschlechterung des allgemeinen Zustandes nach erfolgter Überanstrengung („Rückfall“)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Tritt häufiger erst Stunden später oder am Folgetag nach der Belastung auf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Kann dann für mehrere Tage oder auch Wochen anhalten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Wichtig: Belastungsintoleranz bzw. Rückfälle sollten vermieden werden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224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4. Belastungsintoleranz (PEM)</a:t>
            </a:r>
            <a:endParaRPr lang="de-DE" sz="2200" dirty="0"/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Ursachen für Belastungsintoleranz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2: Fatigue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9</a:t>
            </a:fld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875300" y="1994832"/>
            <a:ext cx="4320000" cy="4320000"/>
          </a:xfrm>
          <a:prstGeom prst="ellipse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/>
              <a:t>Überanstrengung</a:t>
            </a:r>
          </a:p>
        </p:txBody>
      </p:sp>
      <p:sp>
        <p:nvSpPr>
          <p:cNvPr id="6" name="Ellipse 5"/>
          <p:cNvSpPr/>
          <p:nvPr/>
        </p:nvSpPr>
        <p:spPr>
          <a:xfrm>
            <a:off x="6275975" y="1994832"/>
            <a:ext cx="4320000" cy="4320000"/>
          </a:xfrm>
          <a:prstGeom prst="ellipse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/>
              <a:t>PEM</a:t>
            </a:r>
          </a:p>
        </p:txBody>
      </p:sp>
      <p:cxnSp>
        <p:nvCxnSpPr>
          <p:cNvPr id="8" name="Gerade Verbindung mit Pfeil 7"/>
          <p:cNvCxnSpPr>
            <a:stCxn id="5" idx="6"/>
            <a:endCxn id="6" idx="2"/>
          </p:cNvCxnSpPr>
          <p:nvPr/>
        </p:nvCxnSpPr>
        <p:spPr>
          <a:xfrm>
            <a:off x="5195300" y="4154832"/>
            <a:ext cx="1080675" cy="0"/>
          </a:xfrm>
          <a:prstGeom prst="straightConnector1">
            <a:avLst/>
          </a:prstGeom>
          <a:ln w="76200">
            <a:solidFill>
              <a:srgbClr val="009BD0"/>
            </a:solidFill>
            <a:headEnd w="lg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180033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HRS">
      <a:dk1>
        <a:srgbClr val="244D88"/>
      </a:dk1>
      <a:lt1>
        <a:srgbClr val="FFFFFF"/>
      </a:lt1>
      <a:dk2>
        <a:srgbClr val="000000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s Ruland Stiftung">
      <a:majorFont>
        <a:latin typeface="SRH Headline"/>
        <a:ea typeface=""/>
        <a:cs typeface=""/>
      </a:majorFont>
      <a:minorFont>
        <a:latin typeface="SRH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1384</Words>
  <Application>Microsoft Office PowerPoint</Application>
  <PresentationFormat>Breitbild</PresentationFormat>
  <Paragraphs>224</Paragraphs>
  <Slides>23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8" baseType="lpstr">
      <vt:lpstr>Arial</vt:lpstr>
      <vt:lpstr>SRH Text</vt:lpstr>
      <vt:lpstr>Calibri</vt:lpstr>
      <vt:lpstr>SRH Headline</vt:lpstr>
      <vt:lpstr>Benutzerdefiniertes Design</vt:lpstr>
      <vt:lpstr>PowerPoint-Präsentation</vt:lpstr>
      <vt:lpstr>2</vt:lpstr>
      <vt:lpstr>2</vt:lpstr>
      <vt:lpstr>Allgemeine Informationen zu Sitzung 2</vt:lpstr>
      <vt:lpstr>1. Besprechen der Erfahrungen</vt:lpstr>
      <vt:lpstr>2. Achtsamkeitsübung Atmen</vt:lpstr>
      <vt:lpstr>3. Fatigue</vt:lpstr>
      <vt:lpstr>4. Belastungsintoleranz (PEM)</vt:lpstr>
      <vt:lpstr>4. Belastungsintoleranz (PEM)</vt:lpstr>
      <vt:lpstr>4. Belastungsintoleranz (PEM)</vt:lpstr>
      <vt:lpstr>4. Belastungsintoleranz (PEM)</vt:lpstr>
      <vt:lpstr>4. Belastungsintoleranz (PEM)</vt:lpstr>
      <vt:lpstr>4. Belastungsintoleranz (PEM)</vt:lpstr>
      <vt:lpstr>4. Belastungsintoleranz (PEM)</vt:lpstr>
      <vt:lpstr>4. Belastungsintoleranz (PEM)</vt:lpstr>
      <vt:lpstr>5. Pacing</vt:lpstr>
      <vt:lpstr>5. Pacing</vt:lpstr>
      <vt:lpstr>5. Pacing</vt:lpstr>
      <vt:lpstr>5. Pacing</vt:lpstr>
      <vt:lpstr>5. Pacing</vt:lpstr>
      <vt:lpstr>5. Pacing</vt:lpstr>
      <vt:lpstr>6. Aufgaben bis zur nächsten Sitzung</vt:lpstr>
      <vt:lpstr>7. Quellenverzeichnis &amp; weiterführende Literatur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Henrike Voelker</dc:creator>
  <cp:lastModifiedBy>Patrick Richter</cp:lastModifiedBy>
  <cp:revision>379</cp:revision>
  <dcterms:created xsi:type="dcterms:W3CDTF">2020-06-05T16:20:53Z</dcterms:created>
  <dcterms:modified xsi:type="dcterms:W3CDTF">2026-06-23T22:14:16Z</dcterms:modified>
</cp:coreProperties>
</file>