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19"/>
  </p:notesMasterIdLst>
  <p:sldIdLst>
    <p:sldId id="315" r:id="rId2"/>
    <p:sldId id="257" r:id="rId3"/>
    <p:sldId id="258" r:id="rId4"/>
    <p:sldId id="268" r:id="rId5"/>
    <p:sldId id="290" r:id="rId6"/>
    <p:sldId id="291" r:id="rId7"/>
    <p:sldId id="316" r:id="rId8"/>
    <p:sldId id="299" r:id="rId9"/>
    <p:sldId id="306" r:id="rId10"/>
    <p:sldId id="308" r:id="rId11"/>
    <p:sldId id="309" r:id="rId12"/>
    <p:sldId id="310" r:id="rId13"/>
    <p:sldId id="311" r:id="rId14"/>
    <p:sldId id="312" r:id="rId15"/>
    <p:sldId id="313" r:id="rId16"/>
    <p:sldId id="305" r:id="rId17"/>
    <p:sldId id="314" r:id="rId18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SRH Headline" panose="020B0604020202020204" charset="0"/>
      <p:regular r:id="rId24"/>
      <p:bold r:id="rId25"/>
    </p:embeddedFont>
    <p:embeddedFont>
      <p:font typeface="SRH Text" panose="020B0604020202020204" charset="0"/>
      <p:regular r:id="rId26"/>
      <p:bold r:id="rId27"/>
      <p:italic r:id="rId28"/>
      <p:boldItalic r:id="rId29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315"/>
            <p14:sldId id="257"/>
            <p14:sldId id="258"/>
            <p14:sldId id="268"/>
            <p14:sldId id="290"/>
            <p14:sldId id="291"/>
            <p14:sldId id="316"/>
            <p14:sldId id="299"/>
            <p14:sldId id="306"/>
            <p14:sldId id="308"/>
            <p14:sldId id="309"/>
            <p14:sldId id="310"/>
            <p14:sldId id="311"/>
            <p14:sldId id="312"/>
            <p14:sldId id="313"/>
            <p14:sldId id="305"/>
            <p14:sldId id="3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ölfle" initials="ChW" lastIdx="1" clrIdx="0">
    <p:extLst>
      <p:ext uri="{19B8F6BF-5375-455C-9EA6-DF929625EA0E}">
        <p15:presenceInfo xmlns:p15="http://schemas.microsoft.com/office/powerpoint/2012/main" userId="Wölf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8153"/>
    <a:srgbClr val="009BD0"/>
    <a:srgbClr val="244D88"/>
    <a:srgbClr val="2C2E2E"/>
    <a:srgbClr val="000000"/>
    <a:srgbClr val="B92659"/>
    <a:srgbClr val="6D7373"/>
    <a:srgbClr val="0067A0"/>
    <a:srgbClr val="AAA39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E9555D8-1663-4908-8E02-F224F94D90FF}" v="1" dt="2025-11-07T13:30:10.427"/>
  </p1510:revLst>
</p1510:revInfo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37" autoAdjust="0"/>
    <p:restoredTop sz="94740" autoAdjust="0"/>
  </p:normalViewPr>
  <p:slideViewPr>
    <p:cSldViewPr snapToGrid="0">
      <p:cViewPr varScale="1">
        <p:scale>
          <a:sx n="104" d="100"/>
          <a:sy n="104" d="100"/>
        </p:scale>
        <p:origin x="13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Matthias Weisbrod" userId="2ea9f7ac-8014-4035-970e-1fcbbc436764" providerId="ADAL" clId="{4C9CA331-BC09-4DC7-B75D-0C929A5C23E2}"/>
    <pc:docChg chg="undo custSel modSld">
      <pc:chgData name="Dr. Matthias Weisbrod" userId="2ea9f7ac-8014-4035-970e-1fcbbc436764" providerId="ADAL" clId="{4C9CA331-BC09-4DC7-B75D-0C929A5C23E2}" dt="2025-11-08T10:27:49.594" v="528" actId="20577"/>
      <pc:docMkLst>
        <pc:docMk/>
      </pc:docMkLst>
      <pc:sldChg chg="modSp mod">
        <pc:chgData name="Dr. Matthias Weisbrod" userId="2ea9f7ac-8014-4035-970e-1fcbbc436764" providerId="ADAL" clId="{4C9CA331-BC09-4DC7-B75D-0C929A5C23E2}" dt="2025-11-08T10:21:36.760" v="340" actId="20577"/>
        <pc:sldMkLst>
          <pc:docMk/>
          <pc:sldMk cId="378909599" sldId="268"/>
        </pc:sldMkLst>
        <pc:spChg chg="mod">
          <ac:chgData name="Dr. Matthias Weisbrod" userId="2ea9f7ac-8014-4035-970e-1fcbbc436764" providerId="ADAL" clId="{4C9CA331-BC09-4DC7-B75D-0C929A5C23E2}" dt="2025-11-08T10:21:36.760" v="340" actId="20577"/>
          <ac:spMkLst>
            <pc:docMk/>
            <pc:sldMk cId="378909599" sldId="268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2:20.654" v="371" actId="20577"/>
        <pc:sldMkLst>
          <pc:docMk/>
          <pc:sldMk cId="163713980" sldId="290"/>
        </pc:sldMkLst>
        <pc:spChg chg="mod">
          <ac:chgData name="Dr. Matthias Weisbrod" userId="2ea9f7ac-8014-4035-970e-1fcbbc436764" providerId="ADAL" clId="{4C9CA331-BC09-4DC7-B75D-0C929A5C23E2}" dt="2025-11-08T10:22:20.654" v="371" actId="20577"/>
          <ac:spMkLst>
            <pc:docMk/>
            <pc:sldMk cId="163713980" sldId="290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3:05.043" v="375" actId="20577"/>
        <pc:sldMkLst>
          <pc:docMk/>
          <pc:sldMk cId="2722715385" sldId="291"/>
        </pc:sldMkLst>
        <pc:spChg chg="mod">
          <ac:chgData name="Dr. Matthias Weisbrod" userId="2ea9f7ac-8014-4035-970e-1fcbbc436764" providerId="ADAL" clId="{4C9CA331-BC09-4DC7-B75D-0C929A5C23E2}" dt="2025-11-08T10:23:05.043" v="375" actId="20577"/>
          <ac:spMkLst>
            <pc:docMk/>
            <pc:sldMk cId="2722715385" sldId="291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7:49.594" v="528" actId="20577"/>
        <pc:sldMkLst>
          <pc:docMk/>
          <pc:sldMk cId="1107507317" sldId="305"/>
        </pc:sldMkLst>
        <pc:spChg chg="mod">
          <ac:chgData name="Dr. Matthias Weisbrod" userId="2ea9f7ac-8014-4035-970e-1fcbbc436764" providerId="ADAL" clId="{4C9CA331-BC09-4DC7-B75D-0C929A5C23E2}" dt="2025-11-08T10:27:49.594" v="528" actId="20577"/>
          <ac:spMkLst>
            <pc:docMk/>
            <pc:sldMk cId="1107507317" sldId="305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26:54.602" v="21" actId="20577"/>
        <pc:sldMkLst>
          <pc:docMk/>
          <pc:sldMk cId="771289230" sldId="308"/>
        </pc:sldMkLst>
        <pc:spChg chg="mod">
          <ac:chgData name="Dr. Matthias Weisbrod" userId="2ea9f7ac-8014-4035-970e-1fcbbc436764" providerId="ADAL" clId="{4C9CA331-BC09-4DC7-B75D-0C929A5C23E2}" dt="2025-11-07T13:26:54.602" v="21" actId="20577"/>
          <ac:spMkLst>
            <pc:docMk/>
            <pc:sldMk cId="771289230" sldId="308"/>
            <ac:spMk id="17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4:04.626" v="376" actId="20577"/>
        <pc:sldMkLst>
          <pc:docMk/>
          <pc:sldMk cId="3540668149" sldId="309"/>
        </pc:sldMkLst>
        <pc:spChg chg="mod">
          <ac:chgData name="Dr. Matthias Weisbrod" userId="2ea9f7ac-8014-4035-970e-1fcbbc436764" providerId="ADAL" clId="{4C9CA331-BC09-4DC7-B75D-0C929A5C23E2}" dt="2025-11-08T10:24:04.626" v="376" actId="20577"/>
          <ac:spMkLst>
            <pc:docMk/>
            <pc:sldMk cId="3540668149" sldId="309"/>
            <ac:spMk id="9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27:55.999" v="55" actId="20577"/>
        <pc:sldMkLst>
          <pc:docMk/>
          <pc:sldMk cId="1456386309" sldId="310"/>
        </pc:sldMkLst>
        <pc:spChg chg="mod">
          <ac:chgData name="Dr. Matthias Weisbrod" userId="2ea9f7ac-8014-4035-970e-1fcbbc436764" providerId="ADAL" clId="{4C9CA331-BC09-4DC7-B75D-0C929A5C23E2}" dt="2025-11-07T13:27:55.999" v="55" actId="20577"/>
          <ac:spMkLst>
            <pc:docMk/>
            <pc:sldMk cId="1456386309" sldId="310"/>
            <ac:spMk id="9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6:16.154" v="412" actId="1036"/>
        <pc:sldMkLst>
          <pc:docMk/>
          <pc:sldMk cId="2526738635" sldId="311"/>
        </pc:sldMkLst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3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6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5:22.403" v="397" actId="20577"/>
          <ac:spMkLst>
            <pc:docMk/>
            <pc:sldMk cId="2526738635" sldId="311"/>
            <ac:spMk id="9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21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22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28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29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30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31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32" creationId="{00000000-0000-0000-0000-000000000000}"/>
          </ac:spMkLst>
        </pc:spChg>
        <pc:spChg chg="mod">
          <ac:chgData name="Dr. Matthias Weisbrod" userId="2ea9f7ac-8014-4035-970e-1fcbbc436764" providerId="ADAL" clId="{4C9CA331-BC09-4DC7-B75D-0C929A5C23E2}" dt="2025-11-08T10:26:16.154" v="412" actId="1036"/>
          <ac:spMkLst>
            <pc:docMk/>
            <pc:sldMk cId="2526738635" sldId="311"/>
            <ac:spMk id="3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8T10:26:53.704" v="453" actId="20577"/>
        <pc:sldMkLst>
          <pc:docMk/>
          <pc:sldMk cId="2920680785" sldId="312"/>
        </pc:sldMkLst>
        <pc:spChg chg="mod">
          <ac:chgData name="Dr. Matthias Weisbrod" userId="2ea9f7ac-8014-4035-970e-1fcbbc436764" providerId="ADAL" clId="{4C9CA331-BC09-4DC7-B75D-0C929A5C23E2}" dt="2025-11-08T10:26:53.704" v="453" actId="20577"/>
          <ac:spMkLst>
            <pc:docMk/>
            <pc:sldMk cId="2920680785" sldId="31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800" y="1080000"/>
            <a:ext cx="2224800" cy="253284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239999" y="3920667"/>
            <a:ext cx="570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für </a:t>
            </a:r>
            <a:r>
              <a:rPr lang="de-DE" sz="2400" b="1" baseline="0" dirty="0" err="1">
                <a:solidFill>
                  <a:schemeClr val="bg1"/>
                </a:solidFill>
                <a:latin typeface="+mj-lt"/>
              </a:rPr>
              <a:t>Jugendlicge</a:t>
            </a: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 und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junge Erwachsene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6 von 7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3E5A513-49D6-408C-8DB1-C6D3FDD49871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C4B0825-5AC2-42AB-BB79-7F674AC1FB87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F3F04C16-1D2C-4BD1-A83E-D2BE990512E5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FCBDF6C2-10D6-43A1-878B-B47CE1239BBB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11D15402-70F3-4645-A838-A1017350015E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1621CBF-751B-4FE7-B781-ED9C0933E4B7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A2C1B9C-BA67-4176-B4AF-2147886A2AF7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9419D8B0-A37B-4782-89EE-DE6C0ADC073E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213D175D-6282-41D1-8152-F2D1A8CD81C2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2DA75651-22A1-4BE6-9687-BD41E34D9180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B05442D-8F85-4841-A003-351B9D75A7E0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6EF71CA9-5EDD-4C77-81C9-E89DCAC85CAC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8A1291A4-C0F7-4B50-B573-959CFCA21392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7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4A07FF28-4492-4B83-82E6-8B2893C0D1CA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610B8449-E196-45EC-93A9-892C9BACD8A3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9959005F-CA67-42B3-9665-9AEF6081186C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8DDAC7B5-D506-47BA-97E5-8D75FB5CF708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ACAC1837-1B9E-4246-924E-E173C7DD0E86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7D12EE94-6A18-4AFE-9A55-376FAD438C19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1A994BE1-B7EE-4A15-A9DF-0E92757C25D7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9B0F4C8A-BEB1-453E-89D5-34990E06D016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66D93341-F9F3-4E9A-B27A-35A54796E616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DF3B3E7C-A231-43F7-A050-872AA8C8C6D0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483C8DC-C917-4AAD-BCE2-C4C88AE65C4E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79EB0ED2-3FD9-4818-AE1E-4EFD4DAE9854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BC5353C-D41B-4AAB-8328-FB2D51391ECE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B70627D-42E3-4CD9-A706-47B23B6466D5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40EB3324-EACA-4FCD-BEE1-40AFC6E8E53B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3B458183-059D-43A1-BFA5-258B04A18C85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ADBB0F7-EA50-4DB4-A70E-1D644A91511A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B90AC2FA-51A5-4B7B-84C8-393944ABBAE3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A4DD1A4-D3AC-4454-9183-417813F5B985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EF5659A2-33AE-4351-830E-C6B281B6FAE4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B903EBC4-F7ED-4B0A-A0AE-F9C38DA6100E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84D55450-8D40-4CFC-974A-20E2F4AFB637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80E78F41-C32F-439F-B7CD-02D6CA449BEF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F001FB04-4DDC-40B8-AED0-9D15AC35931E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2BBCA666-AE84-4B33-8046-885BD5400FE6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7477780D-7987-4D79-B20C-52B4D17E47EE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3729ABF-00FD-44D6-A367-21230C4BC007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DEDE933D-DF08-4805-8AAA-8C3B926F95D7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490712A-0546-45B0-87D0-CCFE4E067EA3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6A77B2F-A1DD-434E-9CCF-1AF54BDF8905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F25C8716-7ECD-43D8-B7CA-D524B041F235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BE7521F4-E71F-4C9F-B143-23827934294F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12E54FFF-55B2-4F51-B180-AFCA7773DC28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C0A5DAE-A476-4AC7-AB53-9B88BF815ACF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67A16001-11F3-4FE1-9EAE-C580FA6EF055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B86D2EFA-ACBD-48A7-93FC-46A4769C3931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17D90F88-296E-43FA-90C4-6E979050D641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AB8F6AC2-0B84-488C-885B-C9D609797AC9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ED2BD25C-A9BB-45B4-8A7B-1E95832C1FFF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75B0B5B-18F0-4A8F-BDF4-C6BBC5BDB763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DD347E1-078E-4F16-ABF8-1482940D1C9C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2148E4F-338A-4CBD-B7BA-5F77E7660D9D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D93DC8F-8723-4CF2-9981-2CEF23F158BE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F17D5B0C-69BA-4803-9612-0C4010443488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36C8DF52-4FF6-4926-8CA4-6BA958FD7C07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592845A-7E52-42AE-84E8-E5E6D55E8F1B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E6CC8042-3D87-4F16-AF0B-70EB44953123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6CB2B177-EF3B-4B64-A093-86F0FE7FC2AA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9D3C0C6D-68AF-4E3B-8FA2-6643287CD3C5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1B7962E-0A0E-43EA-999B-F30E716FD453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FD3C2331-3FE6-4078-9813-E35D983CDA86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4FAB677-3325-46F2-B4A3-D785114FB265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59EA983B-0DFD-4CDE-8E5F-30BF7F2B0081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F58858FC-1F49-483F-B4D9-9EEBE69A1BD2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162E68D9-5DBC-44CD-86EB-BB16911F5E80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3F76AD0-AC4F-48E4-8F9A-43C8EEFE1652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518F5C12-049D-44BD-8F5D-51A123BB92AD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F57250BC-A9FD-4602-B993-A4DBED8F8A69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11F0EDFC-7E06-4308-9191-6DAA1F5AE33D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C6FDA13B-C235-45C9-8321-745F17423CE5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886A75D-515F-4C76-B7C1-3A7406E7216B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A459669-593D-4205-ABB5-D25383BA3B1E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900DDB9E-D7D8-47D6-BDBF-34E17A0CABA0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57E3D30A-D13A-478A-8D6C-674B8650FFA1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67C82DB4-5835-452D-BA61-065319F03D2F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6: Kognitive Fähigkeiten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7A3A8184-1195-4CFD-A1AB-CE3904B351D9}"/>
              </a:ext>
            </a:extLst>
          </p:cNvPr>
          <p:cNvSpPr/>
          <p:nvPr userDrawn="1"/>
        </p:nvSpPr>
        <p:spPr>
          <a:xfrm>
            <a:off x="11904000" y="10880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A31762E1-29A9-4D2A-B24F-E4977FA03155}"/>
              </a:ext>
            </a:extLst>
          </p:cNvPr>
          <p:cNvSpPr/>
          <p:nvPr userDrawn="1"/>
        </p:nvSpPr>
        <p:spPr>
          <a:xfrm>
            <a:off x="11904000" y="18584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8F3BB6A-A978-4654-8284-28B5FE91D391}"/>
              </a:ext>
            </a:extLst>
          </p:cNvPr>
          <p:cNvSpPr/>
          <p:nvPr userDrawn="1"/>
        </p:nvSpPr>
        <p:spPr>
          <a:xfrm>
            <a:off x="11904000" y="26288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29D88433-2B5B-4F8A-901A-739F5FD9C9AC}"/>
              </a:ext>
            </a:extLst>
          </p:cNvPr>
          <p:cNvSpPr/>
          <p:nvPr userDrawn="1"/>
        </p:nvSpPr>
        <p:spPr>
          <a:xfrm>
            <a:off x="11904000" y="4169614"/>
            <a:ext cx="288000" cy="7704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B4B8726-DE4F-4CBE-86DA-9275FE5AB7A6}"/>
              </a:ext>
            </a:extLst>
          </p:cNvPr>
          <p:cNvSpPr/>
          <p:nvPr userDrawn="1"/>
        </p:nvSpPr>
        <p:spPr>
          <a:xfrm>
            <a:off x="11904000" y="339921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28A03FA-00E0-4EAE-90BA-152ADE1AAD14}"/>
              </a:ext>
            </a:extLst>
          </p:cNvPr>
          <p:cNvSpPr/>
          <p:nvPr userDrawn="1"/>
        </p:nvSpPr>
        <p:spPr>
          <a:xfrm>
            <a:off x="11904000" y="4941428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BB2562E6-55C0-4735-9129-690BE273D366}"/>
              </a:ext>
            </a:extLst>
          </p:cNvPr>
          <p:cNvSpPr/>
          <p:nvPr userDrawn="1"/>
        </p:nvSpPr>
        <p:spPr>
          <a:xfrm>
            <a:off x="11904000" y="5713544"/>
            <a:ext cx="288000" cy="7704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F6A3952-24F5-49B1-AF45-D66DCDD96AB8}"/>
              </a:ext>
            </a:extLst>
          </p:cNvPr>
          <p:cNvSpPr/>
          <p:nvPr userDrawn="1"/>
        </p:nvSpPr>
        <p:spPr>
          <a:xfrm>
            <a:off x="11796000" y="1845222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09F0B81C-5988-4C29-9575-C054113A6B34}"/>
              </a:ext>
            </a:extLst>
          </p:cNvPr>
          <p:cNvSpPr/>
          <p:nvPr userDrawn="1"/>
        </p:nvSpPr>
        <p:spPr>
          <a:xfrm>
            <a:off x="11796000" y="261081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F805EFEE-2BB0-4A15-BBEC-37E9CB59A3F7}"/>
              </a:ext>
            </a:extLst>
          </p:cNvPr>
          <p:cNvSpPr/>
          <p:nvPr userDrawn="1"/>
        </p:nvSpPr>
        <p:spPr>
          <a:xfrm>
            <a:off x="11796000" y="338062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3901A382-FE80-4DD5-9EA1-483949EC497C}"/>
              </a:ext>
            </a:extLst>
          </p:cNvPr>
          <p:cNvSpPr/>
          <p:nvPr userDrawn="1"/>
        </p:nvSpPr>
        <p:spPr>
          <a:xfrm>
            <a:off x="11796000" y="41501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777BCF9E-401F-45D2-AB3D-5B640740C8E0}"/>
              </a:ext>
            </a:extLst>
          </p:cNvPr>
          <p:cNvSpPr/>
          <p:nvPr userDrawn="1"/>
        </p:nvSpPr>
        <p:spPr>
          <a:xfrm>
            <a:off x="11796000" y="4920709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01E6FE96-46FB-4C19-9C79-56435B93A47C}"/>
              </a:ext>
            </a:extLst>
          </p:cNvPr>
          <p:cNvSpPr/>
          <p:nvPr userDrawn="1"/>
        </p:nvSpPr>
        <p:spPr>
          <a:xfrm>
            <a:off x="11796000" y="5699187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6: Kognitive Fähigkeiten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421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334962" y="2150278"/>
            <a:ext cx="3331781" cy="36576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Kompensationstraining</a:t>
            </a:r>
          </a:p>
        </p:txBody>
      </p:sp>
      <p:sp>
        <p:nvSpPr>
          <p:cNvPr id="7" name="Abgerundetes Rechteck 6"/>
          <p:cNvSpPr/>
          <p:nvPr/>
        </p:nvSpPr>
        <p:spPr>
          <a:xfrm>
            <a:off x="7804533" y="2148171"/>
            <a:ext cx="3331780" cy="36576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Integrative Verfahren</a:t>
            </a:r>
          </a:p>
        </p:txBody>
      </p:sp>
      <p:sp>
        <p:nvSpPr>
          <p:cNvPr id="8" name="Abgerundetes Rechteck 7"/>
          <p:cNvSpPr/>
          <p:nvPr/>
        </p:nvSpPr>
        <p:spPr>
          <a:xfrm>
            <a:off x="4069747" y="2148171"/>
            <a:ext cx="3331781" cy="36576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Funktionstraining</a:t>
            </a:r>
          </a:p>
        </p:txBody>
      </p:sp>
      <p:sp>
        <p:nvSpPr>
          <p:cNvPr id="11" name="Rechteck 10"/>
          <p:cNvSpPr/>
          <p:nvPr/>
        </p:nvSpPr>
        <p:spPr>
          <a:xfrm>
            <a:off x="334963" y="2758354"/>
            <a:ext cx="3331780" cy="1069848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9BD0"/>
                </a:solidFill>
              </a:rPr>
              <a:t>= Ausgleich kognitiver Defizite durch Aufbau von Bewältigungsstrategien</a:t>
            </a:r>
          </a:p>
        </p:txBody>
      </p:sp>
      <p:sp>
        <p:nvSpPr>
          <p:cNvPr id="12" name="Rechteck 11"/>
          <p:cNvSpPr/>
          <p:nvPr/>
        </p:nvSpPr>
        <p:spPr>
          <a:xfrm>
            <a:off x="4069746" y="2769530"/>
            <a:ext cx="3331781" cy="1069848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9BD0"/>
                </a:solidFill>
              </a:rPr>
              <a:t>= Restitution durch Reaktivierung kognitiver Funktionen</a:t>
            </a:r>
          </a:p>
        </p:txBody>
      </p:sp>
      <p:sp>
        <p:nvSpPr>
          <p:cNvPr id="13" name="Rechteck 12"/>
          <p:cNvSpPr/>
          <p:nvPr/>
        </p:nvSpPr>
        <p:spPr>
          <a:xfrm>
            <a:off x="7804533" y="2758354"/>
            <a:ext cx="3331780" cy="1069848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9BD0"/>
                </a:solidFill>
              </a:rPr>
              <a:t>= Psychotherapeutische Verfahren zur Unterstützung u.a. von 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34962" y="4016066"/>
            <a:ext cx="33317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Vermittlung/Erwerb von Kompensationsstrategien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Realitätsanpassung und </a:t>
            </a:r>
            <a:br>
              <a:rPr lang="de-DE" dirty="0">
                <a:solidFill>
                  <a:srgbClr val="009BD0"/>
                </a:solidFill>
              </a:rPr>
            </a:br>
            <a:r>
              <a:rPr lang="de-DE" dirty="0">
                <a:solidFill>
                  <a:srgbClr val="009BD0"/>
                </a:solidFill>
              </a:rPr>
              <a:t>-überprüfung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4069748" y="4016066"/>
            <a:ext cx="3331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Direktes Üben kognitiver Funktionen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804533" y="4016065"/>
            <a:ext cx="333178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Sozialer Kognition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Emotionsregulation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Krankheitsbewältigung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Stressbewältigung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Krankheitseinsicht</a:t>
            </a:r>
          </a:p>
        </p:txBody>
      </p:sp>
      <p:sp>
        <p:nvSpPr>
          <p:cNvPr id="16" name="Inhaltsplatzhalter 2"/>
          <p:cNvSpPr txBox="1">
            <a:spLocks/>
          </p:cNvSpPr>
          <p:nvPr/>
        </p:nvSpPr>
        <p:spPr>
          <a:xfrm>
            <a:off x="334963" y="1440308"/>
            <a:ext cx="10801350" cy="40678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>
                <a:solidFill>
                  <a:srgbClr val="009BD0"/>
                </a:solidFill>
              </a:rPr>
              <a:t>Förderung der Kognition – was kann ich noch tun?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712892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11" name="Abgerundetes Rechteck 6">
            <a:extLst>
              <a:ext uri="{FF2B5EF4-FFF2-40B4-BE49-F238E27FC236}">
                <a16:creationId xmlns:a16="http://schemas.microsoft.com/office/drawing/2014/main" id="{B09E034E-B9D9-4266-8D0D-A587E95A38A6}"/>
              </a:ext>
            </a:extLst>
          </p:cNvPr>
          <p:cNvSpPr/>
          <p:nvPr/>
        </p:nvSpPr>
        <p:spPr>
          <a:xfrm>
            <a:off x="334963" y="1412875"/>
            <a:ext cx="3691780" cy="36576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Aufmerksamkeit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E9BFDC3B-FDCB-4902-82BD-65B5D94DC1DD}"/>
              </a:ext>
            </a:extLst>
          </p:cNvPr>
          <p:cNvSpPr/>
          <p:nvPr/>
        </p:nvSpPr>
        <p:spPr>
          <a:xfrm>
            <a:off x="334963" y="2138998"/>
            <a:ext cx="3691780" cy="2696801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bIns="360000" rtlCol="0" anchor="ctr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Aktivierungsbereitschaft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Daueraufmerksamkeit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Selektive 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Geteilte Aufmerksamkeit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Verarbeitungs-geschwindigkeit</a:t>
            </a:r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A1419346-6996-436B-97EE-EF083261788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86743" y="1412876"/>
            <a:ext cx="6750569" cy="5076824"/>
          </a:xfrm>
        </p:spPr>
        <p:txBody>
          <a:bodyPr/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Beobachtet Euch selbst!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 welchen Situationen seid Ihr aufmerksamer?</a:t>
            </a:r>
            <a:br>
              <a:rPr lang="de-DE" sz="1600" dirty="0"/>
            </a:br>
            <a:r>
              <a:rPr lang="de-DE" sz="1600" dirty="0"/>
              <a:t>(Tageszeit, Orte)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Was hilft Euch persönlich, um aufmerksamer zu sein? </a:t>
            </a:r>
            <a:br>
              <a:rPr lang="de-DE" sz="1600" dirty="0"/>
            </a:br>
            <a:r>
              <a:rPr lang="de-DE" sz="1600" dirty="0"/>
              <a:t>(Hilfsmittel, z.B. Textmarker, Kaffee, Musik/Ruhe)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Wie lange ist Eure Aufmerksamkeitsspanne? </a:t>
            </a:r>
            <a:br>
              <a:rPr lang="de-DE" sz="1600" dirty="0"/>
            </a:br>
            <a:r>
              <a:rPr lang="de-DE" sz="1600" dirty="0"/>
              <a:t>Ausreichend Pausen einplanen!</a:t>
            </a:r>
            <a:br>
              <a:rPr lang="de-DE" sz="1800" dirty="0"/>
            </a:br>
            <a:endParaRPr lang="de-DE" sz="1800" dirty="0"/>
          </a:p>
          <a:p>
            <a:r>
              <a:rPr lang="de-DE" sz="1800" b="1" dirty="0"/>
              <a:t>2. Anwendung mentaler 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Planung/Antizipieren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 strukturieren, Abschnitte bilden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Achtsamkeitsübungen</a:t>
            </a:r>
          </a:p>
          <a:p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406681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18" name="Abgerundetes Rechteck 6">
            <a:extLst>
              <a:ext uri="{FF2B5EF4-FFF2-40B4-BE49-F238E27FC236}">
                <a16:creationId xmlns:a16="http://schemas.microsoft.com/office/drawing/2014/main" id="{D09499D1-19F2-486E-AD89-054994DA7315}"/>
              </a:ext>
            </a:extLst>
          </p:cNvPr>
          <p:cNvSpPr/>
          <p:nvPr/>
        </p:nvSpPr>
        <p:spPr>
          <a:xfrm>
            <a:off x="334963" y="1412875"/>
            <a:ext cx="3691780" cy="36576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Gedächtnis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52A200AB-C848-48CB-A9F5-3A4C1E3DF9AB}"/>
              </a:ext>
            </a:extLst>
          </p:cNvPr>
          <p:cNvSpPr/>
          <p:nvPr/>
        </p:nvSpPr>
        <p:spPr>
          <a:xfrm>
            <a:off x="334963" y="2138998"/>
            <a:ext cx="3691779" cy="1711916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360000" bIns="360000" rtlCol="0" anchor="ctr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Ultrakurzzeitgedächtnis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Kurzzeitgedächtnis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Langzeitgedächtnis</a:t>
            </a:r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0A916CD6-6D29-4A07-AC3D-1897BD1275F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86743" y="1412875"/>
            <a:ext cx="5424769" cy="5441949"/>
          </a:xfrm>
        </p:spPr>
        <p:txBody>
          <a:bodyPr>
            <a:normAutofit/>
          </a:bodyPr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Beobachtet Euch selbst!</a:t>
            </a:r>
          </a:p>
          <a:p>
            <a:r>
              <a:rPr lang="de-DE" sz="1800" b="1" dirty="0"/>
              <a:t>2. Externe Gedächtnishilfen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Kalender, Erinnerungsfunktion Handy, Tagesplan</a:t>
            </a:r>
          </a:p>
          <a:p>
            <a:r>
              <a:rPr lang="de-DE" sz="1800" b="1" dirty="0"/>
              <a:t>3. Merkstrategien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Eselsbrücken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Loci-Technik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laut wiederholen (z.B. Absprachen zusammenfassen)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 err="1"/>
              <a:t>Chunking</a:t>
            </a:r>
            <a:r>
              <a:rPr lang="de-DE" sz="1600" dirty="0"/>
              <a:t> (Informationen bündeln)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verknüpfen (z.B. mit bereits bekannter Information; mentale Bilder)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Informationen strukturieren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1600" dirty="0"/>
              <a:t>Kurzentspannung vor und nach Lernphasen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B5835ECE-7A9C-405C-ACE3-C4EB9676F58F}"/>
              </a:ext>
            </a:extLst>
          </p:cNvPr>
          <p:cNvSpPr/>
          <p:nvPr/>
        </p:nvSpPr>
        <p:spPr>
          <a:xfrm>
            <a:off x="9564624" y="3429000"/>
            <a:ext cx="1571689" cy="421914"/>
          </a:xfrm>
          <a:prstGeom prst="rect">
            <a:avLst/>
          </a:prstGeom>
          <a:solidFill>
            <a:schemeClr val="bg1"/>
          </a:solidFill>
          <a:ln>
            <a:solidFill>
              <a:srgbClr val="009B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rgbClr val="009BD0"/>
                </a:solidFill>
              </a:rPr>
              <a:t>oberflächlich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E39CE7B0-276B-437D-BC6C-AC135A115B32}"/>
              </a:ext>
            </a:extLst>
          </p:cNvPr>
          <p:cNvSpPr/>
          <p:nvPr/>
        </p:nvSpPr>
        <p:spPr>
          <a:xfrm>
            <a:off x="9564624" y="6064748"/>
            <a:ext cx="1571689" cy="421914"/>
          </a:xfrm>
          <a:prstGeom prst="rect">
            <a:avLst/>
          </a:prstGeom>
          <a:solidFill>
            <a:schemeClr val="bg1"/>
          </a:solidFill>
          <a:ln>
            <a:solidFill>
              <a:srgbClr val="009BD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>
                <a:solidFill>
                  <a:srgbClr val="009BD0"/>
                </a:solidFill>
              </a:rPr>
              <a:t>tief</a:t>
            </a:r>
          </a:p>
        </p:txBody>
      </p:sp>
      <p:cxnSp>
        <p:nvCxnSpPr>
          <p:cNvPr id="23" name="Gerade Verbindung mit Pfeil 22">
            <a:extLst>
              <a:ext uri="{FF2B5EF4-FFF2-40B4-BE49-F238E27FC236}">
                <a16:creationId xmlns:a16="http://schemas.microsoft.com/office/drawing/2014/main" id="{B84AA152-91AF-4FDD-96FD-A7778AE07345}"/>
              </a:ext>
            </a:extLst>
          </p:cNvPr>
          <p:cNvCxnSpPr>
            <a:stCxn id="21" idx="2"/>
            <a:endCxn id="22" idx="0"/>
          </p:cNvCxnSpPr>
          <p:nvPr/>
        </p:nvCxnSpPr>
        <p:spPr>
          <a:xfrm>
            <a:off x="10350469" y="3850914"/>
            <a:ext cx="0" cy="2213834"/>
          </a:xfrm>
          <a:prstGeom prst="straightConnector1">
            <a:avLst/>
          </a:prstGeom>
          <a:ln w="31750">
            <a:solidFill>
              <a:srgbClr val="009BD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6386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  <p:sp>
        <p:nvSpPr>
          <p:cNvPr id="23" name="Abgerundetes Rechteck 6">
            <a:extLst>
              <a:ext uri="{FF2B5EF4-FFF2-40B4-BE49-F238E27FC236}">
                <a16:creationId xmlns:a16="http://schemas.microsoft.com/office/drawing/2014/main" id="{E8727A0E-49E7-4997-812B-69616D3C0529}"/>
              </a:ext>
            </a:extLst>
          </p:cNvPr>
          <p:cNvSpPr/>
          <p:nvPr/>
        </p:nvSpPr>
        <p:spPr>
          <a:xfrm>
            <a:off x="334963" y="1412874"/>
            <a:ext cx="3691780" cy="726123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/>
              <a:t>Exekutivfunktionen (Handlungssteuerung)</a:t>
            </a: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04B286D-3295-4DA9-AE3A-2C2896BAE278}"/>
              </a:ext>
            </a:extLst>
          </p:cNvPr>
          <p:cNvSpPr/>
          <p:nvPr/>
        </p:nvSpPr>
        <p:spPr>
          <a:xfrm>
            <a:off x="334963" y="2220208"/>
            <a:ext cx="3691780" cy="4110315"/>
          </a:xfrm>
          <a:prstGeom prst="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80000" bIns="180000" rtlCol="0" anchor="ctr">
            <a:no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9BD0"/>
                </a:solidFill>
              </a:rPr>
              <a:t>Arbeitsgedächtnis</a:t>
            </a:r>
            <a:br>
              <a:rPr lang="de-DE" sz="1600" dirty="0">
                <a:solidFill>
                  <a:srgbClr val="009BD0"/>
                </a:solidFill>
              </a:rPr>
            </a:br>
            <a:r>
              <a:rPr lang="de-DE" sz="1600" dirty="0">
                <a:solidFill>
                  <a:srgbClr val="009BD0"/>
                </a:solidFill>
              </a:rPr>
              <a:t>kurzfristiges Behalten/</a:t>
            </a:r>
            <a:br>
              <a:rPr lang="de-DE" sz="1600" dirty="0">
                <a:solidFill>
                  <a:srgbClr val="009BD0"/>
                </a:solidFill>
              </a:rPr>
            </a:br>
            <a:r>
              <a:rPr lang="de-DE" sz="1600" dirty="0">
                <a:solidFill>
                  <a:srgbClr val="009BD0"/>
                </a:solidFill>
              </a:rPr>
              <a:t>Modifizieren von Informationen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9BD0"/>
                </a:solidFill>
              </a:rPr>
              <a:t>Planungsfähigkeit</a:t>
            </a:r>
            <a:br>
              <a:rPr lang="de-DE" sz="1600" dirty="0">
                <a:solidFill>
                  <a:srgbClr val="009BD0"/>
                </a:solidFill>
              </a:rPr>
            </a:br>
            <a:r>
              <a:rPr lang="de-DE" sz="1600" dirty="0">
                <a:solidFill>
                  <a:srgbClr val="009BD0"/>
                </a:solidFill>
              </a:rPr>
              <a:t>Handlungsplanung, Handlungsverläufe reflektieren, Ziele setzen, Prioritäten setzen, Entscheidungen treffen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9BD0"/>
                </a:solidFill>
              </a:rPr>
              <a:t>Reaktionsinhibition</a:t>
            </a:r>
            <a:br>
              <a:rPr lang="de-DE" sz="1600" dirty="0">
                <a:solidFill>
                  <a:srgbClr val="009BD0"/>
                </a:solidFill>
              </a:rPr>
            </a:br>
            <a:r>
              <a:rPr lang="de-DE" sz="1600" dirty="0">
                <a:solidFill>
                  <a:srgbClr val="009BD0"/>
                </a:solidFill>
              </a:rPr>
              <a:t>Impulse kontrollieren, Frustration tolerieren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9BD0"/>
                </a:solidFill>
              </a:rPr>
              <a:t>Kognitive Flexibilität</a:t>
            </a:r>
            <a:br>
              <a:rPr lang="de-DE" sz="1600" dirty="0">
                <a:solidFill>
                  <a:srgbClr val="009BD0"/>
                </a:solidFill>
              </a:rPr>
            </a:br>
            <a:r>
              <a:rPr lang="de-DE" sz="1600" dirty="0">
                <a:solidFill>
                  <a:srgbClr val="009BD0"/>
                </a:solidFill>
              </a:rPr>
              <a:t>auf Neues einstellen, Perspektive wechseln, Aufmerksamkeit lenken</a:t>
            </a:r>
          </a:p>
        </p:txBody>
      </p:sp>
      <p:sp>
        <p:nvSpPr>
          <p:cNvPr id="25" name="Inhaltsplatzhalter 2">
            <a:extLst>
              <a:ext uri="{FF2B5EF4-FFF2-40B4-BE49-F238E27FC236}">
                <a16:creationId xmlns:a16="http://schemas.microsoft.com/office/drawing/2014/main" id="{B1C916FA-22E6-4C4C-BA15-AA3BF99DD6E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86743" y="1412876"/>
            <a:ext cx="6750569" cy="5076824"/>
          </a:xfrm>
        </p:spPr>
        <p:txBody>
          <a:bodyPr/>
          <a:lstStyle/>
          <a:p>
            <a:r>
              <a:rPr lang="de-DE" sz="2000" b="1" dirty="0"/>
              <a:t>Kompensationsstrategien</a:t>
            </a:r>
          </a:p>
          <a:p>
            <a:r>
              <a:rPr lang="de-DE" sz="1800" b="1" dirty="0"/>
              <a:t>1. Planung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/>
              <a:t>To-do-Listen, Tages- und Wochenplan</a:t>
            </a:r>
            <a:br>
              <a:rPr lang="de-DE" sz="1600" dirty="0"/>
            </a:br>
            <a:r>
              <a:rPr lang="de-DE" sz="1600" dirty="0"/>
              <a:t>	</a:t>
            </a:r>
            <a:r>
              <a:rPr lang="de-DE" sz="1600" dirty="0">
                <a:sym typeface="Wingdings" panose="05000000000000000000" pitchFamily="2" charset="2"/>
              </a:rPr>
              <a:t> kurzfristige und langfristige Ziele</a:t>
            </a:r>
            <a:br>
              <a:rPr lang="de-DE" sz="1600" dirty="0">
                <a:sym typeface="Wingdings" panose="05000000000000000000" pitchFamily="2" charset="2"/>
              </a:rPr>
            </a:br>
            <a:r>
              <a:rPr lang="de-DE" sz="1600" dirty="0">
                <a:sym typeface="Wingdings" panose="05000000000000000000" pitchFamily="2" charset="2"/>
              </a:rPr>
              <a:t>	 Priorisieren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600" dirty="0">
                <a:sym typeface="Wingdings" panose="05000000000000000000" pitchFamily="2" charset="2"/>
              </a:rPr>
              <a:t>Ist- und Soll-Zustand vergleichen, für das Erreichen von „Etappenzielen“ belohnen</a:t>
            </a:r>
            <a:endParaRPr lang="de-DE" sz="1600" dirty="0"/>
          </a:p>
          <a:p>
            <a:br>
              <a:rPr lang="de-DE" sz="1800" dirty="0"/>
            </a:br>
            <a:r>
              <a:rPr lang="de-DE" sz="1800" b="1" dirty="0"/>
              <a:t>2. SMART-Methode</a:t>
            </a:r>
            <a:endParaRPr lang="de-DE" sz="1800" dirty="0"/>
          </a:p>
          <a:p>
            <a:endParaRPr lang="de-DE" dirty="0"/>
          </a:p>
          <a:p>
            <a:pPr marL="457200" indent="-457200">
              <a:buAutoNum type="arabicPeriod"/>
            </a:pPr>
            <a:endParaRPr lang="de-DE" dirty="0"/>
          </a:p>
        </p:txBody>
      </p:sp>
      <p:sp>
        <p:nvSpPr>
          <p:cNvPr id="26" name="Abgerundetes Rechteck 2">
            <a:extLst>
              <a:ext uri="{FF2B5EF4-FFF2-40B4-BE49-F238E27FC236}">
                <a16:creationId xmlns:a16="http://schemas.microsoft.com/office/drawing/2014/main" id="{2C54830C-724E-46D4-B952-FF7EB3C8C736}"/>
              </a:ext>
            </a:extLst>
          </p:cNvPr>
          <p:cNvSpPr/>
          <p:nvPr/>
        </p:nvSpPr>
        <p:spPr>
          <a:xfrm>
            <a:off x="4784702" y="4483131"/>
            <a:ext cx="360000" cy="36000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539E6F39-DA26-48F6-9145-CB7AE55B833E}"/>
              </a:ext>
            </a:extLst>
          </p:cNvPr>
          <p:cNvSpPr txBox="1"/>
          <p:nvPr/>
        </p:nvSpPr>
        <p:spPr>
          <a:xfrm>
            <a:off x="5222751" y="4504577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9BD0"/>
                </a:solidFill>
              </a:rPr>
              <a:t>Spezifische Vorsätze/Ziele (konkrete Formulierung)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1989D250-A450-4EDA-9653-5FC2660C19F0}"/>
              </a:ext>
            </a:extLst>
          </p:cNvPr>
          <p:cNvSpPr txBox="1"/>
          <p:nvPr/>
        </p:nvSpPr>
        <p:spPr>
          <a:xfrm>
            <a:off x="5222751" y="4948974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9BD0"/>
                </a:solidFill>
              </a:rPr>
              <a:t>Messbar (wie erkenne ich, dass das Ziel erreicht ist?)</a:t>
            </a:r>
          </a:p>
        </p:txBody>
      </p:sp>
      <p:sp>
        <p:nvSpPr>
          <p:cNvPr id="35" name="Abgerundetes Rechteck 21">
            <a:extLst>
              <a:ext uri="{FF2B5EF4-FFF2-40B4-BE49-F238E27FC236}">
                <a16:creationId xmlns:a16="http://schemas.microsoft.com/office/drawing/2014/main" id="{C164D594-18EC-4F3C-9B67-105B39F729CA}"/>
              </a:ext>
            </a:extLst>
          </p:cNvPr>
          <p:cNvSpPr/>
          <p:nvPr/>
        </p:nvSpPr>
        <p:spPr>
          <a:xfrm>
            <a:off x="4784702" y="4927528"/>
            <a:ext cx="360000" cy="36000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M</a:t>
            </a:r>
          </a:p>
        </p:txBody>
      </p:sp>
      <p:sp>
        <p:nvSpPr>
          <p:cNvPr id="36" name="Abgerundetes Rechteck 27">
            <a:extLst>
              <a:ext uri="{FF2B5EF4-FFF2-40B4-BE49-F238E27FC236}">
                <a16:creationId xmlns:a16="http://schemas.microsoft.com/office/drawing/2014/main" id="{94E2C223-F69D-47C3-B94D-69AB0C7FF832}"/>
              </a:ext>
            </a:extLst>
          </p:cNvPr>
          <p:cNvSpPr/>
          <p:nvPr/>
        </p:nvSpPr>
        <p:spPr>
          <a:xfrm>
            <a:off x="4784702" y="5393371"/>
            <a:ext cx="360000" cy="36000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A</a:t>
            </a:r>
          </a:p>
        </p:txBody>
      </p:sp>
      <p:sp>
        <p:nvSpPr>
          <p:cNvPr id="37" name="Textfeld 36">
            <a:extLst>
              <a:ext uri="{FF2B5EF4-FFF2-40B4-BE49-F238E27FC236}">
                <a16:creationId xmlns:a16="http://schemas.microsoft.com/office/drawing/2014/main" id="{901D3CE4-A685-49B2-AB32-42AE395AC268}"/>
              </a:ext>
            </a:extLst>
          </p:cNvPr>
          <p:cNvSpPr txBox="1"/>
          <p:nvPr/>
        </p:nvSpPr>
        <p:spPr>
          <a:xfrm>
            <a:off x="5222751" y="5414817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9BD0"/>
                </a:solidFill>
              </a:rPr>
              <a:t>Attraktiv (persönlich bedeutsam, warum lohnt es sich?)</a:t>
            </a:r>
          </a:p>
        </p:txBody>
      </p:sp>
      <p:sp>
        <p:nvSpPr>
          <p:cNvPr id="38" name="Textfeld 37">
            <a:extLst>
              <a:ext uri="{FF2B5EF4-FFF2-40B4-BE49-F238E27FC236}">
                <a16:creationId xmlns:a16="http://schemas.microsoft.com/office/drawing/2014/main" id="{9D0E1CAD-D366-4FD7-9DED-FFB0BE2F7496}"/>
              </a:ext>
            </a:extLst>
          </p:cNvPr>
          <p:cNvSpPr txBox="1"/>
          <p:nvPr/>
        </p:nvSpPr>
        <p:spPr>
          <a:xfrm>
            <a:off x="5222751" y="5859214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9BD0"/>
                </a:solidFill>
              </a:rPr>
              <a:t>Realistisch (Ziel muss erreichbar sein)</a:t>
            </a:r>
          </a:p>
        </p:txBody>
      </p:sp>
      <p:sp>
        <p:nvSpPr>
          <p:cNvPr id="39" name="Abgerundetes Rechteck 30">
            <a:extLst>
              <a:ext uri="{FF2B5EF4-FFF2-40B4-BE49-F238E27FC236}">
                <a16:creationId xmlns:a16="http://schemas.microsoft.com/office/drawing/2014/main" id="{287818B9-34BF-4ECB-BE4B-06A0B2F8D409}"/>
              </a:ext>
            </a:extLst>
          </p:cNvPr>
          <p:cNvSpPr/>
          <p:nvPr/>
        </p:nvSpPr>
        <p:spPr>
          <a:xfrm>
            <a:off x="4784702" y="5837768"/>
            <a:ext cx="360000" cy="36000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R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9172162-0B1A-4F04-8D18-780D271B1F18}"/>
              </a:ext>
            </a:extLst>
          </p:cNvPr>
          <p:cNvSpPr txBox="1"/>
          <p:nvPr/>
        </p:nvSpPr>
        <p:spPr>
          <a:xfrm>
            <a:off x="5221230" y="6293722"/>
            <a:ext cx="571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009BD0"/>
                </a:solidFill>
              </a:rPr>
              <a:t>Terminiert (klare Zeiten und Zeiträume)</a:t>
            </a:r>
          </a:p>
        </p:txBody>
      </p:sp>
      <p:sp>
        <p:nvSpPr>
          <p:cNvPr id="41" name="Abgerundetes Rechteck 32">
            <a:extLst>
              <a:ext uri="{FF2B5EF4-FFF2-40B4-BE49-F238E27FC236}">
                <a16:creationId xmlns:a16="http://schemas.microsoft.com/office/drawing/2014/main" id="{04913AED-49B4-4F6F-902F-DFE804F572F5}"/>
              </a:ext>
            </a:extLst>
          </p:cNvPr>
          <p:cNvSpPr/>
          <p:nvPr/>
        </p:nvSpPr>
        <p:spPr>
          <a:xfrm>
            <a:off x="4783181" y="6272276"/>
            <a:ext cx="360000" cy="360000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2526738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de-DE" sz="2000" b="1" dirty="0"/>
              <a:t>Funktionstraining</a:t>
            </a:r>
          </a:p>
          <a:p>
            <a:r>
              <a:rPr lang="de-DE" sz="2000" b="1" dirty="0"/>
              <a:t>Onlineartikel lesen (evtl. uninteressanten Artikel)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Text in Abschnitte gliedern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Infos kurz zusammenfassen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Zunächst überfliegen, dann ein zweites Mal lesen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Text für sich persönlich interessanter machen </a:t>
            </a:r>
            <a:br>
              <a:rPr lang="de-DE" sz="2000" dirty="0"/>
            </a:br>
            <a:r>
              <a:rPr lang="de-DE" sz="2000" dirty="0"/>
              <a:t>(z.B. Warum könnte die Info für mich relevant sein? Gibt es Aspekte, die spannend sind?)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000" dirty="0"/>
              <a:t>Inhalte anderen berichten, die sich möglicherweise dafür interessieren</a:t>
            </a:r>
          </a:p>
          <a:p>
            <a:r>
              <a:rPr lang="de-DE" sz="2000" b="1" dirty="0"/>
              <a:t>Vortrag/Lesung anhören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Gleichzeitig zuhören &amp; Notizen machen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Schwierigkeitsgrad anhand von Länge des Vortrags oder Bekanntheitsgrad des Inhalts variieren</a:t>
            </a:r>
          </a:p>
          <a:p>
            <a:r>
              <a:rPr lang="de-DE" sz="2000" b="1" dirty="0"/>
              <a:t>PC-Übungen, z.B. Programm Fresh Minder</a:t>
            </a:r>
          </a:p>
          <a:p>
            <a:r>
              <a:rPr lang="de-DE" sz="2000" b="1" dirty="0"/>
              <a:t>Onlinespiele zum Training nutzen, dabei auf die Auswahl der Spiele achten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206807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935638" y="1629000"/>
            <a:ext cx="3600000" cy="3600000"/>
          </a:xfrm>
          <a:prstGeom prst="ellipse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Fragen?</a:t>
            </a:r>
          </a:p>
        </p:txBody>
      </p:sp>
    </p:spTree>
    <p:extLst>
      <p:ext uri="{BB962C8B-B14F-4D97-AF65-F5344CB8AC3E}">
        <p14:creationId xmlns:p14="http://schemas.microsoft.com/office/powerpoint/2010/main" val="27090600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Beobachten der eigenen kognitiven Fähigkeiten mit dem </a:t>
            </a:r>
            <a:r>
              <a:rPr lang="de-DE" dirty="0">
                <a:solidFill>
                  <a:srgbClr val="E78153"/>
                </a:solidFill>
              </a:rPr>
              <a:t>Arbeitsblatt 4: Strategien zur Steigerung der kognitiven Fähigkeiten</a:t>
            </a:r>
            <a:r>
              <a:rPr lang="de-DE" dirty="0"/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Wann seid Ihr besonders aufmerksam und aufnahmebereit?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Faktoren sind für Euch für das geistige Arbeiten günstig und welche nicht?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Kompensationsstrategien setzt Ihr bereits ein, welche würdet Ihr empfehlen, welche habt Ihr im Anschluss an diese Sitzung neu ausprobiert?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Trainingsmaßnahmen könnt Ihr einsetzen?</a:t>
            </a:r>
          </a:p>
          <a:p>
            <a:endParaRPr lang="de-DE" dirty="0"/>
          </a:p>
          <a:p>
            <a:r>
              <a:rPr lang="de-DE" dirty="0"/>
              <a:t>Weiteres Protokollieren mit dem Fatigue-Tagebuch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7507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7.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Karnath, H.-O., Goldenberg, G. &amp; Ziegler, W. (Hrsg.). (2022). </a:t>
            </a:r>
            <a:r>
              <a:rPr lang="de-DE" i="1" dirty="0"/>
              <a:t>Klinische Neuropsychologie – Kognitive Neurologie</a:t>
            </a:r>
            <a:r>
              <a:rPr lang="de-DE" dirty="0"/>
              <a:t> (2., unveränderte Aufl.). Stuttgart: Thieme.</a:t>
            </a:r>
          </a:p>
          <a:p>
            <a:r>
              <a:rPr lang="de-DE" dirty="0"/>
              <a:t>▶ Schilling, C., Meyer-Lindenberg, A. &amp; Schweiger, J. I. (2022). Kognitive Störungen und Schlafstörungen bei Long COVID. </a:t>
            </a:r>
            <a:r>
              <a:rPr lang="de-DE" i="1" dirty="0"/>
              <a:t>Der Nervenarzt, 93</a:t>
            </a:r>
            <a:r>
              <a:rPr lang="de-DE" dirty="0"/>
              <a:t>(8), 779–787. </a:t>
            </a:r>
            <a:r>
              <a:rPr lang="de-DE" dirty="0">
                <a:solidFill>
                  <a:srgbClr val="E78153"/>
                </a:solidFill>
              </a:rPr>
              <a:t>https://doi.org/10.1007/s00115-022-01297-z </a:t>
            </a:r>
            <a:r>
              <a:rPr lang="de-DE" dirty="0"/>
              <a:t>(letzter Zugriff 06.03.2026).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6885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Kognitive Fähigkeiten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Kognitive Fähigkeiten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Achtsamkeitsübung Wahrnehmung</a:t>
            </a:r>
          </a:p>
          <a:p>
            <a:r>
              <a:rPr lang="de-DE" dirty="0"/>
              <a:t>Kognitive Störungen bei Post-COVID</a:t>
            </a:r>
          </a:p>
          <a:p>
            <a:r>
              <a:rPr lang="de-DE" dirty="0"/>
              <a:t>Kognition</a:t>
            </a:r>
          </a:p>
          <a:p>
            <a:r>
              <a:rPr lang="de-DE" dirty="0"/>
              <a:t>Förderung kognitiver Funktionen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</a:t>
            </a:r>
            <a:r>
              <a:rPr lang="de-DE"/>
              <a:t>Informationen zu </a:t>
            </a:r>
            <a:r>
              <a:rPr lang="de-DE" dirty="0"/>
              <a:t>Sitzung 6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sechsten Sitzung sind das Vertiefen der Erfahrungen mit Achtsamkeitsübungen und der Arbeit mit dem Fatigue-Tagebuch und den Pacing-Strategien. Im Anschluss wird ein Überblick über die unterschiedlichen kognitiven Funktionen sowie über Strategien zum Umgang mit kognitiven Störungen gegeben.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der Durchführung der Achtsamkeitsübung Gedanken. </a:t>
            </a:r>
            <a:br>
              <a:rPr lang="de-DE" b="1" dirty="0"/>
            </a:br>
            <a:r>
              <a:rPr lang="de-DE" b="1" dirty="0"/>
              <a:t>Weitere Erfahrungen mit dem Thema Achtsamkeit sowie dem Fatigue-Tagebuch/ </a:t>
            </a:r>
            <a:r>
              <a:rPr lang="de-DE" b="1" dirty="0" err="1"/>
              <a:t>Pacing</a:t>
            </a:r>
            <a:r>
              <a:rPr lang="de-DE" b="1" dirty="0"/>
              <a:t>-Strategien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Erfahrungen habt Ihr mit den Achtsamkeitsübungen gemacht? 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713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Achtsamkeitsübung Wahrnehmung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52F40387-AB58-4B1E-53AB-A67796BD2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076" y="1539076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1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1A9858-E439-22D5-89E2-A29F530050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5785BE-4014-0512-EA1E-173DFF9DD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Kognitive Störungen bei Post-COVID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F37BECB-B8DC-23E9-DC03-0841C32BDC4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Kognitive Störungen sind bei </a:t>
            </a:r>
            <a:r>
              <a:rPr lang="de-DE" dirty="0" err="1"/>
              <a:t>Patient:innen</a:t>
            </a:r>
            <a:r>
              <a:rPr lang="de-DE" dirty="0"/>
              <a:t> mit Post-COVID ein häufiges Phänomen: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Häufigkeit: Mehr als 1/5 aller </a:t>
            </a:r>
            <a:r>
              <a:rPr lang="de-DE" dirty="0" err="1"/>
              <a:t>Patient:innen</a:t>
            </a:r>
            <a:r>
              <a:rPr lang="de-DE" dirty="0"/>
              <a:t> berichtet von kognitiven Störungen 12 Wochen nach der Infektion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Krankheitsschwere: Kognitive Störungen können sowohl nach milden wie auch nach schweren Verläufen der akuten Infektion auftreten, sind jedoch häufiger nach schweren Verläufen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Betroffene Bereiche: Störungen können unterschiedliche kognitive Domänen betreffen, scheinen jedoch eher komplexere Funktionen zu betreffen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Dauer der Störung: Selbst wahrgenommene kognitive Störungen werden von einem Teil der </a:t>
            </a:r>
            <a:r>
              <a:rPr lang="de-DE" dirty="0" err="1"/>
              <a:t>Patient:innen</a:t>
            </a:r>
            <a:r>
              <a:rPr lang="de-DE" dirty="0"/>
              <a:t> auch noch nach mehr als einem Jahr nach der Infektion berichtet</a:t>
            </a:r>
          </a:p>
          <a:p>
            <a:r>
              <a:rPr lang="de-DE" b="1" dirty="0">
                <a:sym typeface="Wingdings" panose="05000000000000000000" pitchFamily="2" charset="2"/>
              </a:rPr>
              <a:t> </a:t>
            </a:r>
            <a:r>
              <a:rPr lang="de-DE" b="1" dirty="0"/>
              <a:t>Kognitive Störungen bei </a:t>
            </a:r>
            <a:r>
              <a:rPr lang="de-DE" b="1" dirty="0" err="1"/>
              <a:t>Patient:innen</a:t>
            </a:r>
            <a:r>
              <a:rPr lang="de-DE" b="1" dirty="0"/>
              <a:t> mit Post-COVID sind ein relevantes</a:t>
            </a:r>
            <a:br>
              <a:rPr lang="de-DE" b="1" dirty="0"/>
            </a:br>
            <a:r>
              <a:rPr lang="de-DE" b="1" dirty="0"/>
              <a:t>     Problem!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0A2E94-8F1D-93D9-4421-7F25A9E8D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FE0E9C5-888A-4E3B-3EC3-14006E088B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1607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Kognition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0463" y="1412874"/>
            <a:ext cx="7826803" cy="507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910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5. Förderung kognitiver Funktionen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Förderung der Kognition – Grundvoraussetzungen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Ausreichend Schlaf/Entspannung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Ernährung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Bewegung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Stoffwechsel, Blutkreislauf werden angeregt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Räumliche Situation/externe Faktoren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Einstellung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Warum? Was ist mein Ziel?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6: Kognitive Fähigkeiten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6867769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1002</Words>
  <Application>Microsoft Office PowerPoint</Application>
  <PresentationFormat>Breitbild</PresentationFormat>
  <Paragraphs>161</Paragraphs>
  <Slides>17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Arial</vt:lpstr>
      <vt:lpstr>SRH Text</vt:lpstr>
      <vt:lpstr>Calibri</vt:lpstr>
      <vt:lpstr>SRH Headline</vt:lpstr>
      <vt:lpstr>Benutzerdefiniertes Design</vt:lpstr>
      <vt:lpstr>PowerPoint-Präsentation</vt:lpstr>
      <vt:lpstr>6</vt:lpstr>
      <vt:lpstr>6</vt:lpstr>
      <vt:lpstr>Allgemeine Informationen zu Sitzung 6</vt:lpstr>
      <vt:lpstr>1. Besprechen der Erfahrungen</vt:lpstr>
      <vt:lpstr>2. Achtsamkeitsübung Wahrnehmung</vt:lpstr>
      <vt:lpstr>3. Kognitive Störungen bei Post-COVID</vt:lpstr>
      <vt:lpstr>4. Kognition</vt:lpstr>
      <vt:lpstr>5. Förderung kognitiver Funktionen</vt:lpstr>
      <vt:lpstr>5. Förderung kognitiver Funktionen</vt:lpstr>
      <vt:lpstr>5. Förderung kognitiver Funktionen</vt:lpstr>
      <vt:lpstr>5. Förderung kognitiver Funktionen</vt:lpstr>
      <vt:lpstr>5. Förderung kognitiver Funktionen</vt:lpstr>
      <vt:lpstr>5. Förderung kognitiver Funktionen</vt:lpstr>
      <vt:lpstr>5. Förderung kognitiver Funktionen</vt:lpstr>
      <vt:lpstr>6. Aufgaben bis zur nächsten Sitzung</vt:lpstr>
      <vt:lpstr>7.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"Johanna Neuburger | logografisch, Grafik- und Werbebüro"</dc:creator>
  <cp:lastModifiedBy>Patrick Richter</cp:lastModifiedBy>
  <cp:revision>378</cp:revision>
  <dcterms:created xsi:type="dcterms:W3CDTF">2020-06-05T16:20:53Z</dcterms:created>
  <dcterms:modified xsi:type="dcterms:W3CDTF">2026-06-23T22:19:49Z</dcterms:modified>
</cp:coreProperties>
</file>