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701" r:id="rId1"/>
  </p:sldMasterIdLst>
  <p:notesMasterIdLst>
    <p:notesMasterId r:id="rId35"/>
  </p:notesMasterIdLst>
  <p:sldIdLst>
    <p:sldId id="256" r:id="rId2"/>
    <p:sldId id="257" r:id="rId3"/>
    <p:sldId id="258" r:id="rId4"/>
    <p:sldId id="268" r:id="rId5"/>
    <p:sldId id="314" r:id="rId6"/>
    <p:sldId id="315" r:id="rId7"/>
    <p:sldId id="344" r:id="rId8"/>
    <p:sldId id="316" r:id="rId9"/>
    <p:sldId id="317" r:id="rId10"/>
    <p:sldId id="318" r:id="rId11"/>
    <p:sldId id="319" r:id="rId12"/>
    <p:sldId id="320" r:id="rId13"/>
    <p:sldId id="322" r:id="rId14"/>
    <p:sldId id="323" r:id="rId15"/>
    <p:sldId id="324" r:id="rId16"/>
    <p:sldId id="325" r:id="rId17"/>
    <p:sldId id="326" r:id="rId18"/>
    <p:sldId id="327" r:id="rId19"/>
    <p:sldId id="328" r:id="rId20"/>
    <p:sldId id="329" r:id="rId21"/>
    <p:sldId id="330" r:id="rId22"/>
    <p:sldId id="338" r:id="rId23"/>
    <p:sldId id="337" r:id="rId24"/>
    <p:sldId id="332" r:id="rId25"/>
    <p:sldId id="333" r:id="rId26"/>
    <p:sldId id="334" r:id="rId27"/>
    <p:sldId id="335" r:id="rId28"/>
    <p:sldId id="336" r:id="rId29"/>
    <p:sldId id="342" r:id="rId30"/>
    <p:sldId id="339" r:id="rId31"/>
    <p:sldId id="340" r:id="rId32"/>
    <p:sldId id="341" r:id="rId33"/>
    <p:sldId id="343" r:id="rId34"/>
  </p:sldIdLst>
  <p:sldSz cx="12192000" cy="6858000"/>
  <p:notesSz cx="6858000" cy="9144000"/>
  <p:embeddedFontLst>
    <p:embeddedFont>
      <p:font typeface="Calibri" panose="020F0502020204030204" pitchFamily="34" charset="0"/>
      <p:regular r:id="rId36"/>
      <p:bold r:id="rId37"/>
      <p:italic r:id="rId38"/>
      <p:boldItalic r:id="rId39"/>
    </p:embeddedFont>
    <p:embeddedFont>
      <p:font typeface="SRH Headline" panose="020B0604020202020204" charset="0"/>
      <p:regular r:id="rId40"/>
      <p:bold r:id="rId41"/>
    </p:embeddedFont>
    <p:embeddedFont>
      <p:font typeface="SRH Text" panose="020B0604020202020204" charset="0"/>
      <p:regular r:id="rId42"/>
      <p:bold r:id="rId43"/>
      <p:italic r:id="rId44"/>
      <p:boldItalic r:id="rId45"/>
    </p:embeddedFont>
  </p:embeddedFont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el" id="{8E6C202D-32A9-4242-9C7F-061CD6AD0586}">
          <p14:sldIdLst>
            <p14:sldId id="256"/>
            <p14:sldId id="257"/>
            <p14:sldId id="258"/>
            <p14:sldId id="268"/>
            <p14:sldId id="314"/>
            <p14:sldId id="315"/>
            <p14:sldId id="344"/>
            <p14:sldId id="316"/>
            <p14:sldId id="317"/>
            <p14:sldId id="318"/>
            <p14:sldId id="319"/>
            <p14:sldId id="320"/>
            <p14:sldId id="322"/>
            <p14:sldId id="323"/>
            <p14:sldId id="324"/>
            <p14:sldId id="325"/>
            <p14:sldId id="326"/>
            <p14:sldId id="327"/>
            <p14:sldId id="328"/>
            <p14:sldId id="329"/>
            <p14:sldId id="330"/>
            <p14:sldId id="338"/>
            <p14:sldId id="337"/>
            <p14:sldId id="332"/>
            <p14:sldId id="333"/>
            <p14:sldId id="334"/>
            <p14:sldId id="335"/>
            <p14:sldId id="336"/>
            <p14:sldId id="342"/>
            <p14:sldId id="339"/>
            <p14:sldId id="340"/>
            <p14:sldId id="341"/>
            <p14:sldId id="343"/>
          </p14:sldIdLst>
        </p14:section>
      </p14:sectionLst>
    </p:ext>
    <p:ext uri="{EFAFB233-063F-42B5-8137-9DF3F51BA10A}">
      <p15:sldGuideLst xmlns:p15="http://schemas.microsoft.com/office/powerpoint/2012/main">
        <p15:guide id="1" orient="horz" pos="2160" userDrawn="1">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ölfle" initials="ChW" lastIdx="1" clrIdx="0">
    <p:extLst>
      <p:ext uri="{19B8F6BF-5375-455C-9EA6-DF929625EA0E}">
        <p15:presenceInfo xmlns:p15="http://schemas.microsoft.com/office/powerpoint/2012/main" userId="Wölfl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BD0"/>
    <a:srgbClr val="E78153"/>
    <a:srgbClr val="244D88"/>
    <a:srgbClr val="B92659"/>
    <a:srgbClr val="2C2E2E"/>
    <a:srgbClr val="000000"/>
    <a:srgbClr val="6D7373"/>
    <a:srgbClr val="0067A0"/>
    <a:srgbClr val="AAA39D"/>
    <a:srgbClr val="66FF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32CF0A-AAB1-496F-A6CB-DCB91062577B}" v="1" dt="2025-11-07T13:44:06.295"/>
  </p1510:revLst>
</p1510:revInfo>
</file>

<file path=ppt/tableStyles.xml><?xml version="1.0" encoding="utf-8"?>
<a:tblStyleLst xmlns:a="http://schemas.openxmlformats.org/drawingml/2006/main" def="{5ACB3F56-7768-405F-84FF-31046667B651}">
  <a:tblStyle styleId="{FEC09086-8A00-4FE0-B5C7-1A88A72B4ECC}" styleName="SRH: Standard-Tabelle">
    <a:wholeTbl>
      <a:tcTxStyle>
        <a:fontRef idx="minor">
          <a:prstClr val="black"/>
        </a:fontRef>
        <a:srgbClr val="2C2E2E"/>
      </a:tcTxStyle>
      <a:tcStyle>
        <a:tcBdr>
          <a:left>
            <a:ln w="6350" cmpd="sng">
              <a:noFill/>
            </a:ln>
          </a:left>
          <a:right>
            <a:ln w="6350" cmpd="sng">
              <a:noFill/>
            </a:ln>
          </a:right>
          <a:top>
            <a:ln w="6350" cmpd="sng">
              <a:noFill/>
            </a:ln>
          </a:top>
          <a:bottom>
            <a:ln w="6350" cmpd="sng">
              <a:noFill/>
            </a:ln>
          </a:bottom>
          <a:insideH>
            <a:ln w="6350" cmpd="sng">
              <a:solidFill>
                <a:schemeClr val="accent1"/>
              </a:solidFill>
            </a:ln>
          </a:insideH>
          <a:insideV>
            <a:ln w="6350" cmpd="sng">
              <a:noFill/>
            </a:ln>
          </a:insideV>
        </a:tcBdr>
        <a:fill>
          <a:noFill/>
        </a:fill>
      </a:tcStyle>
    </a:wholeTbl>
    <a:lastCol>
      <a:tcTxStyle b="off">
        <a:fontRef idx="minor">
          <a:prstClr val="black"/>
        </a:fontRef>
        <a:srgbClr val="2C2E2E"/>
      </a:tcTxStyle>
      <a:tcStyle>
        <a:tcBdr/>
        <a:fill>
          <a:noFill/>
        </a:fill>
      </a:tcStyle>
    </a:lastCol>
    <a:firstCol>
      <a:tcTxStyle b="off">
        <a:fontRef idx="minor">
          <a:prstClr val="black"/>
        </a:fontRef>
        <a:srgbClr val="2C2E2E"/>
      </a:tcTxStyle>
      <a:tcStyle>
        <a:tcBdr/>
        <a:fill>
          <a:noFill/>
        </a:fill>
      </a:tcStyle>
    </a:firstCol>
    <a:lastRow>
      <a:tcTxStyle b="on">
        <a:fontRef idx="minor">
          <a:prstClr val="black"/>
        </a:fontRef>
        <a:srgbClr val="2C2E2E"/>
      </a:tcTxStyle>
      <a:tcStyle>
        <a:tcBdr>
          <a:top>
            <a:ln w="6350" cmpd="sng">
              <a:solidFill>
                <a:schemeClr val="accent1"/>
              </a:solidFill>
            </a:ln>
          </a:top>
        </a:tcBdr>
        <a:fill>
          <a:noFill/>
        </a:fill>
      </a:tcStyle>
    </a:lastRow>
    <a:firstRow>
      <a:tcTxStyle b="on">
        <a:fontRef idx="minor">
          <a:prstClr val="black"/>
        </a:fontRef>
        <a:srgbClr val="2C2E2E"/>
      </a:tcTxStyle>
      <a:tcStyle>
        <a:tcBdr>
          <a:bottom>
            <a:ln w="25400" cmpd="sng">
              <a:solidFill>
                <a:schemeClr val="accent1"/>
              </a:solidFill>
            </a:ln>
          </a:bottom>
        </a:tcBdr>
        <a:fill>
          <a:noFill/>
        </a:fill>
      </a:tcStyle>
    </a:firstRow>
  </a:tblStyle>
  <a:tblStyle styleId="{5ACB3F56-7768-405F-84FF-31046667B651}" styleName="SRH: Für Überschrift">
    <a:wholeTbl>
      <a:tcTxStyle>
        <a:fontRef idx="minor">
          <a:prstClr val="black"/>
        </a:fontRef>
        <a:srgbClr val="2C2E2E"/>
      </a:tcTxStyle>
      <a:tcStyle>
        <a:tcBdr>
          <a:left>
            <a:ln w="6350" cmpd="sng">
              <a:noFill/>
            </a:ln>
          </a:left>
          <a:right>
            <a:ln w="6350" cmpd="sng">
              <a:noFill/>
            </a:ln>
          </a:right>
          <a:top>
            <a:ln w="6350" cmpd="sng">
              <a:noFill/>
            </a:ln>
          </a:top>
          <a:bottom>
            <a:ln w="6350" cmpd="sng">
              <a:noFill/>
            </a:ln>
          </a:bottom>
          <a:insideH>
            <a:ln w="6350" cmpd="sng">
              <a:solidFill>
                <a:schemeClr val="accent1"/>
              </a:solidFill>
            </a:ln>
          </a:insideH>
          <a:insideV>
            <a:ln w="6350" cmpd="sng">
              <a:noFill/>
            </a:ln>
          </a:insideV>
        </a:tcBdr>
        <a:fill>
          <a:noFill/>
        </a:fill>
      </a:tcStyle>
    </a:wholeTbl>
    <a:lastCol>
      <a:tcTxStyle b="off">
        <a:fontRef idx="minor">
          <a:prstClr val="black"/>
        </a:fontRef>
        <a:srgbClr val="2C2E2E"/>
      </a:tcTxStyle>
      <a:tcStyle>
        <a:tcBdr/>
        <a:fill>
          <a:noFill/>
        </a:fill>
      </a:tcStyle>
    </a:lastCol>
    <a:firstCol>
      <a:tcTxStyle b="off">
        <a:fontRef idx="minor">
          <a:prstClr val="black"/>
        </a:fontRef>
        <a:srgbClr val="2C2E2E"/>
      </a:tcTxStyle>
      <a:tcStyle>
        <a:tcBdr/>
        <a:fill>
          <a:noFill/>
        </a:fill>
      </a:tcStyle>
    </a:firstCol>
    <a:lastRow>
      <a:tcTxStyle b="on">
        <a:fontRef idx="minor">
          <a:prstClr val="black"/>
        </a:fontRef>
        <a:srgbClr val="2C2E2E"/>
      </a:tcTxStyle>
      <a:tcStyle>
        <a:tcBdr>
          <a:top>
            <a:ln w="6350" cmpd="sng">
              <a:solidFill>
                <a:schemeClr val="accent1"/>
              </a:solidFill>
            </a:ln>
          </a:top>
        </a:tcBdr>
        <a:fill>
          <a:noFill/>
        </a:fill>
      </a:tcStyle>
    </a:lastRow>
    <a:firstRow>
      <a:tcTxStyle b="on">
        <a:fontRef idx="major">
          <a:prstClr val="black"/>
        </a:fontRef>
        <a:srgbClr val="2C2E2E"/>
      </a:tcTxStyle>
      <a:tcStyle>
        <a:tcBdr>
          <a:bottom>
            <a:ln w="635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776" autoAdjust="0"/>
    <p:restoredTop sz="94756" autoAdjust="0"/>
  </p:normalViewPr>
  <p:slideViewPr>
    <p:cSldViewPr snapToGrid="0">
      <p:cViewPr>
        <p:scale>
          <a:sx n="100" d="100"/>
          <a:sy n="100" d="100"/>
        </p:scale>
        <p:origin x="486" y="180"/>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2" d="100"/>
        <a:sy n="6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7.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9.fntdata"/><Relationship Id="rId52"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openxmlformats.org/officeDocument/2006/relationships/viewProps" Target="viewProps.xml"/><Relationship Id="rId8" Type="http://schemas.openxmlformats.org/officeDocument/2006/relationships/slide" Target="slides/slide7.xml"/><Relationship Id="rId51" Type="http://schemas.microsoft.com/office/2016/11/relationships/changesInfo" Target="changesInfos/changesInfo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r. Matthias Weisbrod" userId="2ea9f7ac-8014-4035-970e-1fcbbc436764" providerId="ADAL" clId="{4C9CA331-BC09-4DC7-B75D-0C929A5C23E2}"/>
    <pc:docChg chg="undo custSel modSld">
      <pc:chgData name="Dr. Matthias Weisbrod" userId="2ea9f7ac-8014-4035-970e-1fcbbc436764" providerId="ADAL" clId="{4C9CA331-BC09-4DC7-B75D-0C929A5C23E2}" dt="2025-11-08T10:54:58.210" v="388" actId="20577"/>
      <pc:docMkLst>
        <pc:docMk/>
      </pc:docMkLst>
      <pc:sldChg chg="modSp mod">
        <pc:chgData name="Dr. Matthias Weisbrod" userId="2ea9f7ac-8014-4035-970e-1fcbbc436764" providerId="ADAL" clId="{4C9CA331-BC09-4DC7-B75D-0C929A5C23E2}" dt="2025-11-07T13:33:33.622" v="7" actId="20577"/>
        <pc:sldMkLst>
          <pc:docMk/>
          <pc:sldMk cId="378909599" sldId="268"/>
        </pc:sldMkLst>
        <pc:spChg chg="mod">
          <ac:chgData name="Dr. Matthias Weisbrod" userId="2ea9f7ac-8014-4035-970e-1fcbbc436764" providerId="ADAL" clId="{4C9CA331-BC09-4DC7-B75D-0C929A5C23E2}" dt="2025-11-07T13:33:33.622" v="7" actId="20577"/>
          <ac:spMkLst>
            <pc:docMk/>
            <pc:sldMk cId="378909599" sldId="268"/>
            <ac:spMk id="3" creationId="{00000000-0000-0000-0000-000000000000}"/>
          </ac:spMkLst>
        </pc:spChg>
      </pc:sldChg>
      <pc:sldChg chg="modSp mod">
        <pc:chgData name="Dr. Matthias Weisbrod" userId="2ea9f7ac-8014-4035-970e-1fcbbc436764" providerId="ADAL" clId="{4C9CA331-BC09-4DC7-B75D-0C929A5C23E2}" dt="2025-11-08T10:54:58.210" v="388" actId="20577"/>
        <pc:sldMkLst>
          <pc:docMk/>
          <pc:sldMk cId="4196889724" sldId="314"/>
        </pc:sldMkLst>
        <pc:spChg chg="mod">
          <ac:chgData name="Dr. Matthias Weisbrod" userId="2ea9f7ac-8014-4035-970e-1fcbbc436764" providerId="ADAL" clId="{4C9CA331-BC09-4DC7-B75D-0C929A5C23E2}" dt="2025-11-08T10:54:58.210" v="388" actId="20577"/>
          <ac:spMkLst>
            <pc:docMk/>
            <pc:sldMk cId="4196889724" sldId="314"/>
            <ac:spMk id="3" creationId="{00000000-0000-0000-0000-000000000000}"/>
          </ac:spMkLst>
        </pc:spChg>
      </pc:sldChg>
      <pc:sldChg chg="modSp mod">
        <pc:chgData name="Dr. Matthias Weisbrod" userId="2ea9f7ac-8014-4035-970e-1fcbbc436764" providerId="ADAL" clId="{4C9CA331-BC09-4DC7-B75D-0C929A5C23E2}" dt="2025-11-07T13:35:54.986" v="44" actId="20577"/>
        <pc:sldMkLst>
          <pc:docMk/>
          <pc:sldMk cId="947449008" sldId="324"/>
        </pc:sldMkLst>
        <pc:spChg chg="mod">
          <ac:chgData name="Dr. Matthias Weisbrod" userId="2ea9f7ac-8014-4035-970e-1fcbbc436764" providerId="ADAL" clId="{4C9CA331-BC09-4DC7-B75D-0C929A5C23E2}" dt="2025-11-07T13:35:54.986" v="44" actId="20577"/>
          <ac:spMkLst>
            <pc:docMk/>
            <pc:sldMk cId="947449008" sldId="324"/>
            <ac:spMk id="3" creationId="{00000000-0000-0000-0000-000000000000}"/>
          </ac:spMkLst>
        </pc:spChg>
      </pc:sldChg>
      <pc:sldChg chg="modSp mod">
        <pc:chgData name="Dr. Matthias Weisbrod" userId="2ea9f7ac-8014-4035-970e-1fcbbc436764" providerId="ADAL" clId="{4C9CA331-BC09-4DC7-B75D-0C929A5C23E2}" dt="2025-11-07T13:40:18.385" v="230" actId="20577"/>
        <pc:sldMkLst>
          <pc:docMk/>
          <pc:sldMk cId="2300552891" sldId="325"/>
        </pc:sldMkLst>
        <pc:spChg chg="mod">
          <ac:chgData name="Dr. Matthias Weisbrod" userId="2ea9f7ac-8014-4035-970e-1fcbbc436764" providerId="ADAL" clId="{4C9CA331-BC09-4DC7-B75D-0C929A5C23E2}" dt="2025-11-07T13:40:18.385" v="230" actId="20577"/>
          <ac:spMkLst>
            <pc:docMk/>
            <pc:sldMk cId="2300552891" sldId="325"/>
            <ac:spMk id="3" creationId="{00000000-0000-0000-0000-000000000000}"/>
          </ac:spMkLst>
        </pc:spChg>
      </pc:sldChg>
      <pc:sldChg chg="modSp mod">
        <pc:chgData name="Dr. Matthias Weisbrod" userId="2ea9f7ac-8014-4035-970e-1fcbbc436764" providerId="ADAL" clId="{4C9CA331-BC09-4DC7-B75D-0C929A5C23E2}" dt="2025-11-07T13:40:34.659" v="246" actId="20577"/>
        <pc:sldMkLst>
          <pc:docMk/>
          <pc:sldMk cId="139756953" sldId="326"/>
        </pc:sldMkLst>
        <pc:spChg chg="mod">
          <ac:chgData name="Dr. Matthias Weisbrod" userId="2ea9f7ac-8014-4035-970e-1fcbbc436764" providerId="ADAL" clId="{4C9CA331-BC09-4DC7-B75D-0C929A5C23E2}" dt="2025-11-07T13:40:34.659" v="246" actId="20577"/>
          <ac:spMkLst>
            <pc:docMk/>
            <pc:sldMk cId="139756953" sldId="326"/>
            <ac:spMk id="3" creationId="{00000000-0000-0000-0000-000000000000}"/>
          </ac:spMkLst>
        </pc:spChg>
      </pc:sldChg>
      <pc:sldChg chg="modSp mod">
        <pc:chgData name="Dr. Matthias Weisbrod" userId="2ea9f7ac-8014-4035-970e-1fcbbc436764" providerId="ADAL" clId="{4C9CA331-BC09-4DC7-B75D-0C929A5C23E2}" dt="2025-11-07T13:41:45.165" v="284" actId="20577"/>
        <pc:sldMkLst>
          <pc:docMk/>
          <pc:sldMk cId="2446633585" sldId="330"/>
        </pc:sldMkLst>
        <pc:spChg chg="mod">
          <ac:chgData name="Dr. Matthias Weisbrod" userId="2ea9f7ac-8014-4035-970e-1fcbbc436764" providerId="ADAL" clId="{4C9CA331-BC09-4DC7-B75D-0C929A5C23E2}" dt="2025-11-07T13:41:45.165" v="284" actId="20577"/>
          <ac:spMkLst>
            <pc:docMk/>
            <pc:sldMk cId="2446633585" sldId="330"/>
            <ac:spMk id="3" creationId="{00000000-0000-0000-0000-000000000000}"/>
          </ac:spMkLst>
        </pc:spChg>
      </pc:sldChg>
      <pc:sldChg chg="modSp mod">
        <pc:chgData name="Dr. Matthias Weisbrod" userId="2ea9f7ac-8014-4035-970e-1fcbbc436764" providerId="ADAL" clId="{4C9CA331-BC09-4DC7-B75D-0C929A5C23E2}" dt="2025-11-07T13:43:14.357" v="295" actId="20577"/>
        <pc:sldMkLst>
          <pc:docMk/>
          <pc:sldMk cId="1158952230" sldId="333"/>
        </pc:sldMkLst>
        <pc:spChg chg="mod">
          <ac:chgData name="Dr. Matthias Weisbrod" userId="2ea9f7ac-8014-4035-970e-1fcbbc436764" providerId="ADAL" clId="{4C9CA331-BC09-4DC7-B75D-0C929A5C23E2}" dt="2025-11-07T13:43:14.357" v="295" actId="20577"/>
          <ac:spMkLst>
            <pc:docMk/>
            <pc:sldMk cId="1158952230" sldId="333"/>
            <ac:spMk id="3" creationId="{00000000-0000-0000-0000-000000000000}"/>
          </ac:spMkLst>
        </pc:spChg>
      </pc:sldChg>
      <pc:sldChg chg="modSp">
        <pc:chgData name="Dr. Matthias Weisbrod" userId="2ea9f7ac-8014-4035-970e-1fcbbc436764" providerId="ADAL" clId="{4C9CA331-BC09-4DC7-B75D-0C929A5C23E2}" dt="2025-11-07T13:44:06.295" v="296" actId="20578"/>
        <pc:sldMkLst>
          <pc:docMk/>
          <pc:sldMk cId="2254349850" sldId="340"/>
        </pc:sldMkLst>
        <pc:spChg chg="mod">
          <ac:chgData name="Dr. Matthias Weisbrod" userId="2ea9f7ac-8014-4035-970e-1fcbbc436764" providerId="ADAL" clId="{4C9CA331-BC09-4DC7-B75D-0C929A5C23E2}" dt="2025-11-07T13:44:06.295" v="296" actId="20578"/>
          <ac:spMkLst>
            <pc:docMk/>
            <pc:sldMk cId="2254349850" sldId="340"/>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7A3E2A-35AE-479C-B172-30C9CAEEE094}" type="datetimeFigureOut">
              <a:rPr lang="de-DE" smtClean="0"/>
              <a:t>23.06.2026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191045-FCBB-4EC9-AB5F-AA4CFDEA61CB}" type="slidenum">
              <a:rPr lang="de-DE" smtClean="0"/>
              <a:t>‹Nr.›</a:t>
            </a:fld>
            <a:endParaRPr lang="de-DE"/>
          </a:p>
        </p:txBody>
      </p:sp>
    </p:spTree>
    <p:extLst>
      <p:ext uri="{BB962C8B-B14F-4D97-AF65-F5344CB8AC3E}">
        <p14:creationId xmlns:p14="http://schemas.microsoft.com/office/powerpoint/2010/main" val="30277289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CF191045-FCBB-4EC9-AB5F-AA4CFDEA61CB}" type="slidenum">
              <a:rPr lang="de-DE" smtClean="0"/>
              <a:t>12</a:t>
            </a:fld>
            <a:endParaRPr lang="de-DE"/>
          </a:p>
        </p:txBody>
      </p:sp>
    </p:spTree>
    <p:extLst>
      <p:ext uri="{BB962C8B-B14F-4D97-AF65-F5344CB8AC3E}">
        <p14:creationId xmlns:p14="http://schemas.microsoft.com/office/powerpoint/2010/main" val="19762157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F191045-FCBB-4EC9-AB5F-AA4CFDEA61CB}" type="slidenum">
              <a:rPr lang="de-DE" smtClean="0"/>
              <a:t>23</a:t>
            </a:fld>
            <a:endParaRPr lang="de-DE"/>
          </a:p>
        </p:txBody>
      </p:sp>
    </p:spTree>
    <p:extLst>
      <p:ext uri="{BB962C8B-B14F-4D97-AF65-F5344CB8AC3E}">
        <p14:creationId xmlns:p14="http://schemas.microsoft.com/office/powerpoint/2010/main" val="39437285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Haupttitel">
    <p:bg>
      <p:bgPr>
        <a:solidFill>
          <a:srgbClr val="009BD0"/>
        </a:solidFill>
        <a:effectLst/>
      </p:bgPr>
    </p:bg>
    <p:spTree>
      <p:nvGrpSpPr>
        <p:cNvPr id="1" name=""/>
        <p:cNvGrpSpPr/>
        <p:nvPr/>
      </p:nvGrpSpPr>
      <p:grpSpPr>
        <a:xfrm>
          <a:off x="0" y="0"/>
          <a:ext cx="0" cy="0"/>
          <a:chOff x="0" y="0"/>
          <a:chExt cx="0" cy="0"/>
        </a:xfrm>
      </p:grpSpPr>
      <p:pic>
        <p:nvPicPr>
          <p:cNvPr id="6" name="Grafik 5"/>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208268" y="819906"/>
            <a:ext cx="7775464" cy="5218187"/>
          </a:xfrm>
          <a:prstGeom prst="rect">
            <a:avLst/>
          </a:prstGeom>
        </p:spPr>
      </p:pic>
      <p:pic>
        <p:nvPicPr>
          <p:cNvPr id="7" name="Grafik 6"/>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4978800" y="1080000"/>
            <a:ext cx="2224800" cy="2532849"/>
          </a:xfrm>
          <a:prstGeom prst="rect">
            <a:avLst/>
          </a:prstGeom>
        </p:spPr>
      </p:pic>
      <p:sp>
        <p:nvSpPr>
          <p:cNvPr id="8" name="Textfeld 7"/>
          <p:cNvSpPr txBox="1"/>
          <p:nvPr userDrawn="1"/>
        </p:nvSpPr>
        <p:spPr>
          <a:xfrm>
            <a:off x="3240000" y="3920400"/>
            <a:ext cx="5706000" cy="1569660"/>
          </a:xfrm>
          <a:prstGeom prst="rect">
            <a:avLst/>
          </a:prstGeom>
          <a:noFill/>
        </p:spPr>
        <p:txBody>
          <a:bodyPr wrap="square" rtlCol="0">
            <a:spAutoFit/>
          </a:bodyPr>
          <a:lstStyle/>
          <a:p>
            <a:pPr algn="ctr"/>
            <a:r>
              <a:rPr lang="de-DE" sz="2400" b="1" dirty="0" err="1">
                <a:solidFill>
                  <a:schemeClr val="bg1"/>
                </a:solidFill>
                <a:latin typeface="+mj-lt"/>
              </a:rPr>
              <a:t>Langensteinbacher</a:t>
            </a:r>
            <a:br>
              <a:rPr lang="de-DE" sz="2400" b="1" baseline="0" dirty="0">
                <a:solidFill>
                  <a:schemeClr val="bg1"/>
                </a:solidFill>
                <a:latin typeface="+mj-lt"/>
              </a:rPr>
            </a:br>
            <a:r>
              <a:rPr lang="de-DE" sz="2400" b="1" baseline="0" dirty="0">
                <a:solidFill>
                  <a:schemeClr val="bg1"/>
                </a:solidFill>
                <a:latin typeface="+mj-lt"/>
              </a:rPr>
              <a:t>Post-COVID-Gruppentherapie</a:t>
            </a:r>
          </a:p>
          <a:p>
            <a:pPr algn="ctr"/>
            <a:r>
              <a:rPr lang="de-DE" sz="2400" b="1" baseline="0" dirty="0">
                <a:solidFill>
                  <a:schemeClr val="bg1"/>
                </a:solidFill>
                <a:latin typeface="+mj-lt"/>
              </a:rPr>
              <a:t>für Jugendliche und</a:t>
            </a:r>
          </a:p>
          <a:p>
            <a:pPr algn="ctr"/>
            <a:r>
              <a:rPr lang="de-DE" sz="2400" b="1" baseline="0" dirty="0">
                <a:solidFill>
                  <a:schemeClr val="bg1"/>
                </a:solidFill>
                <a:latin typeface="+mj-lt"/>
              </a:rPr>
              <a:t>junge Erwachsene</a:t>
            </a:r>
            <a:endParaRPr lang="de-DE" sz="2400" b="1" dirty="0">
              <a:solidFill>
                <a:schemeClr val="bg1"/>
              </a:solidFill>
              <a:latin typeface="+mj-lt"/>
            </a:endParaRPr>
          </a:p>
        </p:txBody>
      </p:sp>
      <p:pic>
        <p:nvPicPr>
          <p:cNvPr id="10" name="Grafik 9"/>
          <p:cNvPicPr>
            <a:picLocks noChangeAspect="1"/>
          </p:cNvPicPr>
          <p:nvPr userDrawn="1"/>
        </p:nvPicPr>
        <p:blipFill>
          <a:blip r:embed="rId4"/>
          <a:stretch>
            <a:fillRect/>
          </a:stretch>
        </p:blipFill>
        <p:spPr>
          <a:xfrm>
            <a:off x="6638470" y="5798146"/>
            <a:ext cx="951058" cy="737680"/>
          </a:xfrm>
          <a:prstGeom prst="rect">
            <a:avLst/>
          </a:prstGeom>
        </p:spPr>
      </p:pic>
      <p:pic>
        <p:nvPicPr>
          <p:cNvPr id="11" name="Grafik 10"/>
          <p:cNvPicPr>
            <a:picLocks noChangeAspect="1"/>
          </p:cNvPicPr>
          <p:nvPr userDrawn="1"/>
        </p:nvPicPr>
        <p:blipFill>
          <a:blip r:embed="rId5" cstate="hqprint">
            <a:extLst>
              <a:ext uri="{28A0092B-C50C-407E-A947-70E740481C1C}">
                <a14:useLocalDpi xmlns:a14="http://schemas.microsoft.com/office/drawing/2010/main" val="0"/>
              </a:ext>
            </a:extLst>
          </a:blip>
          <a:stretch>
            <a:fillRect/>
          </a:stretch>
        </p:blipFill>
        <p:spPr>
          <a:xfrm>
            <a:off x="4348415" y="5649113"/>
            <a:ext cx="1555918" cy="777959"/>
          </a:xfrm>
          <a:prstGeom prst="rect">
            <a:avLst/>
          </a:prstGeom>
        </p:spPr>
      </p:pic>
    </p:spTree>
    <p:extLst>
      <p:ext uri="{BB962C8B-B14F-4D97-AF65-F5344CB8AC3E}">
        <p14:creationId xmlns:p14="http://schemas.microsoft.com/office/powerpoint/2010/main" val="60869906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2593" userDrawn="1">
          <p15:clr>
            <a:srgbClr val="FBAE40"/>
          </p15:clr>
        </p15:guide>
        <p15:guide id="4" pos="5087" userDrawn="1">
          <p15:clr>
            <a:srgbClr val="FBAE40"/>
          </p15:clr>
        </p15:guide>
        <p15:guide id="5" orient="horz" pos="402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Layout 6 von 6">
    <p:bg>
      <p:bgPr>
        <a:solidFill>
          <a:schemeClr val="bg1">
            <a:alpha val="92000"/>
          </a:schemeClr>
        </a:solidFill>
        <a:effectLst/>
      </p:bgPr>
    </p:bg>
    <p:spTree>
      <p:nvGrpSpPr>
        <p:cNvPr id="1" name=""/>
        <p:cNvGrpSpPr/>
        <p:nvPr/>
      </p:nvGrpSpPr>
      <p:grpSpPr>
        <a:xfrm>
          <a:off x="0" y="0"/>
          <a:ext cx="0" cy="0"/>
          <a:chOff x="0" y="0"/>
          <a:chExt cx="0" cy="0"/>
        </a:xfrm>
      </p:grpSpPr>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009BD0"/>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p:spPr>
        <p:txBody>
          <a:bodyPr>
            <a:normAutofit/>
          </a:bodyPr>
          <a:lstStyle>
            <a:lvl1pPr marL="0" indent="0">
              <a:lnSpc>
                <a:spcPct val="100000"/>
              </a:lnSpc>
              <a:buNone/>
              <a:defRPr sz="2200" baseline="0">
                <a:solidFill>
                  <a:srgbClr val="009BD0"/>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009BD0"/>
                </a:solidFill>
              </a:defRPr>
            </a:lvl1pPr>
          </a:lstStyle>
          <a:p>
            <a:r>
              <a:rPr lang="de-DE" dirty="0"/>
              <a:t>Sitzung 7: Physiotherapie &amp; Sport</a:t>
            </a:r>
          </a:p>
        </p:txBody>
      </p:sp>
      <p:sp>
        <p:nvSpPr>
          <p:cNvPr id="19" name="Foliennummernplatzhalter 10"/>
          <p:cNvSpPr>
            <a:spLocks noGrp="1"/>
          </p:cNvSpPr>
          <p:nvPr>
            <p:ph type="sldNum" sz="quarter" idx="4"/>
          </p:nvPr>
        </p:nvSpPr>
        <p:spPr>
          <a:xfrm>
            <a:off x="11136312" y="6489701"/>
            <a:ext cx="1049649" cy="368300"/>
          </a:xfrm>
          <a:prstGeom prst="rect">
            <a:avLst/>
          </a:prstGeom>
        </p:spPr>
        <p:txBody>
          <a:bodyPr vert="horz" lIns="91440" tIns="45720" rIns="91440" bIns="45720" rtlCol="0" anchor="ctr"/>
          <a:lstStyle>
            <a:lvl1pPr marL="0" algn="r" defTabSz="914400" rtl="0" eaLnBrk="1" latinLnBrk="0" hangingPunct="1">
              <a:defRPr lang="de-DE" sz="1200" b="0" kern="1200" smtClean="0">
                <a:solidFill>
                  <a:srgbClr val="009BD0"/>
                </a:solidFill>
                <a:latin typeface="+mn-lt"/>
                <a:ea typeface="+mn-ea"/>
                <a:cs typeface="+mn-cs"/>
              </a:defRPr>
            </a:lvl1pPr>
          </a:lstStyle>
          <a:p>
            <a:pPr algn="ctr"/>
            <a:fld id="{9B449813-080C-4388-9CF8-E315303C20FC}" type="slidenum">
              <a:rPr lang="de-DE" smtClean="0"/>
              <a:pPr algn="ctr"/>
              <a:t>‹Nr.›</a:t>
            </a:fld>
            <a:endParaRPr lang="de-DE" dirty="0"/>
          </a:p>
        </p:txBody>
      </p:sp>
      <p:sp>
        <p:nvSpPr>
          <p:cNvPr id="18" name="Rechteck 17">
            <a:extLst>
              <a:ext uri="{FF2B5EF4-FFF2-40B4-BE49-F238E27FC236}">
                <a16:creationId xmlns:a16="http://schemas.microsoft.com/office/drawing/2014/main" id="{0E07227B-81A7-440B-B9A6-284E194ABEB7}"/>
              </a:ext>
            </a:extLst>
          </p:cNvPr>
          <p:cNvSpPr/>
          <p:nvPr userDrawn="1"/>
        </p:nvSpPr>
        <p:spPr>
          <a:xfrm>
            <a:off x="11900981" y="1072946"/>
            <a:ext cx="291019" cy="90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dirty="0"/>
          </a:p>
        </p:txBody>
      </p:sp>
      <p:sp>
        <p:nvSpPr>
          <p:cNvPr id="21" name="Rechteck 20">
            <a:extLst>
              <a:ext uri="{FF2B5EF4-FFF2-40B4-BE49-F238E27FC236}">
                <a16:creationId xmlns:a16="http://schemas.microsoft.com/office/drawing/2014/main" id="{9D2A16D1-7A32-416C-A2EA-906D5092C7BB}"/>
              </a:ext>
            </a:extLst>
          </p:cNvPr>
          <p:cNvSpPr/>
          <p:nvPr userDrawn="1"/>
        </p:nvSpPr>
        <p:spPr>
          <a:xfrm>
            <a:off x="11900983" y="1973278"/>
            <a:ext cx="291018" cy="90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dirty="0"/>
          </a:p>
        </p:txBody>
      </p:sp>
      <p:sp>
        <p:nvSpPr>
          <p:cNvPr id="22" name="Rechteck 21">
            <a:extLst>
              <a:ext uri="{FF2B5EF4-FFF2-40B4-BE49-F238E27FC236}">
                <a16:creationId xmlns:a16="http://schemas.microsoft.com/office/drawing/2014/main" id="{5F67547C-1EF8-49E4-8415-1E9F4DA03BD9}"/>
              </a:ext>
            </a:extLst>
          </p:cNvPr>
          <p:cNvSpPr/>
          <p:nvPr userDrawn="1"/>
        </p:nvSpPr>
        <p:spPr>
          <a:xfrm>
            <a:off x="11796000" y="195494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23" name="Rechteck 22">
            <a:extLst>
              <a:ext uri="{FF2B5EF4-FFF2-40B4-BE49-F238E27FC236}">
                <a16:creationId xmlns:a16="http://schemas.microsoft.com/office/drawing/2014/main" id="{D905D78F-6DE2-452B-8981-525CBD7BBAFD}"/>
              </a:ext>
            </a:extLst>
          </p:cNvPr>
          <p:cNvSpPr/>
          <p:nvPr userDrawn="1"/>
        </p:nvSpPr>
        <p:spPr>
          <a:xfrm>
            <a:off x="11900982" y="2872946"/>
            <a:ext cx="291019" cy="90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24" name="Rechteck 23">
            <a:extLst>
              <a:ext uri="{FF2B5EF4-FFF2-40B4-BE49-F238E27FC236}">
                <a16:creationId xmlns:a16="http://schemas.microsoft.com/office/drawing/2014/main" id="{1A5AAD66-1CAE-47B7-98D9-337A765C3969}"/>
              </a:ext>
            </a:extLst>
          </p:cNvPr>
          <p:cNvSpPr/>
          <p:nvPr userDrawn="1"/>
        </p:nvSpPr>
        <p:spPr>
          <a:xfrm>
            <a:off x="11900980" y="3773278"/>
            <a:ext cx="291019" cy="90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25" name="Rechteck 24">
            <a:extLst>
              <a:ext uri="{FF2B5EF4-FFF2-40B4-BE49-F238E27FC236}">
                <a16:creationId xmlns:a16="http://schemas.microsoft.com/office/drawing/2014/main" id="{EC9461B3-DC46-49E0-9D17-BD301EAEFE78}"/>
              </a:ext>
            </a:extLst>
          </p:cNvPr>
          <p:cNvSpPr/>
          <p:nvPr userDrawn="1"/>
        </p:nvSpPr>
        <p:spPr>
          <a:xfrm>
            <a:off x="11900982" y="4672096"/>
            <a:ext cx="291019" cy="90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26" name="Rechteck 25">
            <a:extLst>
              <a:ext uri="{FF2B5EF4-FFF2-40B4-BE49-F238E27FC236}">
                <a16:creationId xmlns:a16="http://schemas.microsoft.com/office/drawing/2014/main" id="{0399995D-1D84-4D13-B4ED-458DD2DB0F52}"/>
              </a:ext>
            </a:extLst>
          </p:cNvPr>
          <p:cNvSpPr/>
          <p:nvPr userDrawn="1"/>
        </p:nvSpPr>
        <p:spPr>
          <a:xfrm>
            <a:off x="11900979" y="5571700"/>
            <a:ext cx="291019" cy="900000"/>
          </a:xfrm>
          <a:prstGeom prst="rect">
            <a:avLst/>
          </a:prstGeom>
          <a:solidFill>
            <a:srgbClr val="009BD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dirty="0"/>
          </a:p>
        </p:txBody>
      </p:sp>
      <p:sp>
        <p:nvSpPr>
          <p:cNvPr id="28" name="Rechteck 27">
            <a:extLst>
              <a:ext uri="{FF2B5EF4-FFF2-40B4-BE49-F238E27FC236}">
                <a16:creationId xmlns:a16="http://schemas.microsoft.com/office/drawing/2014/main" id="{D9DA7DEA-5D2E-43E8-80E9-CB024D5B0292}"/>
              </a:ext>
            </a:extLst>
          </p:cNvPr>
          <p:cNvSpPr/>
          <p:nvPr userDrawn="1"/>
        </p:nvSpPr>
        <p:spPr>
          <a:xfrm>
            <a:off x="11796000" y="285494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29" name="Rechteck 28">
            <a:extLst>
              <a:ext uri="{FF2B5EF4-FFF2-40B4-BE49-F238E27FC236}">
                <a16:creationId xmlns:a16="http://schemas.microsoft.com/office/drawing/2014/main" id="{0FBFD4D8-9484-47A1-820D-09B23C67B8E9}"/>
              </a:ext>
            </a:extLst>
          </p:cNvPr>
          <p:cNvSpPr/>
          <p:nvPr userDrawn="1"/>
        </p:nvSpPr>
        <p:spPr>
          <a:xfrm>
            <a:off x="11795999" y="375302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30" name="Rechteck 29">
            <a:extLst>
              <a:ext uri="{FF2B5EF4-FFF2-40B4-BE49-F238E27FC236}">
                <a16:creationId xmlns:a16="http://schemas.microsoft.com/office/drawing/2014/main" id="{541D85C1-389D-4176-B6B4-8C63925F7A9A}"/>
              </a:ext>
            </a:extLst>
          </p:cNvPr>
          <p:cNvSpPr/>
          <p:nvPr userDrawn="1"/>
        </p:nvSpPr>
        <p:spPr>
          <a:xfrm>
            <a:off x="11795999" y="465302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31" name="Rechteck 30">
            <a:extLst>
              <a:ext uri="{FF2B5EF4-FFF2-40B4-BE49-F238E27FC236}">
                <a16:creationId xmlns:a16="http://schemas.microsoft.com/office/drawing/2014/main" id="{FCB0D00B-D53F-45A6-A67F-84FADDFBB5A6}"/>
              </a:ext>
            </a:extLst>
          </p:cNvPr>
          <p:cNvSpPr/>
          <p:nvPr userDrawn="1"/>
        </p:nvSpPr>
        <p:spPr>
          <a:xfrm>
            <a:off x="11796001" y="5557937"/>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Tree>
    <p:extLst>
      <p:ext uri="{BB962C8B-B14F-4D97-AF65-F5344CB8AC3E}">
        <p14:creationId xmlns:p14="http://schemas.microsoft.com/office/powerpoint/2010/main" val="4260308007"/>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orient="horz" pos="663">
          <p15:clr>
            <a:srgbClr val="FBAE40"/>
          </p15:clr>
        </p15:guide>
        <p15:guide id="4" orient="horz" pos="890">
          <p15:clr>
            <a:srgbClr val="FBAE40"/>
          </p15:clr>
        </p15:guide>
        <p15:guide id="5" pos="211">
          <p15:clr>
            <a:srgbClr val="FBAE40"/>
          </p15:clr>
        </p15:guide>
        <p15:guide id="6" orient="horz" pos="4088">
          <p15:clr>
            <a:srgbClr val="FBAE40"/>
          </p15:clr>
        </p15:guide>
        <p15:guide id="9" pos="7015">
          <p15:clr>
            <a:srgbClr val="FBAE40"/>
          </p15:clr>
        </p15:guide>
        <p15:guide id="10" pos="1912">
          <p15:clr>
            <a:srgbClr val="FBAE40"/>
          </p15:clr>
        </p15:guide>
        <p15:guide id="11" pos="531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hema der Sitzung">
    <p:bg>
      <p:bgPr>
        <a:solidFill>
          <a:srgbClr val="009BD0"/>
        </a:solidFill>
        <a:effectLst/>
      </p:bgPr>
    </p:bg>
    <p:spTree>
      <p:nvGrpSpPr>
        <p:cNvPr id="1" name=""/>
        <p:cNvGrpSpPr/>
        <p:nvPr/>
      </p:nvGrpSpPr>
      <p:grpSpPr>
        <a:xfrm>
          <a:off x="0" y="0"/>
          <a:ext cx="0" cy="0"/>
          <a:chOff x="0" y="0"/>
          <a:chExt cx="0" cy="0"/>
        </a:xfrm>
      </p:grpSpPr>
      <p:sp>
        <p:nvSpPr>
          <p:cNvPr id="8" name="Ellipse 7"/>
          <p:cNvSpPr/>
          <p:nvPr userDrawn="1"/>
        </p:nvSpPr>
        <p:spPr>
          <a:xfrm>
            <a:off x="2411065" y="873000"/>
            <a:ext cx="2556000" cy="2556000"/>
          </a:xfrm>
          <a:prstGeom prst="ellipse">
            <a:avLst/>
          </a:prstGeom>
          <a:solidFill>
            <a:srgbClr val="B7C4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b="1" dirty="0">
                <a:solidFill>
                  <a:srgbClr val="009BD0"/>
                </a:solidFill>
                <a:latin typeface="+mj-lt"/>
                <a:ea typeface="SRH Text" panose="020B0604020202020204" charset="0"/>
                <a:cs typeface="SRH Text" panose="020B0604020202020204" charset="0"/>
              </a:rPr>
              <a:t>Sitzung</a:t>
            </a:r>
          </a:p>
        </p:txBody>
      </p:sp>
      <p:sp>
        <p:nvSpPr>
          <p:cNvPr id="9" name="Ellipse 8"/>
          <p:cNvSpPr/>
          <p:nvPr userDrawn="1"/>
        </p:nvSpPr>
        <p:spPr>
          <a:xfrm>
            <a:off x="4476000" y="1762449"/>
            <a:ext cx="1620000" cy="1620000"/>
          </a:xfrm>
          <a:prstGeom prst="ellipse">
            <a:avLst/>
          </a:prstGeom>
          <a:solidFill>
            <a:srgbClr val="E78153">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6800" b="1" dirty="0">
              <a:latin typeface="SRH Text" panose="020B0604020202020204" charset="0"/>
              <a:ea typeface="SRH Text" panose="020B0604020202020204" charset="0"/>
              <a:cs typeface="SRH Text" panose="020B0604020202020204" charset="0"/>
            </a:endParaRPr>
          </a:p>
        </p:txBody>
      </p:sp>
      <p:sp>
        <p:nvSpPr>
          <p:cNvPr id="10" name="Ellipse 9"/>
          <p:cNvSpPr/>
          <p:nvPr userDrawn="1"/>
        </p:nvSpPr>
        <p:spPr>
          <a:xfrm>
            <a:off x="2071521" y="2430089"/>
            <a:ext cx="1368000" cy="1368000"/>
          </a:xfrm>
          <a:prstGeom prst="ellipse">
            <a:avLst/>
          </a:prstGeom>
          <a:solidFill>
            <a:srgbClr val="BED000">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hasCustomPrompt="1"/>
          </p:nvPr>
        </p:nvSpPr>
        <p:spPr>
          <a:xfrm>
            <a:off x="4476001" y="1759910"/>
            <a:ext cx="1620000" cy="1622539"/>
          </a:xfrm>
          <a:prstGeom prst="rect">
            <a:avLst/>
          </a:prstGeom>
        </p:spPr>
        <p:txBody>
          <a:bodyPr>
            <a:noAutofit/>
          </a:bodyPr>
          <a:lstStyle>
            <a:lvl1pPr algn="ctr">
              <a:defRPr sz="6800">
                <a:solidFill>
                  <a:schemeClr val="bg1"/>
                </a:solidFill>
              </a:defRPr>
            </a:lvl1pPr>
          </a:lstStyle>
          <a:p>
            <a:r>
              <a:rPr lang="de-DE" dirty="0"/>
              <a:t>#</a:t>
            </a:r>
          </a:p>
        </p:txBody>
      </p:sp>
      <p:sp>
        <p:nvSpPr>
          <p:cNvPr id="12" name="Textplatzhalter 11"/>
          <p:cNvSpPr>
            <a:spLocks noGrp="1"/>
          </p:cNvSpPr>
          <p:nvPr>
            <p:ph type="body" sz="quarter" idx="10" hasCustomPrompt="1"/>
          </p:nvPr>
        </p:nvSpPr>
        <p:spPr>
          <a:xfrm>
            <a:off x="3083859" y="3798088"/>
            <a:ext cx="3101788" cy="3059911"/>
          </a:xfrm>
          <a:prstGeom prst="rect">
            <a:avLst/>
          </a:prstGeom>
        </p:spPr>
        <p:txBody>
          <a:bodyPr>
            <a:normAutofit/>
          </a:bodyPr>
          <a:lstStyle>
            <a:lvl1pPr marL="0" indent="0">
              <a:buNone/>
              <a:defRPr sz="2400" b="1">
                <a:solidFill>
                  <a:schemeClr val="bg1"/>
                </a:solidFill>
                <a:latin typeface="+mj-lt"/>
              </a:defRPr>
            </a:lvl1pPr>
          </a:lstStyle>
          <a:p>
            <a:pPr lvl="0"/>
            <a:r>
              <a:rPr lang="de-DE" dirty="0"/>
              <a:t>Thema der Sitzung</a:t>
            </a:r>
          </a:p>
        </p:txBody>
      </p:sp>
    </p:spTree>
    <p:extLst>
      <p:ext uri="{BB962C8B-B14F-4D97-AF65-F5344CB8AC3E}">
        <p14:creationId xmlns:p14="http://schemas.microsoft.com/office/powerpoint/2010/main" val="28302296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2003"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hema der Sitzung mit Inhalt">
    <p:bg>
      <p:bgPr>
        <a:solidFill>
          <a:srgbClr val="009BD0"/>
        </a:solidFill>
        <a:effectLst/>
      </p:bgPr>
    </p:bg>
    <p:spTree>
      <p:nvGrpSpPr>
        <p:cNvPr id="1" name=""/>
        <p:cNvGrpSpPr/>
        <p:nvPr/>
      </p:nvGrpSpPr>
      <p:grpSpPr>
        <a:xfrm>
          <a:off x="0" y="0"/>
          <a:ext cx="0" cy="0"/>
          <a:chOff x="0" y="0"/>
          <a:chExt cx="0" cy="0"/>
        </a:xfrm>
      </p:grpSpPr>
      <p:sp>
        <p:nvSpPr>
          <p:cNvPr id="8" name="Ellipse 7"/>
          <p:cNvSpPr/>
          <p:nvPr userDrawn="1"/>
        </p:nvSpPr>
        <p:spPr>
          <a:xfrm>
            <a:off x="2411065" y="873000"/>
            <a:ext cx="2556000" cy="2556000"/>
          </a:xfrm>
          <a:prstGeom prst="ellipse">
            <a:avLst/>
          </a:prstGeom>
          <a:solidFill>
            <a:srgbClr val="B7C4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00" b="1" dirty="0">
                <a:solidFill>
                  <a:srgbClr val="009BD0"/>
                </a:solidFill>
                <a:latin typeface="+mj-lt"/>
                <a:ea typeface="SRH Text" panose="020B0604020202020204" charset="0"/>
                <a:cs typeface="SRH Text" panose="020B0604020202020204" charset="0"/>
              </a:rPr>
              <a:t>Sitzung</a:t>
            </a:r>
          </a:p>
        </p:txBody>
      </p:sp>
      <p:sp>
        <p:nvSpPr>
          <p:cNvPr id="9" name="Ellipse 8"/>
          <p:cNvSpPr/>
          <p:nvPr userDrawn="1"/>
        </p:nvSpPr>
        <p:spPr>
          <a:xfrm>
            <a:off x="4476000" y="1762449"/>
            <a:ext cx="1620000" cy="1620000"/>
          </a:xfrm>
          <a:prstGeom prst="ellipse">
            <a:avLst/>
          </a:prstGeom>
          <a:solidFill>
            <a:srgbClr val="E78153">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6800" b="1" dirty="0">
              <a:latin typeface="SRH Text" panose="020B0604020202020204" charset="0"/>
              <a:ea typeface="SRH Text" panose="020B0604020202020204" charset="0"/>
              <a:cs typeface="SRH Text" panose="020B0604020202020204" charset="0"/>
            </a:endParaRPr>
          </a:p>
        </p:txBody>
      </p:sp>
      <p:sp>
        <p:nvSpPr>
          <p:cNvPr id="10" name="Ellipse 9"/>
          <p:cNvSpPr/>
          <p:nvPr userDrawn="1"/>
        </p:nvSpPr>
        <p:spPr>
          <a:xfrm>
            <a:off x="2071521" y="2430089"/>
            <a:ext cx="1368000" cy="1368000"/>
          </a:xfrm>
          <a:prstGeom prst="ellipse">
            <a:avLst/>
          </a:prstGeom>
          <a:solidFill>
            <a:srgbClr val="BED000">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hasCustomPrompt="1"/>
          </p:nvPr>
        </p:nvSpPr>
        <p:spPr>
          <a:xfrm>
            <a:off x="4476001" y="1759910"/>
            <a:ext cx="1620000" cy="1622539"/>
          </a:xfrm>
          <a:prstGeom prst="rect">
            <a:avLst/>
          </a:prstGeom>
        </p:spPr>
        <p:txBody>
          <a:bodyPr>
            <a:noAutofit/>
          </a:bodyPr>
          <a:lstStyle>
            <a:lvl1pPr algn="ctr">
              <a:defRPr sz="6800">
                <a:solidFill>
                  <a:schemeClr val="bg1"/>
                </a:solidFill>
              </a:defRPr>
            </a:lvl1pPr>
          </a:lstStyle>
          <a:p>
            <a:r>
              <a:rPr lang="de-DE" dirty="0"/>
              <a:t>#</a:t>
            </a:r>
          </a:p>
        </p:txBody>
      </p:sp>
      <p:sp>
        <p:nvSpPr>
          <p:cNvPr id="12" name="Textplatzhalter 11"/>
          <p:cNvSpPr>
            <a:spLocks noGrp="1"/>
          </p:cNvSpPr>
          <p:nvPr>
            <p:ph type="body" sz="quarter" idx="10" hasCustomPrompt="1"/>
          </p:nvPr>
        </p:nvSpPr>
        <p:spPr>
          <a:xfrm>
            <a:off x="3083859" y="3798088"/>
            <a:ext cx="3101788" cy="3059911"/>
          </a:xfrm>
          <a:prstGeom prst="rect">
            <a:avLst/>
          </a:prstGeom>
        </p:spPr>
        <p:txBody>
          <a:bodyPr>
            <a:normAutofit/>
          </a:bodyPr>
          <a:lstStyle>
            <a:lvl1pPr marL="0" indent="0">
              <a:buNone/>
              <a:defRPr sz="2400" b="1">
                <a:solidFill>
                  <a:schemeClr val="bg1"/>
                </a:solidFill>
                <a:latin typeface="+mj-lt"/>
              </a:defRPr>
            </a:lvl1pPr>
          </a:lstStyle>
          <a:p>
            <a:pPr lvl="0"/>
            <a:r>
              <a:rPr lang="de-DE" dirty="0"/>
              <a:t>Thema der Sitzung</a:t>
            </a:r>
          </a:p>
        </p:txBody>
      </p:sp>
      <p:sp>
        <p:nvSpPr>
          <p:cNvPr id="4" name="Textfeld 3"/>
          <p:cNvSpPr txBox="1"/>
          <p:nvPr userDrawn="1"/>
        </p:nvSpPr>
        <p:spPr>
          <a:xfrm>
            <a:off x="6849036" y="873000"/>
            <a:ext cx="2700676" cy="461665"/>
          </a:xfrm>
          <a:prstGeom prst="rect">
            <a:avLst/>
          </a:prstGeom>
          <a:noFill/>
        </p:spPr>
        <p:txBody>
          <a:bodyPr wrap="none" rtlCol="0">
            <a:spAutoFit/>
          </a:bodyPr>
          <a:lstStyle/>
          <a:p>
            <a:r>
              <a:rPr lang="de-DE" sz="2400" b="1" dirty="0">
                <a:solidFill>
                  <a:schemeClr val="bg1"/>
                </a:solidFill>
                <a:latin typeface="+mj-lt"/>
              </a:rPr>
              <a:t>Inhaltsverzeichnis</a:t>
            </a:r>
          </a:p>
        </p:txBody>
      </p:sp>
      <p:sp>
        <p:nvSpPr>
          <p:cNvPr id="6" name="Textplatzhalter 5"/>
          <p:cNvSpPr>
            <a:spLocks noGrp="1"/>
          </p:cNvSpPr>
          <p:nvPr>
            <p:ph type="body" sz="quarter" idx="11" hasCustomPrompt="1"/>
          </p:nvPr>
        </p:nvSpPr>
        <p:spPr>
          <a:xfrm>
            <a:off x="6849035" y="1334665"/>
            <a:ext cx="4982963" cy="5523334"/>
          </a:xfrm>
          <a:prstGeom prst="rect">
            <a:avLst/>
          </a:prstGeom>
        </p:spPr>
        <p:txBody>
          <a:bodyPr>
            <a:normAutofit/>
          </a:bodyPr>
          <a:lstStyle>
            <a:lvl1pPr marL="514350" indent="-514350">
              <a:buFont typeface="+mj-lt"/>
              <a:buAutoNum type="arabicPeriod"/>
              <a:defRPr sz="2200" baseline="0">
                <a:solidFill>
                  <a:schemeClr val="bg1"/>
                </a:solidFill>
              </a:defRPr>
            </a:lvl1pPr>
          </a:lstStyle>
          <a:p>
            <a:pPr lvl="0"/>
            <a:r>
              <a:rPr lang="de-DE" dirty="0"/>
              <a:t>Erster Punkt</a:t>
            </a:r>
          </a:p>
        </p:txBody>
      </p:sp>
    </p:spTree>
    <p:extLst>
      <p:ext uri="{BB962C8B-B14F-4D97-AF65-F5344CB8AC3E}">
        <p14:creationId xmlns:p14="http://schemas.microsoft.com/office/powerpoint/2010/main" val="288714418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2003">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Layout ohne Kapitel">
    <p:spTree>
      <p:nvGrpSpPr>
        <p:cNvPr id="1" name=""/>
        <p:cNvGrpSpPr/>
        <p:nvPr/>
      </p:nvGrpSpPr>
      <p:grpSpPr>
        <a:xfrm>
          <a:off x="0" y="0"/>
          <a:ext cx="0" cy="0"/>
          <a:chOff x="0" y="0"/>
          <a:chExt cx="0" cy="0"/>
        </a:xfrm>
      </p:grpSpPr>
      <p:sp>
        <p:nvSpPr>
          <p:cNvPr id="11" name="Rechteck 10"/>
          <p:cNvSpPr/>
          <p:nvPr userDrawn="1"/>
        </p:nvSpPr>
        <p:spPr>
          <a:xfrm>
            <a:off x="11832000" y="2167676"/>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p:cNvSpPr/>
          <p:nvPr userDrawn="1"/>
        </p:nvSpPr>
        <p:spPr>
          <a:xfrm>
            <a:off x="11832000" y="3247001"/>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userDrawn="1"/>
        </p:nvSpPr>
        <p:spPr>
          <a:xfrm>
            <a:off x="11828981" y="4328013"/>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p:cNvSpPr/>
          <p:nvPr userDrawn="1"/>
        </p:nvSpPr>
        <p:spPr>
          <a:xfrm>
            <a:off x="11825962" y="5407338"/>
            <a:ext cx="360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009BD0"/>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a:solidFill>
            <a:srgbClr val="E78153">
              <a:alpha val="20000"/>
            </a:srgbClr>
          </a:solidFill>
        </p:spPr>
        <p:txBody>
          <a:bodyPr lIns="360000" tIns="360000" rIns="360000" bIns="360000">
            <a:normAutofit/>
          </a:bodyPr>
          <a:lstStyle>
            <a:lvl1pPr marL="0" indent="0">
              <a:lnSpc>
                <a:spcPct val="100000"/>
              </a:lnSpc>
              <a:buNone/>
              <a:defRPr sz="2200" baseline="0">
                <a:solidFill>
                  <a:srgbClr val="009BD0"/>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009BD0"/>
                </a:solidFill>
              </a:defRPr>
            </a:lvl1pPr>
          </a:lstStyle>
          <a:p>
            <a:r>
              <a:rPr lang="de-DE" dirty="0"/>
              <a:t>Sitzung 7: Physiotherapie &amp; Sport</a:t>
            </a:r>
          </a:p>
        </p:txBody>
      </p:sp>
      <p:sp>
        <p:nvSpPr>
          <p:cNvPr id="15" name="Foliennummernplatzhalter 10"/>
          <p:cNvSpPr>
            <a:spLocks noGrp="1"/>
          </p:cNvSpPr>
          <p:nvPr>
            <p:ph type="sldNum" sz="quarter" idx="4"/>
          </p:nvPr>
        </p:nvSpPr>
        <p:spPr>
          <a:xfrm>
            <a:off x="11136312" y="6489701"/>
            <a:ext cx="1049649" cy="368300"/>
          </a:xfrm>
          <a:prstGeom prst="rect">
            <a:avLst/>
          </a:prstGeom>
        </p:spPr>
        <p:txBody>
          <a:bodyPr vert="horz" lIns="91440" tIns="45720" rIns="91440" bIns="45720" rtlCol="0" anchor="ctr"/>
          <a:lstStyle>
            <a:lvl1pPr marL="0" algn="ctr" defTabSz="914400" rtl="0" eaLnBrk="1" latinLnBrk="0" hangingPunct="1">
              <a:defRPr lang="de-DE" sz="1200" b="0" kern="1200" smtClean="0">
                <a:solidFill>
                  <a:srgbClr val="009BD0"/>
                </a:solidFill>
                <a:latin typeface="+mn-lt"/>
                <a:ea typeface="+mn-ea"/>
                <a:cs typeface="+mn-cs"/>
              </a:defRPr>
            </a:lvl1pPr>
          </a:lstStyle>
          <a:p>
            <a:fld id="{9B449813-080C-4388-9CF8-E315303C20FC}" type="slidenum">
              <a:rPr lang="de-DE" smtClean="0"/>
              <a:pPr/>
              <a:t>‹Nr.›</a:t>
            </a:fld>
            <a:endParaRPr lang="de-DE" dirty="0"/>
          </a:p>
        </p:txBody>
      </p:sp>
    </p:spTree>
    <p:extLst>
      <p:ext uri="{BB962C8B-B14F-4D97-AF65-F5344CB8AC3E}">
        <p14:creationId xmlns:p14="http://schemas.microsoft.com/office/powerpoint/2010/main" val="876553520"/>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orient="horz" pos="663">
          <p15:clr>
            <a:srgbClr val="FBAE40"/>
          </p15:clr>
        </p15:guide>
        <p15:guide id="4" orient="horz" pos="890">
          <p15:clr>
            <a:srgbClr val="FBAE40"/>
          </p15:clr>
        </p15:guide>
        <p15:guide id="5" pos="211">
          <p15:clr>
            <a:srgbClr val="FBAE40"/>
          </p15:clr>
        </p15:guide>
        <p15:guide id="6" orient="horz" pos="4088">
          <p15:clr>
            <a:srgbClr val="FBAE40"/>
          </p15:clr>
        </p15:guide>
        <p15:guide id="9" pos="7015">
          <p15:clr>
            <a:srgbClr val="FBAE40"/>
          </p15:clr>
        </p15:guide>
        <p15:guide id="10" pos="1912">
          <p15:clr>
            <a:srgbClr val="FBAE40"/>
          </p15:clr>
        </p15:guide>
        <p15:guide id="11" pos="5314">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Layout 1 von 6">
    <p:spTree>
      <p:nvGrpSpPr>
        <p:cNvPr id="1" name=""/>
        <p:cNvGrpSpPr/>
        <p:nvPr/>
      </p:nvGrpSpPr>
      <p:grpSpPr>
        <a:xfrm>
          <a:off x="0" y="0"/>
          <a:ext cx="0" cy="0"/>
          <a:chOff x="0" y="0"/>
          <a:chExt cx="0" cy="0"/>
        </a:xfrm>
      </p:grpSpPr>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009BD0"/>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p:spPr>
        <p:txBody>
          <a:bodyPr>
            <a:normAutofit/>
          </a:bodyPr>
          <a:lstStyle>
            <a:lvl1pPr marL="0" indent="0">
              <a:lnSpc>
                <a:spcPct val="100000"/>
              </a:lnSpc>
              <a:buNone/>
              <a:defRPr sz="2200" baseline="0">
                <a:solidFill>
                  <a:srgbClr val="009BD0"/>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009BD0"/>
                </a:solidFill>
              </a:defRPr>
            </a:lvl1pPr>
          </a:lstStyle>
          <a:p>
            <a:r>
              <a:rPr lang="de-DE" dirty="0"/>
              <a:t>Sitzung 7: Physiotherapie &amp; Sport</a:t>
            </a:r>
          </a:p>
        </p:txBody>
      </p:sp>
      <p:sp>
        <p:nvSpPr>
          <p:cNvPr id="31" name="Foliennummernplatzhalter 10"/>
          <p:cNvSpPr>
            <a:spLocks noGrp="1"/>
          </p:cNvSpPr>
          <p:nvPr>
            <p:ph type="sldNum" sz="quarter" idx="4"/>
          </p:nvPr>
        </p:nvSpPr>
        <p:spPr>
          <a:xfrm>
            <a:off x="11137313" y="6486663"/>
            <a:ext cx="1048649" cy="371337"/>
          </a:xfrm>
          <a:prstGeom prst="rect">
            <a:avLst/>
          </a:prstGeom>
        </p:spPr>
        <p:txBody>
          <a:bodyPr vert="horz" lIns="91440" tIns="45720" rIns="91440" bIns="45720" rtlCol="0" anchor="ctr"/>
          <a:lstStyle>
            <a:lvl1pPr algn="r">
              <a:defRPr sz="1200">
                <a:solidFill>
                  <a:srgbClr val="009BD0"/>
                </a:solidFill>
              </a:defRPr>
            </a:lvl1pPr>
          </a:lstStyle>
          <a:p>
            <a:pPr algn="ctr"/>
            <a:fld id="{9B449813-080C-4388-9CF8-E315303C20FC}" type="slidenum">
              <a:rPr lang="de-DE" smtClean="0"/>
              <a:pPr algn="ctr"/>
              <a:t>‹Nr.›</a:t>
            </a:fld>
            <a:endParaRPr lang="de-DE" dirty="0"/>
          </a:p>
        </p:txBody>
      </p:sp>
      <p:sp>
        <p:nvSpPr>
          <p:cNvPr id="18" name="Rechteck 17">
            <a:extLst>
              <a:ext uri="{FF2B5EF4-FFF2-40B4-BE49-F238E27FC236}">
                <a16:creationId xmlns:a16="http://schemas.microsoft.com/office/drawing/2014/main" id="{DCD3983D-D69C-4B14-9B37-574257343DE6}"/>
              </a:ext>
            </a:extLst>
          </p:cNvPr>
          <p:cNvSpPr/>
          <p:nvPr userDrawn="1"/>
        </p:nvSpPr>
        <p:spPr>
          <a:xfrm>
            <a:off x="11900981" y="1072946"/>
            <a:ext cx="291019" cy="900000"/>
          </a:xfrm>
          <a:prstGeom prst="rect">
            <a:avLst/>
          </a:prstGeom>
          <a:solidFill>
            <a:srgbClr val="009BD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dirty="0"/>
          </a:p>
        </p:txBody>
      </p:sp>
      <p:sp>
        <p:nvSpPr>
          <p:cNvPr id="19" name="Rechteck 18">
            <a:extLst>
              <a:ext uri="{FF2B5EF4-FFF2-40B4-BE49-F238E27FC236}">
                <a16:creationId xmlns:a16="http://schemas.microsoft.com/office/drawing/2014/main" id="{1A1C2D8C-84F2-47BF-BEA2-DC3B24BD206B}"/>
              </a:ext>
            </a:extLst>
          </p:cNvPr>
          <p:cNvSpPr/>
          <p:nvPr userDrawn="1"/>
        </p:nvSpPr>
        <p:spPr>
          <a:xfrm>
            <a:off x="11900983" y="1973278"/>
            <a:ext cx="291018" cy="90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dirty="0"/>
          </a:p>
        </p:txBody>
      </p:sp>
      <p:sp>
        <p:nvSpPr>
          <p:cNvPr id="32" name="Rechteck 31">
            <a:extLst>
              <a:ext uri="{FF2B5EF4-FFF2-40B4-BE49-F238E27FC236}">
                <a16:creationId xmlns:a16="http://schemas.microsoft.com/office/drawing/2014/main" id="{245EC7E9-9CDA-4182-917D-84C2753AB202}"/>
              </a:ext>
            </a:extLst>
          </p:cNvPr>
          <p:cNvSpPr/>
          <p:nvPr userDrawn="1"/>
        </p:nvSpPr>
        <p:spPr>
          <a:xfrm>
            <a:off x="11796000" y="195494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35" name="Rechteck 34">
            <a:extLst>
              <a:ext uri="{FF2B5EF4-FFF2-40B4-BE49-F238E27FC236}">
                <a16:creationId xmlns:a16="http://schemas.microsoft.com/office/drawing/2014/main" id="{996A6FEC-E928-4CDC-B9AF-0573D55F208A}"/>
              </a:ext>
            </a:extLst>
          </p:cNvPr>
          <p:cNvSpPr/>
          <p:nvPr userDrawn="1"/>
        </p:nvSpPr>
        <p:spPr>
          <a:xfrm>
            <a:off x="11900982" y="2872946"/>
            <a:ext cx="291019" cy="90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36" name="Rechteck 35">
            <a:extLst>
              <a:ext uri="{FF2B5EF4-FFF2-40B4-BE49-F238E27FC236}">
                <a16:creationId xmlns:a16="http://schemas.microsoft.com/office/drawing/2014/main" id="{AD1B67A2-1D11-4651-9506-EE7FF55D5FF3}"/>
              </a:ext>
            </a:extLst>
          </p:cNvPr>
          <p:cNvSpPr/>
          <p:nvPr userDrawn="1"/>
        </p:nvSpPr>
        <p:spPr>
          <a:xfrm>
            <a:off x="11900980" y="3773278"/>
            <a:ext cx="291019" cy="90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37" name="Rechteck 36">
            <a:extLst>
              <a:ext uri="{FF2B5EF4-FFF2-40B4-BE49-F238E27FC236}">
                <a16:creationId xmlns:a16="http://schemas.microsoft.com/office/drawing/2014/main" id="{6EAB8DB7-696E-4D9C-B6FA-A234815390E4}"/>
              </a:ext>
            </a:extLst>
          </p:cNvPr>
          <p:cNvSpPr/>
          <p:nvPr userDrawn="1"/>
        </p:nvSpPr>
        <p:spPr>
          <a:xfrm>
            <a:off x="11900982" y="4672096"/>
            <a:ext cx="291019" cy="90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38" name="Rechteck 37">
            <a:extLst>
              <a:ext uri="{FF2B5EF4-FFF2-40B4-BE49-F238E27FC236}">
                <a16:creationId xmlns:a16="http://schemas.microsoft.com/office/drawing/2014/main" id="{AD21B3F9-25DA-419D-A0B6-C0AF678A862B}"/>
              </a:ext>
            </a:extLst>
          </p:cNvPr>
          <p:cNvSpPr/>
          <p:nvPr userDrawn="1"/>
        </p:nvSpPr>
        <p:spPr>
          <a:xfrm>
            <a:off x="11900979" y="5571700"/>
            <a:ext cx="291019" cy="90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dirty="0"/>
          </a:p>
        </p:txBody>
      </p:sp>
      <p:sp>
        <p:nvSpPr>
          <p:cNvPr id="39" name="Rechteck 38">
            <a:extLst>
              <a:ext uri="{FF2B5EF4-FFF2-40B4-BE49-F238E27FC236}">
                <a16:creationId xmlns:a16="http://schemas.microsoft.com/office/drawing/2014/main" id="{B365F634-B438-4411-B165-AD9C8737FA62}"/>
              </a:ext>
            </a:extLst>
          </p:cNvPr>
          <p:cNvSpPr/>
          <p:nvPr userDrawn="1"/>
        </p:nvSpPr>
        <p:spPr>
          <a:xfrm>
            <a:off x="11796000" y="285494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40" name="Rechteck 39">
            <a:extLst>
              <a:ext uri="{FF2B5EF4-FFF2-40B4-BE49-F238E27FC236}">
                <a16:creationId xmlns:a16="http://schemas.microsoft.com/office/drawing/2014/main" id="{6F8EA937-C05E-4F68-879F-88C6019E82B2}"/>
              </a:ext>
            </a:extLst>
          </p:cNvPr>
          <p:cNvSpPr/>
          <p:nvPr userDrawn="1"/>
        </p:nvSpPr>
        <p:spPr>
          <a:xfrm>
            <a:off x="11795999" y="375302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41" name="Rechteck 40">
            <a:extLst>
              <a:ext uri="{FF2B5EF4-FFF2-40B4-BE49-F238E27FC236}">
                <a16:creationId xmlns:a16="http://schemas.microsoft.com/office/drawing/2014/main" id="{7065E90B-FA27-4020-80AF-7369ADD26BC7}"/>
              </a:ext>
            </a:extLst>
          </p:cNvPr>
          <p:cNvSpPr/>
          <p:nvPr userDrawn="1"/>
        </p:nvSpPr>
        <p:spPr>
          <a:xfrm>
            <a:off x="11795999" y="465302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42" name="Rechteck 41">
            <a:extLst>
              <a:ext uri="{FF2B5EF4-FFF2-40B4-BE49-F238E27FC236}">
                <a16:creationId xmlns:a16="http://schemas.microsoft.com/office/drawing/2014/main" id="{0B4AD919-42AF-4B2B-A52F-2289C0FAABA9}"/>
              </a:ext>
            </a:extLst>
          </p:cNvPr>
          <p:cNvSpPr/>
          <p:nvPr userDrawn="1"/>
        </p:nvSpPr>
        <p:spPr>
          <a:xfrm>
            <a:off x="11796001" y="5557937"/>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Tree>
    <p:extLst>
      <p:ext uri="{BB962C8B-B14F-4D97-AF65-F5344CB8AC3E}">
        <p14:creationId xmlns:p14="http://schemas.microsoft.com/office/powerpoint/2010/main" val="177296311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613" userDrawn="1">
          <p15:clr>
            <a:srgbClr val="FBAE40"/>
          </p15:clr>
        </p15:guide>
        <p15:guide id="3" orient="horz" pos="663" userDrawn="1">
          <p15:clr>
            <a:srgbClr val="FBAE40"/>
          </p15:clr>
        </p15:guide>
        <p15:guide id="4" orient="horz" pos="890" userDrawn="1">
          <p15:clr>
            <a:srgbClr val="FBAE40"/>
          </p15:clr>
        </p15:guide>
        <p15:guide id="5" pos="211" userDrawn="1">
          <p15:clr>
            <a:srgbClr val="FBAE40"/>
          </p15:clr>
        </p15:guide>
        <p15:guide id="6" orient="horz" pos="4088" userDrawn="1">
          <p15:clr>
            <a:srgbClr val="FBAE40"/>
          </p15:clr>
        </p15:guide>
        <p15:guide id="9" pos="7015" userDrawn="1">
          <p15:clr>
            <a:srgbClr val="FBAE40"/>
          </p15:clr>
        </p15:guide>
        <p15:guide id="10" pos="1912" userDrawn="1">
          <p15:clr>
            <a:srgbClr val="FBAE40"/>
          </p15:clr>
        </p15:guide>
        <p15:guide id="11" pos="5314"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Layout 2 von 6">
    <p:spTree>
      <p:nvGrpSpPr>
        <p:cNvPr id="1" name=""/>
        <p:cNvGrpSpPr/>
        <p:nvPr/>
      </p:nvGrpSpPr>
      <p:grpSpPr>
        <a:xfrm>
          <a:off x="0" y="0"/>
          <a:ext cx="0" cy="0"/>
          <a:chOff x="0" y="0"/>
          <a:chExt cx="0" cy="0"/>
        </a:xfrm>
      </p:grpSpPr>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009BD0"/>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p:spPr>
        <p:txBody>
          <a:bodyPr>
            <a:normAutofit/>
          </a:bodyPr>
          <a:lstStyle>
            <a:lvl1pPr marL="0" indent="0">
              <a:lnSpc>
                <a:spcPct val="100000"/>
              </a:lnSpc>
              <a:buNone/>
              <a:defRPr sz="2200" baseline="0">
                <a:solidFill>
                  <a:srgbClr val="009BD0"/>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009BD0"/>
                </a:solidFill>
              </a:defRPr>
            </a:lvl1pPr>
          </a:lstStyle>
          <a:p>
            <a:r>
              <a:rPr lang="de-DE" dirty="0"/>
              <a:t>Sitzung 7: Physiotherapie &amp; Sport</a:t>
            </a:r>
          </a:p>
        </p:txBody>
      </p:sp>
      <p:sp>
        <p:nvSpPr>
          <p:cNvPr id="31" name="Foliennummernplatzhalter 10"/>
          <p:cNvSpPr>
            <a:spLocks noGrp="1"/>
          </p:cNvSpPr>
          <p:nvPr>
            <p:ph type="sldNum" sz="quarter" idx="4"/>
          </p:nvPr>
        </p:nvSpPr>
        <p:spPr>
          <a:xfrm>
            <a:off x="11137313" y="6486663"/>
            <a:ext cx="1048649" cy="371337"/>
          </a:xfrm>
          <a:prstGeom prst="rect">
            <a:avLst/>
          </a:prstGeom>
        </p:spPr>
        <p:txBody>
          <a:bodyPr vert="horz" lIns="91440" tIns="45720" rIns="91440" bIns="45720" rtlCol="0" anchor="ctr"/>
          <a:lstStyle>
            <a:lvl1pPr algn="r">
              <a:defRPr sz="1200">
                <a:solidFill>
                  <a:srgbClr val="009BD0"/>
                </a:solidFill>
              </a:defRPr>
            </a:lvl1pPr>
          </a:lstStyle>
          <a:p>
            <a:pPr algn="ctr"/>
            <a:fld id="{9B449813-080C-4388-9CF8-E315303C20FC}" type="slidenum">
              <a:rPr lang="de-DE" smtClean="0"/>
              <a:pPr algn="ctr"/>
              <a:t>‹Nr.›</a:t>
            </a:fld>
            <a:endParaRPr lang="de-DE" dirty="0"/>
          </a:p>
        </p:txBody>
      </p:sp>
      <p:sp>
        <p:nvSpPr>
          <p:cNvPr id="18" name="Rechteck 17">
            <a:extLst>
              <a:ext uri="{FF2B5EF4-FFF2-40B4-BE49-F238E27FC236}">
                <a16:creationId xmlns:a16="http://schemas.microsoft.com/office/drawing/2014/main" id="{B679041B-520E-4494-8A22-3F2DC315B0CB}"/>
              </a:ext>
            </a:extLst>
          </p:cNvPr>
          <p:cNvSpPr/>
          <p:nvPr userDrawn="1"/>
        </p:nvSpPr>
        <p:spPr>
          <a:xfrm>
            <a:off x="11900981" y="1072946"/>
            <a:ext cx="291019" cy="90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dirty="0"/>
          </a:p>
        </p:txBody>
      </p:sp>
      <p:sp>
        <p:nvSpPr>
          <p:cNvPr id="19" name="Rechteck 18">
            <a:extLst>
              <a:ext uri="{FF2B5EF4-FFF2-40B4-BE49-F238E27FC236}">
                <a16:creationId xmlns:a16="http://schemas.microsoft.com/office/drawing/2014/main" id="{A10A6CC4-6321-4B93-B8EB-21461E890A2D}"/>
              </a:ext>
            </a:extLst>
          </p:cNvPr>
          <p:cNvSpPr/>
          <p:nvPr userDrawn="1"/>
        </p:nvSpPr>
        <p:spPr>
          <a:xfrm>
            <a:off x="11900983" y="1973278"/>
            <a:ext cx="291018" cy="900000"/>
          </a:xfrm>
          <a:prstGeom prst="rect">
            <a:avLst/>
          </a:prstGeom>
          <a:solidFill>
            <a:srgbClr val="009BD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dirty="0"/>
          </a:p>
        </p:txBody>
      </p:sp>
      <p:sp>
        <p:nvSpPr>
          <p:cNvPr id="32" name="Rechteck 31">
            <a:extLst>
              <a:ext uri="{FF2B5EF4-FFF2-40B4-BE49-F238E27FC236}">
                <a16:creationId xmlns:a16="http://schemas.microsoft.com/office/drawing/2014/main" id="{298F3F57-98AA-40F0-826D-408B5790EA74}"/>
              </a:ext>
            </a:extLst>
          </p:cNvPr>
          <p:cNvSpPr/>
          <p:nvPr userDrawn="1"/>
        </p:nvSpPr>
        <p:spPr>
          <a:xfrm>
            <a:off x="11796000" y="195494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35" name="Rechteck 34">
            <a:extLst>
              <a:ext uri="{FF2B5EF4-FFF2-40B4-BE49-F238E27FC236}">
                <a16:creationId xmlns:a16="http://schemas.microsoft.com/office/drawing/2014/main" id="{087F81C8-1659-43B8-8742-19AE44740BF6}"/>
              </a:ext>
            </a:extLst>
          </p:cNvPr>
          <p:cNvSpPr/>
          <p:nvPr userDrawn="1"/>
        </p:nvSpPr>
        <p:spPr>
          <a:xfrm>
            <a:off x="11900982" y="2872946"/>
            <a:ext cx="291019" cy="90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36" name="Rechteck 35">
            <a:extLst>
              <a:ext uri="{FF2B5EF4-FFF2-40B4-BE49-F238E27FC236}">
                <a16:creationId xmlns:a16="http://schemas.microsoft.com/office/drawing/2014/main" id="{967DB557-3FBC-4626-AB1D-825B7AA39C2A}"/>
              </a:ext>
            </a:extLst>
          </p:cNvPr>
          <p:cNvSpPr/>
          <p:nvPr userDrawn="1"/>
        </p:nvSpPr>
        <p:spPr>
          <a:xfrm>
            <a:off x="11900980" y="3773278"/>
            <a:ext cx="291019" cy="90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37" name="Rechteck 36">
            <a:extLst>
              <a:ext uri="{FF2B5EF4-FFF2-40B4-BE49-F238E27FC236}">
                <a16:creationId xmlns:a16="http://schemas.microsoft.com/office/drawing/2014/main" id="{209CACA6-8243-4C01-95A6-F8453827D885}"/>
              </a:ext>
            </a:extLst>
          </p:cNvPr>
          <p:cNvSpPr/>
          <p:nvPr userDrawn="1"/>
        </p:nvSpPr>
        <p:spPr>
          <a:xfrm>
            <a:off x="11900982" y="4672096"/>
            <a:ext cx="291019" cy="90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38" name="Rechteck 37">
            <a:extLst>
              <a:ext uri="{FF2B5EF4-FFF2-40B4-BE49-F238E27FC236}">
                <a16:creationId xmlns:a16="http://schemas.microsoft.com/office/drawing/2014/main" id="{52165C72-44EE-4784-9C04-C150A52D8A6D}"/>
              </a:ext>
            </a:extLst>
          </p:cNvPr>
          <p:cNvSpPr/>
          <p:nvPr userDrawn="1"/>
        </p:nvSpPr>
        <p:spPr>
          <a:xfrm>
            <a:off x="11900979" y="5571700"/>
            <a:ext cx="291019" cy="90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dirty="0"/>
          </a:p>
        </p:txBody>
      </p:sp>
      <p:sp>
        <p:nvSpPr>
          <p:cNvPr id="39" name="Rechteck 38">
            <a:extLst>
              <a:ext uri="{FF2B5EF4-FFF2-40B4-BE49-F238E27FC236}">
                <a16:creationId xmlns:a16="http://schemas.microsoft.com/office/drawing/2014/main" id="{AD58F553-6F50-4D77-A0FF-47CE0F88DB2D}"/>
              </a:ext>
            </a:extLst>
          </p:cNvPr>
          <p:cNvSpPr/>
          <p:nvPr userDrawn="1"/>
        </p:nvSpPr>
        <p:spPr>
          <a:xfrm>
            <a:off x="11796000" y="285494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40" name="Rechteck 39">
            <a:extLst>
              <a:ext uri="{FF2B5EF4-FFF2-40B4-BE49-F238E27FC236}">
                <a16:creationId xmlns:a16="http://schemas.microsoft.com/office/drawing/2014/main" id="{C57789F0-F127-41D4-82AC-8A6B9726C1E3}"/>
              </a:ext>
            </a:extLst>
          </p:cNvPr>
          <p:cNvSpPr/>
          <p:nvPr userDrawn="1"/>
        </p:nvSpPr>
        <p:spPr>
          <a:xfrm>
            <a:off x="11795999" y="375302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41" name="Rechteck 40">
            <a:extLst>
              <a:ext uri="{FF2B5EF4-FFF2-40B4-BE49-F238E27FC236}">
                <a16:creationId xmlns:a16="http://schemas.microsoft.com/office/drawing/2014/main" id="{7799FD66-04B8-44A6-8B2F-DDF3BFDE8572}"/>
              </a:ext>
            </a:extLst>
          </p:cNvPr>
          <p:cNvSpPr/>
          <p:nvPr userDrawn="1"/>
        </p:nvSpPr>
        <p:spPr>
          <a:xfrm>
            <a:off x="11795999" y="465302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42" name="Rechteck 41">
            <a:extLst>
              <a:ext uri="{FF2B5EF4-FFF2-40B4-BE49-F238E27FC236}">
                <a16:creationId xmlns:a16="http://schemas.microsoft.com/office/drawing/2014/main" id="{A5BC8C96-C95E-4439-9481-F5273C1742C9}"/>
              </a:ext>
            </a:extLst>
          </p:cNvPr>
          <p:cNvSpPr/>
          <p:nvPr userDrawn="1"/>
        </p:nvSpPr>
        <p:spPr>
          <a:xfrm>
            <a:off x="11796001" y="5557937"/>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Tree>
    <p:extLst>
      <p:ext uri="{BB962C8B-B14F-4D97-AF65-F5344CB8AC3E}">
        <p14:creationId xmlns:p14="http://schemas.microsoft.com/office/powerpoint/2010/main" val="3037908115"/>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orient="horz" pos="663">
          <p15:clr>
            <a:srgbClr val="FBAE40"/>
          </p15:clr>
        </p15:guide>
        <p15:guide id="4" orient="horz" pos="890">
          <p15:clr>
            <a:srgbClr val="FBAE40"/>
          </p15:clr>
        </p15:guide>
        <p15:guide id="5" pos="211">
          <p15:clr>
            <a:srgbClr val="FBAE40"/>
          </p15:clr>
        </p15:guide>
        <p15:guide id="6" orient="horz" pos="4088">
          <p15:clr>
            <a:srgbClr val="FBAE40"/>
          </p15:clr>
        </p15:guide>
        <p15:guide id="9" pos="7015">
          <p15:clr>
            <a:srgbClr val="FBAE40"/>
          </p15:clr>
        </p15:guide>
        <p15:guide id="10" pos="1912">
          <p15:clr>
            <a:srgbClr val="FBAE40"/>
          </p15:clr>
        </p15:guide>
        <p15:guide id="11" pos="531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Layout 3 von 6">
    <p:spTree>
      <p:nvGrpSpPr>
        <p:cNvPr id="1" name=""/>
        <p:cNvGrpSpPr/>
        <p:nvPr/>
      </p:nvGrpSpPr>
      <p:grpSpPr>
        <a:xfrm>
          <a:off x="0" y="0"/>
          <a:ext cx="0" cy="0"/>
          <a:chOff x="0" y="0"/>
          <a:chExt cx="0" cy="0"/>
        </a:xfrm>
      </p:grpSpPr>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009BD0"/>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p:spPr>
        <p:txBody>
          <a:bodyPr>
            <a:normAutofit/>
          </a:bodyPr>
          <a:lstStyle>
            <a:lvl1pPr marL="0" indent="0">
              <a:lnSpc>
                <a:spcPct val="100000"/>
              </a:lnSpc>
              <a:buNone/>
              <a:defRPr sz="2200" baseline="0">
                <a:solidFill>
                  <a:srgbClr val="009BD0"/>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009BD0"/>
                </a:solidFill>
              </a:defRPr>
            </a:lvl1pPr>
          </a:lstStyle>
          <a:p>
            <a:r>
              <a:rPr lang="de-DE" dirty="0"/>
              <a:t>Sitzung 7: Physiotherapie &amp; Sport</a:t>
            </a:r>
          </a:p>
        </p:txBody>
      </p:sp>
      <p:sp>
        <p:nvSpPr>
          <p:cNvPr id="31" name="Foliennummernplatzhalter 10"/>
          <p:cNvSpPr>
            <a:spLocks noGrp="1"/>
          </p:cNvSpPr>
          <p:nvPr>
            <p:ph type="sldNum" sz="quarter" idx="4"/>
          </p:nvPr>
        </p:nvSpPr>
        <p:spPr>
          <a:xfrm>
            <a:off x="11137313" y="6486663"/>
            <a:ext cx="1048649" cy="371337"/>
          </a:xfrm>
          <a:prstGeom prst="rect">
            <a:avLst/>
          </a:prstGeom>
        </p:spPr>
        <p:txBody>
          <a:bodyPr vert="horz" lIns="91440" tIns="45720" rIns="91440" bIns="45720" rtlCol="0" anchor="ctr"/>
          <a:lstStyle>
            <a:lvl1pPr algn="r">
              <a:defRPr sz="1200">
                <a:solidFill>
                  <a:srgbClr val="009BD0"/>
                </a:solidFill>
              </a:defRPr>
            </a:lvl1pPr>
          </a:lstStyle>
          <a:p>
            <a:pPr algn="ctr"/>
            <a:fld id="{9B449813-080C-4388-9CF8-E315303C20FC}" type="slidenum">
              <a:rPr lang="de-DE" smtClean="0"/>
              <a:pPr algn="ctr"/>
              <a:t>‹Nr.›</a:t>
            </a:fld>
            <a:endParaRPr lang="de-DE" dirty="0"/>
          </a:p>
        </p:txBody>
      </p:sp>
      <p:sp>
        <p:nvSpPr>
          <p:cNvPr id="18" name="Rechteck 17">
            <a:extLst>
              <a:ext uri="{FF2B5EF4-FFF2-40B4-BE49-F238E27FC236}">
                <a16:creationId xmlns:a16="http://schemas.microsoft.com/office/drawing/2014/main" id="{235FC5BE-2AAB-4286-B069-06DCE975550F}"/>
              </a:ext>
            </a:extLst>
          </p:cNvPr>
          <p:cNvSpPr/>
          <p:nvPr userDrawn="1"/>
        </p:nvSpPr>
        <p:spPr>
          <a:xfrm>
            <a:off x="11900981" y="1072946"/>
            <a:ext cx="291019" cy="90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dirty="0"/>
          </a:p>
        </p:txBody>
      </p:sp>
      <p:sp>
        <p:nvSpPr>
          <p:cNvPr id="19" name="Rechteck 18">
            <a:extLst>
              <a:ext uri="{FF2B5EF4-FFF2-40B4-BE49-F238E27FC236}">
                <a16:creationId xmlns:a16="http://schemas.microsoft.com/office/drawing/2014/main" id="{D2DD1705-CF15-46ED-9552-F5CE6740507B}"/>
              </a:ext>
            </a:extLst>
          </p:cNvPr>
          <p:cNvSpPr/>
          <p:nvPr userDrawn="1"/>
        </p:nvSpPr>
        <p:spPr>
          <a:xfrm>
            <a:off x="11900983" y="1973278"/>
            <a:ext cx="291018" cy="90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dirty="0"/>
          </a:p>
        </p:txBody>
      </p:sp>
      <p:sp>
        <p:nvSpPr>
          <p:cNvPr id="32" name="Rechteck 31">
            <a:extLst>
              <a:ext uri="{FF2B5EF4-FFF2-40B4-BE49-F238E27FC236}">
                <a16:creationId xmlns:a16="http://schemas.microsoft.com/office/drawing/2014/main" id="{6FE303CC-34BE-4E42-A10F-D86504C9DF54}"/>
              </a:ext>
            </a:extLst>
          </p:cNvPr>
          <p:cNvSpPr/>
          <p:nvPr userDrawn="1"/>
        </p:nvSpPr>
        <p:spPr>
          <a:xfrm>
            <a:off x="11796000" y="195494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35" name="Rechteck 34">
            <a:extLst>
              <a:ext uri="{FF2B5EF4-FFF2-40B4-BE49-F238E27FC236}">
                <a16:creationId xmlns:a16="http://schemas.microsoft.com/office/drawing/2014/main" id="{36377AD2-4783-4A88-A028-36781449873A}"/>
              </a:ext>
            </a:extLst>
          </p:cNvPr>
          <p:cNvSpPr/>
          <p:nvPr userDrawn="1"/>
        </p:nvSpPr>
        <p:spPr>
          <a:xfrm>
            <a:off x="11900982" y="2872946"/>
            <a:ext cx="291019" cy="900000"/>
          </a:xfrm>
          <a:prstGeom prst="rect">
            <a:avLst/>
          </a:prstGeom>
          <a:solidFill>
            <a:srgbClr val="009BD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36" name="Rechteck 35">
            <a:extLst>
              <a:ext uri="{FF2B5EF4-FFF2-40B4-BE49-F238E27FC236}">
                <a16:creationId xmlns:a16="http://schemas.microsoft.com/office/drawing/2014/main" id="{E3F88E46-3B77-4154-B27C-E9C0820BBEC9}"/>
              </a:ext>
            </a:extLst>
          </p:cNvPr>
          <p:cNvSpPr/>
          <p:nvPr userDrawn="1"/>
        </p:nvSpPr>
        <p:spPr>
          <a:xfrm>
            <a:off x="11900980" y="3773278"/>
            <a:ext cx="291019" cy="90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37" name="Rechteck 36">
            <a:extLst>
              <a:ext uri="{FF2B5EF4-FFF2-40B4-BE49-F238E27FC236}">
                <a16:creationId xmlns:a16="http://schemas.microsoft.com/office/drawing/2014/main" id="{12276680-015B-488F-84DF-D2FAEF5248B7}"/>
              </a:ext>
            </a:extLst>
          </p:cNvPr>
          <p:cNvSpPr/>
          <p:nvPr userDrawn="1"/>
        </p:nvSpPr>
        <p:spPr>
          <a:xfrm>
            <a:off x="11900982" y="4672096"/>
            <a:ext cx="291019" cy="90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38" name="Rechteck 37">
            <a:extLst>
              <a:ext uri="{FF2B5EF4-FFF2-40B4-BE49-F238E27FC236}">
                <a16:creationId xmlns:a16="http://schemas.microsoft.com/office/drawing/2014/main" id="{A5F498AE-5BE5-4327-B854-CBE32FB1CB4F}"/>
              </a:ext>
            </a:extLst>
          </p:cNvPr>
          <p:cNvSpPr/>
          <p:nvPr userDrawn="1"/>
        </p:nvSpPr>
        <p:spPr>
          <a:xfrm>
            <a:off x="11900979" y="5571700"/>
            <a:ext cx="291019" cy="90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dirty="0"/>
          </a:p>
        </p:txBody>
      </p:sp>
      <p:sp>
        <p:nvSpPr>
          <p:cNvPr id="39" name="Rechteck 38">
            <a:extLst>
              <a:ext uri="{FF2B5EF4-FFF2-40B4-BE49-F238E27FC236}">
                <a16:creationId xmlns:a16="http://schemas.microsoft.com/office/drawing/2014/main" id="{7301A2C8-B6B4-4A4D-817B-8ACEF347B1F0}"/>
              </a:ext>
            </a:extLst>
          </p:cNvPr>
          <p:cNvSpPr/>
          <p:nvPr userDrawn="1"/>
        </p:nvSpPr>
        <p:spPr>
          <a:xfrm>
            <a:off x="11796000" y="285494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40" name="Rechteck 39">
            <a:extLst>
              <a:ext uri="{FF2B5EF4-FFF2-40B4-BE49-F238E27FC236}">
                <a16:creationId xmlns:a16="http://schemas.microsoft.com/office/drawing/2014/main" id="{C219241E-B830-4D8F-8C6F-970A33F2B16A}"/>
              </a:ext>
            </a:extLst>
          </p:cNvPr>
          <p:cNvSpPr/>
          <p:nvPr userDrawn="1"/>
        </p:nvSpPr>
        <p:spPr>
          <a:xfrm>
            <a:off x="11795999" y="375302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41" name="Rechteck 40">
            <a:extLst>
              <a:ext uri="{FF2B5EF4-FFF2-40B4-BE49-F238E27FC236}">
                <a16:creationId xmlns:a16="http://schemas.microsoft.com/office/drawing/2014/main" id="{1B6A01D7-3A8F-401C-98C4-A7730B5F6E9C}"/>
              </a:ext>
            </a:extLst>
          </p:cNvPr>
          <p:cNvSpPr/>
          <p:nvPr userDrawn="1"/>
        </p:nvSpPr>
        <p:spPr>
          <a:xfrm>
            <a:off x="11795999" y="465302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42" name="Rechteck 41">
            <a:extLst>
              <a:ext uri="{FF2B5EF4-FFF2-40B4-BE49-F238E27FC236}">
                <a16:creationId xmlns:a16="http://schemas.microsoft.com/office/drawing/2014/main" id="{2E9C28EA-85C4-43FF-9470-B38FB59C0C66}"/>
              </a:ext>
            </a:extLst>
          </p:cNvPr>
          <p:cNvSpPr/>
          <p:nvPr userDrawn="1"/>
        </p:nvSpPr>
        <p:spPr>
          <a:xfrm>
            <a:off x="11796001" y="5557937"/>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Tree>
    <p:extLst>
      <p:ext uri="{BB962C8B-B14F-4D97-AF65-F5344CB8AC3E}">
        <p14:creationId xmlns:p14="http://schemas.microsoft.com/office/powerpoint/2010/main" val="1071547954"/>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orient="horz" pos="663">
          <p15:clr>
            <a:srgbClr val="FBAE40"/>
          </p15:clr>
        </p15:guide>
        <p15:guide id="4" orient="horz" pos="890">
          <p15:clr>
            <a:srgbClr val="FBAE40"/>
          </p15:clr>
        </p15:guide>
        <p15:guide id="5" pos="211">
          <p15:clr>
            <a:srgbClr val="FBAE40"/>
          </p15:clr>
        </p15:guide>
        <p15:guide id="6" orient="horz" pos="4088">
          <p15:clr>
            <a:srgbClr val="FBAE40"/>
          </p15:clr>
        </p15:guide>
        <p15:guide id="9" pos="7015">
          <p15:clr>
            <a:srgbClr val="FBAE40"/>
          </p15:clr>
        </p15:guide>
        <p15:guide id="10" pos="1912">
          <p15:clr>
            <a:srgbClr val="FBAE40"/>
          </p15:clr>
        </p15:guide>
        <p15:guide id="11" pos="531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Layout 4 von 6">
    <p:spTree>
      <p:nvGrpSpPr>
        <p:cNvPr id="1" name=""/>
        <p:cNvGrpSpPr/>
        <p:nvPr/>
      </p:nvGrpSpPr>
      <p:grpSpPr>
        <a:xfrm>
          <a:off x="0" y="0"/>
          <a:ext cx="0" cy="0"/>
          <a:chOff x="0" y="0"/>
          <a:chExt cx="0" cy="0"/>
        </a:xfrm>
      </p:grpSpPr>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009BD0"/>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p:spPr>
        <p:txBody>
          <a:bodyPr>
            <a:normAutofit/>
          </a:bodyPr>
          <a:lstStyle>
            <a:lvl1pPr marL="0" indent="0">
              <a:lnSpc>
                <a:spcPct val="100000"/>
              </a:lnSpc>
              <a:buNone/>
              <a:defRPr sz="2200" baseline="0">
                <a:solidFill>
                  <a:srgbClr val="009BD0"/>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009BD0"/>
                </a:solidFill>
              </a:defRPr>
            </a:lvl1pPr>
          </a:lstStyle>
          <a:p>
            <a:r>
              <a:rPr lang="de-DE" dirty="0"/>
              <a:t>Sitzung 7: Physiotherapie &amp; Sport</a:t>
            </a:r>
          </a:p>
        </p:txBody>
      </p:sp>
      <p:sp>
        <p:nvSpPr>
          <p:cNvPr id="31" name="Foliennummernplatzhalter 10"/>
          <p:cNvSpPr>
            <a:spLocks noGrp="1"/>
          </p:cNvSpPr>
          <p:nvPr>
            <p:ph type="sldNum" sz="quarter" idx="4"/>
          </p:nvPr>
        </p:nvSpPr>
        <p:spPr>
          <a:xfrm>
            <a:off x="11137313" y="6486663"/>
            <a:ext cx="1048649" cy="371337"/>
          </a:xfrm>
          <a:prstGeom prst="rect">
            <a:avLst/>
          </a:prstGeom>
        </p:spPr>
        <p:txBody>
          <a:bodyPr vert="horz" lIns="91440" tIns="45720" rIns="91440" bIns="45720" rtlCol="0" anchor="ctr"/>
          <a:lstStyle>
            <a:lvl1pPr algn="r">
              <a:defRPr sz="1200">
                <a:solidFill>
                  <a:srgbClr val="009BD0"/>
                </a:solidFill>
              </a:defRPr>
            </a:lvl1pPr>
          </a:lstStyle>
          <a:p>
            <a:pPr algn="ctr"/>
            <a:fld id="{9B449813-080C-4388-9CF8-E315303C20FC}" type="slidenum">
              <a:rPr lang="de-DE" smtClean="0"/>
              <a:pPr algn="ctr"/>
              <a:t>‹Nr.›</a:t>
            </a:fld>
            <a:endParaRPr lang="de-DE" dirty="0"/>
          </a:p>
        </p:txBody>
      </p:sp>
      <p:sp>
        <p:nvSpPr>
          <p:cNvPr id="18" name="Rechteck 17">
            <a:extLst>
              <a:ext uri="{FF2B5EF4-FFF2-40B4-BE49-F238E27FC236}">
                <a16:creationId xmlns:a16="http://schemas.microsoft.com/office/drawing/2014/main" id="{8CB5F5D1-3FA8-4F75-989D-DC17B74FD03E}"/>
              </a:ext>
            </a:extLst>
          </p:cNvPr>
          <p:cNvSpPr/>
          <p:nvPr userDrawn="1"/>
        </p:nvSpPr>
        <p:spPr>
          <a:xfrm>
            <a:off x="11900981" y="1072946"/>
            <a:ext cx="291019" cy="90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dirty="0"/>
          </a:p>
        </p:txBody>
      </p:sp>
      <p:sp>
        <p:nvSpPr>
          <p:cNvPr id="19" name="Rechteck 18">
            <a:extLst>
              <a:ext uri="{FF2B5EF4-FFF2-40B4-BE49-F238E27FC236}">
                <a16:creationId xmlns:a16="http://schemas.microsoft.com/office/drawing/2014/main" id="{9A303E2A-1C3C-4EB9-B649-BD0E8A317845}"/>
              </a:ext>
            </a:extLst>
          </p:cNvPr>
          <p:cNvSpPr/>
          <p:nvPr userDrawn="1"/>
        </p:nvSpPr>
        <p:spPr>
          <a:xfrm>
            <a:off x="11900983" y="1973278"/>
            <a:ext cx="291018" cy="90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dirty="0"/>
          </a:p>
        </p:txBody>
      </p:sp>
      <p:sp>
        <p:nvSpPr>
          <p:cNvPr id="32" name="Rechteck 31">
            <a:extLst>
              <a:ext uri="{FF2B5EF4-FFF2-40B4-BE49-F238E27FC236}">
                <a16:creationId xmlns:a16="http://schemas.microsoft.com/office/drawing/2014/main" id="{EA5CFADD-A747-4A0C-8A92-49B5192280DD}"/>
              </a:ext>
            </a:extLst>
          </p:cNvPr>
          <p:cNvSpPr/>
          <p:nvPr userDrawn="1"/>
        </p:nvSpPr>
        <p:spPr>
          <a:xfrm>
            <a:off x="11796000" y="195494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35" name="Rechteck 34">
            <a:extLst>
              <a:ext uri="{FF2B5EF4-FFF2-40B4-BE49-F238E27FC236}">
                <a16:creationId xmlns:a16="http://schemas.microsoft.com/office/drawing/2014/main" id="{B0B803E3-7FEA-4D33-8633-4F2AEB0F19E1}"/>
              </a:ext>
            </a:extLst>
          </p:cNvPr>
          <p:cNvSpPr/>
          <p:nvPr userDrawn="1"/>
        </p:nvSpPr>
        <p:spPr>
          <a:xfrm>
            <a:off x="11900982" y="2872946"/>
            <a:ext cx="291019" cy="90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36" name="Rechteck 35">
            <a:extLst>
              <a:ext uri="{FF2B5EF4-FFF2-40B4-BE49-F238E27FC236}">
                <a16:creationId xmlns:a16="http://schemas.microsoft.com/office/drawing/2014/main" id="{1258D3EB-18CB-4BA3-9A71-E4CFA5D01BCD}"/>
              </a:ext>
            </a:extLst>
          </p:cNvPr>
          <p:cNvSpPr/>
          <p:nvPr userDrawn="1"/>
        </p:nvSpPr>
        <p:spPr>
          <a:xfrm>
            <a:off x="11900980" y="3773278"/>
            <a:ext cx="291019" cy="900000"/>
          </a:xfrm>
          <a:prstGeom prst="rect">
            <a:avLst/>
          </a:prstGeom>
          <a:solidFill>
            <a:srgbClr val="009BD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37" name="Rechteck 36">
            <a:extLst>
              <a:ext uri="{FF2B5EF4-FFF2-40B4-BE49-F238E27FC236}">
                <a16:creationId xmlns:a16="http://schemas.microsoft.com/office/drawing/2014/main" id="{DDC568D8-A984-4BD1-B4C7-F9AB20640115}"/>
              </a:ext>
            </a:extLst>
          </p:cNvPr>
          <p:cNvSpPr/>
          <p:nvPr userDrawn="1"/>
        </p:nvSpPr>
        <p:spPr>
          <a:xfrm>
            <a:off x="11900982" y="4672096"/>
            <a:ext cx="291019" cy="90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38" name="Rechteck 37">
            <a:extLst>
              <a:ext uri="{FF2B5EF4-FFF2-40B4-BE49-F238E27FC236}">
                <a16:creationId xmlns:a16="http://schemas.microsoft.com/office/drawing/2014/main" id="{0201FB17-65BC-44A8-83AB-91F4853669B2}"/>
              </a:ext>
            </a:extLst>
          </p:cNvPr>
          <p:cNvSpPr/>
          <p:nvPr userDrawn="1"/>
        </p:nvSpPr>
        <p:spPr>
          <a:xfrm>
            <a:off x="11900979" y="5571700"/>
            <a:ext cx="291019" cy="90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dirty="0"/>
          </a:p>
        </p:txBody>
      </p:sp>
      <p:sp>
        <p:nvSpPr>
          <p:cNvPr id="39" name="Rechteck 38">
            <a:extLst>
              <a:ext uri="{FF2B5EF4-FFF2-40B4-BE49-F238E27FC236}">
                <a16:creationId xmlns:a16="http://schemas.microsoft.com/office/drawing/2014/main" id="{25850220-CF34-4D87-BB34-4EFCB5F30767}"/>
              </a:ext>
            </a:extLst>
          </p:cNvPr>
          <p:cNvSpPr/>
          <p:nvPr userDrawn="1"/>
        </p:nvSpPr>
        <p:spPr>
          <a:xfrm>
            <a:off x="11796000" y="285494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40" name="Rechteck 39">
            <a:extLst>
              <a:ext uri="{FF2B5EF4-FFF2-40B4-BE49-F238E27FC236}">
                <a16:creationId xmlns:a16="http://schemas.microsoft.com/office/drawing/2014/main" id="{0E91EB19-740C-4060-9D70-7053B0537EED}"/>
              </a:ext>
            </a:extLst>
          </p:cNvPr>
          <p:cNvSpPr/>
          <p:nvPr userDrawn="1"/>
        </p:nvSpPr>
        <p:spPr>
          <a:xfrm>
            <a:off x="11795999" y="375302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41" name="Rechteck 40">
            <a:extLst>
              <a:ext uri="{FF2B5EF4-FFF2-40B4-BE49-F238E27FC236}">
                <a16:creationId xmlns:a16="http://schemas.microsoft.com/office/drawing/2014/main" id="{3A73F3E1-0861-47F7-B1D0-B169DE3EB47F}"/>
              </a:ext>
            </a:extLst>
          </p:cNvPr>
          <p:cNvSpPr/>
          <p:nvPr userDrawn="1"/>
        </p:nvSpPr>
        <p:spPr>
          <a:xfrm>
            <a:off x="11795999" y="465302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42" name="Rechteck 41">
            <a:extLst>
              <a:ext uri="{FF2B5EF4-FFF2-40B4-BE49-F238E27FC236}">
                <a16:creationId xmlns:a16="http://schemas.microsoft.com/office/drawing/2014/main" id="{32D931EE-2721-4E52-88AB-6839AA52F94A}"/>
              </a:ext>
            </a:extLst>
          </p:cNvPr>
          <p:cNvSpPr/>
          <p:nvPr userDrawn="1"/>
        </p:nvSpPr>
        <p:spPr>
          <a:xfrm>
            <a:off x="11796001" y="5557937"/>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Tree>
    <p:extLst>
      <p:ext uri="{BB962C8B-B14F-4D97-AF65-F5344CB8AC3E}">
        <p14:creationId xmlns:p14="http://schemas.microsoft.com/office/powerpoint/2010/main" val="1854807212"/>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orient="horz" pos="663">
          <p15:clr>
            <a:srgbClr val="FBAE40"/>
          </p15:clr>
        </p15:guide>
        <p15:guide id="4" orient="horz" pos="890">
          <p15:clr>
            <a:srgbClr val="FBAE40"/>
          </p15:clr>
        </p15:guide>
        <p15:guide id="5" pos="211">
          <p15:clr>
            <a:srgbClr val="FBAE40"/>
          </p15:clr>
        </p15:guide>
        <p15:guide id="6" orient="horz" pos="4088">
          <p15:clr>
            <a:srgbClr val="FBAE40"/>
          </p15:clr>
        </p15:guide>
        <p15:guide id="9" pos="7015">
          <p15:clr>
            <a:srgbClr val="FBAE40"/>
          </p15:clr>
        </p15:guide>
        <p15:guide id="10" pos="1912">
          <p15:clr>
            <a:srgbClr val="FBAE40"/>
          </p15:clr>
        </p15:guide>
        <p15:guide id="11" pos="531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Layout 5 von 6">
    <p:spTree>
      <p:nvGrpSpPr>
        <p:cNvPr id="1" name=""/>
        <p:cNvGrpSpPr/>
        <p:nvPr/>
      </p:nvGrpSpPr>
      <p:grpSpPr>
        <a:xfrm>
          <a:off x="0" y="0"/>
          <a:ext cx="0" cy="0"/>
          <a:chOff x="0" y="0"/>
          <a:chExt cx="0" cy="0"/>
        </a:xfrm>
      </p:grpSpPr>
      <p:sp>
        <p:nvSpPr>
          <p:cNvPr id="16" name="Rechteck 15"/>
          <p:cNvSpPr/>
          <p:nvPr userDrawn="1"/>
        </p:nvSpPr>
        <p:spPr>
          <a:xfrm>
            <a:off x="360000" y="1034513"/>
            <a:ext cx="1800000" cy="36000"/>
          </a:xfrm>
          <a:prstGeom prst="rect">
            <a:avLst/>
          </a:prstGeom>
          <a:solidFill>
            <a:srgbClr val="244D88">
              <a:alpha val="2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Titel 19"/>
          <p:cNvSpPr>
            <a:spLocks noGrp="1"/>
          </p:cNvSpPr>
          <p:nvPr>
            <p:ph type="title"/>
          </p:nvPr>
        </p:nvSpPr>
        <p:spPr>
          <a:xfrm>
            <a:off x="334963" y="-1"/>
            <a:ext cx="8101012" cy="1052513"/>
          </a:xfrm>
          <a:prstGeom prst="rect">
            <a:avLst/>
          </a:prstGeom>
        </p:spPr>
        <p:txBody>
          <a:bodyPr>
            <a:normAutofit/>
          </a:bodyPr>
          <a:lstStyle>
            <a:lvl1pPr>
              <a:defRPr sz="3200">
                <a:solidFill>
                  <a:srgbClr val="009BD0"/>
                </a:solidFill>
              </a:defRPr>
            </a:lvl1pPr>
          </a:lstStyle>
          <a:p>
            <a:r>
              <a:rPr lang="de-DE" dirty="0"/>
              <a:t>Titelmasterformat durch Klicken bearbeiten</a:t>
            </a:r>
          </a:p>
        </p:txBody>
      </p:sp>
      <p:sp>
        <p:nvSpPr>
          <p:cNvPr id="27" name="Inhaltsplatzhalter 26"/>
          <p:cNvSpPr>
            <a:spLocks noGrp="1"/>
          </p:cNvSpPr>
          <p:nvPr>
            <p:ph sz="quarter" idx="10" hasCustomPrompt="1"/>
          </p:nvPr>
        </p:nvSpPr>
        <p:spPr>
          <a:xfrm>
            <a:off x="334963" y="1412876"/>
            <a:ext cx="10801350" cy="5058824"/>
          </a:xfrm>
          <a:prstGeom prst="rect">
            <a:avLst/>
          </a:prstGeom>
        </p:spPr>
        <p:txBody>
          <a:bodyPr>
            <a:normAutofit/>
          </a:bodyPr>
          <a:lstStyle>
            <a:lvl1pPr marL="0" indent="0">
              <a:lnSpc>
                <a:spcPct val="100000"/>
              </a:lnSpc>
              <a:buNone/>
              <a:defRPr sz="2200" baseline="0">
                <a:solidFill>
                  <a:srgbClr val="009BD0"/>
                </a:solidFill>
              </a:defRPr>
            </a:lvl1pPr>
          </a:lstStyle>
          <a:p>
            <a:pPr lvl="0"/>
            <a:r>
              <a:rPr lang="de-DE" dirty="0"/>
              <a:t>Text hinzufügen</a:t>
            </a:r>
          </a:p>
        </p:txBody>
      </p:sp>
      <p:pic>
        <p:nvPicPr>
          <p:cNvPr id="33" name="Grafik 32"/>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832089" y="218404"/>
            <a:ext cx="1231395" cy="615698"/>
          </a:xfrm>
          <a:prstGeom prst="rect">
            <a:avLst/>
          </a:prstGeom>
        </p:spPr>
      </p:pic>
      <p:sp>
        <p:nvSpPr>
          <p:cNvPr id="34" name="Freihandform: Form 11">
            <a:extLst>
              <a:ext uri="{FF2B5EF4-FFF2-40B4-BE49-F238E27FC236}">
                <a16:creationId xmlns:a16="http://schemas.microsoft.com/office/drawing/2014/main" id="{E5453D28-3A12-4B40-BDC5-01A066B0461A}"/>
              </a:ext>
            </a:extLst>
          </p:cNvPr>
          <p:cNvSpPr>
            <a:spLocks noChangeAspect="1"/>
          </p:cNvSpPr>
          <p:nvPr userDrawn="1"/>
        </p:nvSpPr>
        <p:spPr>
          <a:xfrm>
            <a:off x="10459599" y="280410"/>
            <a:ext cx="635424" cy="491687"/>
          </a:xfrm>
          <a:custGeom>
            <a:avLst/>
            <a:gdLst>
              <a:gd name="connsiteX0" fmla="*/ 619905 w 948335"/>
              <a:gd name="connsiteY0" fmla="*/ 599045 h 733815"/>
              <a:gd name="connsiteX1" fmla="*/ 708360 w 948335"/>
              <a:gd name="connsiteY1" fmla="*/ 599045 h 733815"/>
              <a:gd name="connsiteX2" fmla="*/ 708360 w 948335"/>
              <a:gd name="connsiteY2" fmla="*/ 175 h 733815"/>
              <a:gd name="connsiteX3" fmla="*/ 619905 w 948335"/>
              <a:gd name="connsiteY3" fmla="*/ 175 h 733815"/>
              <a:gd name="connsiteX4" fmla="*/ 619905 w 948335"/>
              <a:gd name="connsiteY4" fmla="*/ 599045 h 733815"/>
              <a:gd name="connsiteX5" fmla="*/ 811823 w 948335"/>
              <a:gd name="connsiteY5" fmla="*/ 196963 h 733815"/>
              <a:gd name="connsiteX6" fmla="*/ 753805 w 948335"/>
              <a:gd name="connsiteY6" fmla="*/ 199399 h 733815"/>
              <a:gd name="connsiteX7" fmla="*/ 753805 w 948335"/>
              <a:gd name="connsiteY7" fmla="*/ 281323 h 733815"/>
              <a:gd name="connsiteX8" fmla="*/ 860105 w 948335"/>
              <a:gd name="connsiteY8" fmla="*/ 364907 h 733815"/>
              <a:gd name="connsiteX9" fmla="*/ 860105 w 948335"/>
              <a:gd name="connsiteY9" fmla="*/ 599045 h 733815"/>
              <a:gd name="connsiteX10" fmla="*/ 948560 w 948335"/>
              <a:gd name="connsiteY10" fmla="*/ 599045 h 733815"/>
              <a:gd name="connsiteX11" fmla="*/ 948560 w 948335"/>
              <a:gd name="connsiteY11" fmla="*/ 353981 h 733815"/>
              <a:gd name="connsiteX12" fmla="*/ 811823 w 948335"/>
              <a:gd name="connsiteY12" fmla="*/ 196963 h 733815"/>
              <a:gd name="connsiteX13" fmla="*/ 208777 w 948335"/>
              <a:gd name="connsiteY13" fmla="*/ 199800 h 733815"/>
              <a:gd name="connsiteX14" fmla="*/ 72849 w 948335"/>
              <a:gd name="connsiteY14" fmla="*/ 366560 h 733815"/>
              <a:gd name="connsiteX15" fmla="*/ 72849 w 948335"/>
              <a:gd name="connsiteY15" fmla="*/ 567022 h 733815"/>
              <a:gd name="connsiteX16" fmla="*/ 225 w 948335"/>
              <a:gd name="connsiteY16" fmla="*/ 651830 h 733815"/>
              <a:gd name="connsiteX17" fmla="*/ 225 w 948335"/>
              <a:gd name="connsiteY17" fmla="*/ 732932 h 733815"/>
              <a:gd name="connsiteX18" fmla="*/ 25376 w 948335"/>
              <a:gd name="connsiteY18" fmla="*/ 733742 h 733815"/>
              <a:gd name="connsiteX19" fmla="*/ 161297 w 948335"/>
              <a:gd name="connsiteY19" fmla="*/ 566989 h 733815"/>
              <a:gd name="connsiteX20" fmla="*/ 161297 w 948335"/>
              <a:gd name="connsiteY20" fmla="*/ 366527 h 733815"/>
              <a:gd name="connsiteX21" fmla="*/ 233520 w 948335"/>
              <a:gd name="connsiteY21" fmla="*/ 281732 h 733815"/>
              <a:gd name="connsiteX22" fmla="*/ 233520 w 948335"/>
              <a:gd name="connsiteY22" fmla="*/ 200209 h 733815"/>
              <a:gd name="connsiteX23" fmla="*/ 208777 w 948335"/>
              <a:gd name="connsiteY23" fmla="*/ 199800 h 733815"/>
              <a:gd name="connsiteX24" fmla="*/ 480210 w 948335"/>
              <a:gd name="connsiteY24" fmla="*/ 199800 h 733815"/>
              <a:gd name="connsiteX25" fmla="*/ 344283 w 948335"/>
              <a:gd name="connsiteY25" fmla="*/ 366560 h 733815"/>
              <a:gd name="connsiteX26" fmla="*/ 344283 w 948335"/>
              <a:gd name="connsiteY26" fmla="*/ 599045 h 733815"/>
              <a:gd name="connsiteX27" fmla="*/ 432731 w 948335"/>
              <a:gd name="connsiteY27" fmla="*/ 599045 h 733815"/>
              <a:gd name="connsiteX28" fmla="*/ 432731 w 948335"/>
              <a:gd name="connsiteY28" fmla="*/ 366527 h 733815"/>
              <a:gd name="connsiteX29" fmla="*/ 505362 w 948335"/>
              <a:gd name="connsiteY29" fmla="*/ 281732 h 733815"/>
              <a:gd name="connsiteX30" fmla="*/ 505362 w 948335"/>
              <a:gd name="connsiteY30" fmla="*/ 200209 h 733815"/>
              <a:gd name="connsiteX31" fmla="*/ 480210 w 948335"/>
              <a:gd name="connsiteY31" fmla="*/ 199800 h 73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48335" h="733815">
                <a:moveTo>
                  <a:pt x="619905" y="599045"/>
                </a:moveTo>
                <a:lnTo>
                  <a:pt x="708360" y="599045"/>
                </a:lnTo>
                <a:lnTo>
                  <a:pt x="708360" y="175"/>
                </a:lnTo>
                <a:lnTo>
                  <a:pt x="619905" y="175"/>
                </a:lnTo>
                <a:lnTo>
                  <a:pt x="619905" y="599045"/>
                </a:lnTo>
                <a:close/>
                <a:moveTo>
                  <a:pt x="811823" y="196963"/>
                </a:moveTo>
                <a:cubicBezTo>
                  <a:pt x="795196" y="196154"/>
                  <a:pt x="774500" y="196963"/>
                  <a:pt x="753805" y="199399"/>
                </a:cubicBezTo>
                <a:lnTo>
                  <a:pt x="753805" y="281323"/>
                </a:lnTo>
                <a:cubicBezTo>
                  <a:pt x="831702" y="281323"/>
                  <a:pt x="860105" y="292732"/>
                  <a:pt x="860105" y="364907"/>
                </a:cubicBezTo>
                <a:lnTo>
                  <a:pt x="860105" y="599045"/>
                </a:lnTo>
                <a:lnTo>
                  <a:pt x="948560" y="599045"/>
                </a:lnTo>
                <a:lnTo>
                  <a:pt x="948560" y="353981"/>
                </a:lnTo>
                <a:cubicBezTo>
                  <a:pt x="948560" y="263505"/>
                  <a:pt x="897033" y="200209"/>
                  <a:pt x="811823" y="196963"/>
                </a:cubicBezTo>
                <a:close/>
                <a:moveTo>
                  <a:pt x="208777" y="199800"/>
                </a:moveTo>
                <a:cubicBezTo>
                  <a:pt x="114634" y="204671"/>
                  <a:pt x="72849" y="267152"/>
                  <a:pt x="72849" y="366560"/>
                </a:cubicBezTo>
                <a:lnTo>
                  <a:pt x="72849" y="567022"/>
                </a:lnTo>
                <a:cubicBezTo>
                  <a:pt x="72849" y="625455"/>
                  <a:pt x="61073" y="650613"/>
                  <a:pt x="225" y="651830"/>
                </a:cubicBezTo>
                <a:lnTo>
                  <a:pt x="225" y="732932"/>
                </a:lnTo>
                <a:cubicBezTo>
                  <a:pt x="7525" y="734156"/>
                  <a:pt x="19288" y="734156"/>
                  <a:pt x="25376" y="733742"/>
                </a:cubicBezTo>
                <a:cubicBezTo>
                  <a:pt x="119907" y="728068"/>
                  <a:pt x="161297" y="665179"/>
                  <a:pt x="161297" y="566989"/>
                </a:cubicBezTo>
                <a:lnTo>
                  <a:pt x="161297" y="366527"/>
                </a:lnTo>
                <a:cubicBezTo>
                  <a:pt x="161297" y="307693"/>
                  <a:pt x="172257" y="282943"/>
                  <a:pt x="233520" y="281732"/>
                </a:cubicBezTo>
                <a:lnTo>
                  <a:pt x="233520" y="200209"/>
                </a:lnTo>
                <a:cubicBezTo>
                  <a:pt x="226622" y="199399"/>
                  <a:pt x="214859" y="199399"/>
                  <a:pt x="208777" y="199800"/>
                </a:cubicBezTo>
                <a:close/>
                <a:moveTo>
                  <a:pt x="480210" y="199800"/>
                </a:moveTo>
                <a:cubicBezTo>
                  <a:pt x="386483" y="204671"/>
                  <a:pt x="344283" y="267560"/>
                  <a:pt x="344283" y="366560"/>
                </a:cubicBezTo>
                <a:lnTo>
                  <a:pt x="344283" y="599045"/>
                </a:lnTo>
                <a:lnTo>
                  <a:pt x="432731" y="599045"/>
                </a:lnTo>
                <a:lnTo>
                  <a:pt x="432731" y="366527"/>
                </a:lnTo>
                <a:cubicBezTo>
                  <a:pt x="432731" y="308094"/>
                  <a:pt x="444507" y="282943"/>
                  <a:pt x="505362" y="281732"/>
                </a:cubicBezTo>
                <a:lnTo>
                  <a:pt x="505362" y="200209"/>
                </a:lnTo>
                <a:cubicBezTo>
                  <a:pt x="498055" y="199399"/>
                  <a:pt x="486292" y="199399"/>
                  <a:pt x="480210" y="199800"/>
                </a:cubicBezTo>
                <a:close/>
              </a:path>
            </a:pathLst>
          </a:custGeom>
          <a:solidFill>
            <a:schemeClr val="accent1"/>
          </a:solidFill>
          <a:ln w="6638" cap="flat">
            <a:noFill/>
            <a:prstDash val="solid"/>
            <a:round/>
          </a:ln>
        </p:spPr>
        <p:txBody>
          <a:bodyPr rtlCol="0" anchor="ctr"/>
          <a:lstStyle/>
          <a:p>
            <a:endParaRPr lang="de-DE"/>
          </a:p>
        </p:txBody>
      </p:sp>
      <p:sp>
        <p:nvSpPr>
          <p:cNvPr id="17" name="Fußzeilenplatzhalter 4"/>
          <p:cNvSpPr>
            <a:spLocks noGrp="1"/>
          </p:cNvSpPr>
          <p:nvPr>
            <p:ph type="ftr" sz="quarter" idx="11"/>
          </p:nvPr>
        </p:nvSpPr>
        <p:spPr>
          <a:xfrm>
            <a:off x="334963" y="6489700"/>
            <a:ext cx="8101012" cy="365125"/>
          </a:xfrm>
          <a:prstGeom prst="rect">
            <a:avLst/>
          </a:prstGeom>
        </p:spPr>
        <p:txBody>
          <a:bodyPr/>
          <a:lstStyle>
            <a:lvl1pPr algn="l">
              <a:defRPr b="1">
                <a:solidFill>
                  <a:srgbClr val="009BD0"/>
                </a:solidFill>
              </a:defRPr>
            </a:lvl1pPr>
          </a:lstStyle>
          <a:p>
            <a:r>
              <a:rPr lang="de-DE" dirty="0"/>
              <a:t>Sitzung 7: Physiotherapie &amp; Sport</a:t>
            </a:r>
          </a:p>
        </p:txBody>
      </p:sp>
      <p:sp>
        <p:nvSpPr>
          <p:cNvPr id="31" name="Foliennummernplatzhalter 10"/>
          <p:cNvSpPr>
            <a:spLocks noGrp="1"/>
          </p:cNvSpPr>
          <p:nvPr>
            <p:ph type="sldNum" sz="quarter" idx="4"/>
          </p:nvPr>
        </p:nvSpPr>
        <p:spPr>
          <a:xfrm>
            <a:off x="11137313" y="6486663"/>
            <a:ext cx="1048649" cy="371337"/>
          </a:xfrm>
          <a:prstGeom prst="rect">
            <a:avLst/>
          </a:prstGeom>
        </p:spPr>
        <p:txBody>
          <a:bodyPr vert="horz" lIns="91440" tIns="45720" rIns="91440" bIns="45720" rtlCol="0" anchor="ctr"/>
          <a:lstStyle>
            <a:lvl1pPr algn="r">
              <a:defRPr sz="1200">
                <a:solidFill>
                  <a:srgbClr val="009BD0"/>
                </a:solidFill>
              </a:defRPr>
            </a:lvl1pPr>
          </a:lstStyle>
          <a:p>
            <a:pPr algn="ctr"/>
            <a:fld id="{9B449813-080C-4388-9CF8-E315303C20FC}" type="slidenum">
              <a:rPr lang="de-DE" smtClean="0"/>
              <a:pPr algn="ctr"/>
              <a:t>‹Nr.›</a:t>
            </a:fld>
            <a:endParaRPr lang="de-DE" dirty="0"/>
          </a:p>
        </p:txBody>
      </p:sp>
      <p:sp>
        <p:nvSpPr>
          <p:cNvPr id="18" name="Rechteck 17">
            <a:extLst>
              <a:ext uri="{FF2B5EF4-FFF2-40B4-BE49-F238E27FC236}">
                <a16:creationId xmlns:a16="http://schemas.microsoft.com/office/drawing/2014/main" id="{5DC2CCBB-178E-4922-B057-F80171079893}"/>
              </a:ext>
            </a:extLst>
          </p:cNvPr>
          <p:cNvSpPr/>
          <p:nvPr userDrawn="1"/>
        </p:nvSpPr>
        <p:spPr>
          <a:xfrm>
            <a:off x="11900981" y="1072946"/>
            <a:ext cx="291019" cy="90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dirty="0"/>
          </a:p>
        </p:txBody>
      </p:sp>
      <p:sp>
        <p:nvSpPr>
          <p:cNvPr id="19" name="Rechteck 18">
            <a:extLst>
              <a:ext uri="{FF2B5EF4-FFF2-40B4-BE49-F238E27FC236}">
                <a16:creationId xmlns:a16="http://schemas.microsoft.com/office/drawing/2014/main" id="{6A5D6618-A9D4-4D34-A42A-887727E2D0C6}"/>
              </a:ext>
            </a:extLst>
          </p:cNvPr>
          <p:cNvSpPr/>
          <p:nvPr userDrawn="1"/>
        </p:nvSpPr>
        <p:spPr>
          <a:xfrm>
            <a:off x="11900983" y="1973278"/>
            <a:ext cx="291018" cy="90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dirty="0"/>
          </a:p>
        </p:txBody>
      </p:sp>
      <p:sp>
        <p:nvSpPr>
          <p:cNvPr id="32" name="Rechteck 31">
            <a:extLst>
              <a:ext uri="{FF2B5EF4-FFF2-40B4-BE49-F238E27FC236}">
                <a16:creationId xmlns:a16="http://schemas.microsoft.com/office/drawing/2014/main" id="{1CE4F1A9-147A-4CA3-A032-389B7EFB3FB8}"/>
              </a:ext>
            </a:extLst>
          </p:cNvPr>
          <p:cNvSpPr/>
          <p:nvPr userDrawn="1"/>
        </p:nvSpPr>
        <p:spPr>
          <a:xfrm>
            <a:off x="11796000" y="195494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35" name="Rechteck 34">
            <a:extLst>
              <a:ext uri="{FF2B5EF4-FFF2-40B4-BE49-F238E27FC236}">
                <a16:creationId xmlns:a16="http://schemas.microsoft.com/office/drawing/2014/main" id="{DFB4CD61-08B3-48A5-9AC5-1203D2A92CA6}"/>
              </a:ext>
            </a:extLst>
          </p:cNvPr>
          <p:cNvSpPr/>
          <p:nvPr userDrawn="1"/>
        </p:nvSpPr>
        <p:spPr>
          <a:xfrm>
            <a:off x="11900982" y="2872946"/>
            <a:ext cx="291019" cy="90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36" name="Rechteck 35">
            <a:extLst>
              <a:ext uri="{FF2B5EF4-FFF2-40B4-BE49-F238E27FC236}">
                <a16:creationId xmlns:a16="http://schemas.microsoft.com/office/drawing/2014/main" id="{DC82B230-59E6-495E-ADA7-8BB1055C2383}"/>
              </a:ext>
            </a:extLst>
          </p:cNvPr>
          <p:cNvSpPr/>
          <p:nvPr userDrawn="1"/>
        </p:nvSpPr>
        <p:spPr>
          <a:xfrm>
            <a:off x="11900980" y="3773278"/>
            <a:ext cx="291019" cy="90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37" name="Rechteck 36">
            <a:extLst>
              <a:ext uri="{FF2B5EF4-FFF2-40B4-BE49-F238E27FC236}">
                <a16:creationId xmlns:a16="http://schemas.microsoft.com/office/drawing/2014/main" id="{74182009-FCA0-4A5C-812E-5B812E70D8D3}"/>
              </a:ext>
            </a:extLst>
          </p:cNvPr>
          <p:cNvSpPr/>
          <p:nvPr userDrawn="1"/>
        </p:nvSpPr>
        <p:spPr>
          <a:xfrm>
            <a:off x="11900982" y="4672096"/>
            <a:ext cx="291019" cy="900000"/>
          </a:xfrm>
          <a:prstGeom prst="rect">
            <a:avLst/>
          </a:prstGeom>
          <a:solidFill>
            <a:srgbClr val="009BD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38" name="Rechteck 37">
            <a:extLst>
              <a:ext uri="{FF2B5EF4-FFF2-40B4-BE49-F238E27FC236}">
                <a16:creationId xmlns:a16="http://schemas.microsoft.com/office/drawing/2014/main" id="{0F4FFF92-B355-452E-971C-7B3E1F1C8CEB}"/>
              </a:ext>
            </a:extLst>
          </p:cNvPr>
          <p:cNvSpPr/>
          <p:nvPr userDrawn="1"/>
        </p:nvSpPr>
        <p:spPr>
          <a:xfrm>
            <a:off x="11900979" y="5571700"/>
            <a:ext cx="291019" cy="900000"/>
          </a:xfrm>
          <a:prstGeom prst="rect">
            <a:avLst/>
          </a:prstGeom>
          <a:solidFill>
            <a:srgbClr val="009BD0">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dirty="0"/>
          </a:p>
        </p:txBody>
      </p:sp>
      <p:sp>
        <p:nvSpPr>
          <p:cNvPr id="39" name="Rechteck 38">
            <a:extLst>
              <a:ext uri="{FF2B5EF4-FFF2-40B4-BE49-F238E27FC236}">
                <a16:creationId xmlns:a16="http://schemas.microsoft.com/office/drawing/2014/main" id="{14FF2F34-8568-4F32-AD3D-268790AAD5EF}"/>
              </a:ext>
            </a:extLst>
          </p:cNvPr>
          <p:cNvSpPr/>
          <p:nvPr userDrawn="1"/>
        </p:nvSpPr>
        <p:spPr>
          <a:xfrm>
            <a:off x="11796000" y="285494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40" name="Rechteck 39">
            <a:extLst>
              <a:ext uri="{FF2B5EF4-FFF2-40B4-BE49-F238E27FC236}">
                <a16:creationId xmlns:a16="http://schemas.microsoft.com/office/drawing/2014/main" id="{2C434058-6C46-4692-8161-F6C646D4C99E}"/>
              </a:ext>
            </a:extLst>
          </p:cNvPr>
          <p:cNvSpPr/>
          <p:nvPr userDrawn="1"/>
        </p:nvSpPr>
        <p:spPr>
          <a:xfrm>
            <a:off x="11795999" y="375302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41" name="Rechteck 40">
            <a:extLst>
              <a:ext uri="{FF2B5EF4-FFF2-40B4-BE49-F238E27FC236}">
                <a16:creationId xmlns:a16="http://schemas.microsoft.com/office/drawing/2014/main" id="{5047534C-5C7F-43BE-8294-FEAEA5223018}"/>
              </a:ext>
            </a:extLst>
          </p:cNvPr>
          <p:cNvSpPr/>
          <p:nvPr userDrawn="1"/>
        </p:nvSpPr>
        <p:spPr>
          <a:xfrm>
            <a:off x="11795999" y="4653026"/>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
        <p:nvSpPr>
          <p:cNvPr id="42" name="Rechteck 41">
            <a:extLst>
              <a:ext uri="{FF2B5EF4-FFF2-40B4-BE49-F238E27FC236}">
                <a16:creationId xmlns:a16="http://schemas.microsoft.com/office/drawing/2014/main" id="{1D277776-D17B-44AD-9906-D4C4F6CF4AA7}"/>
              </a:ext>
            </a:extLst>
          </p:cNvPr>
          <p:cNvSpPr/>
          <p:nvPr userDrawn="1"/>
        </p:nvSpPr>
        <p:spPr>
          <a:xfrm>
            <a:off x="11796001" y="5557937"/>
            <a:ext cx="396000" cy="36000"/>
          </a:xfrm>
          <a:prstGeom prst="rect">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de-DE"/>
          </a:p>
        </p:txBody>
      </p:sp>
    </p:spTree>
    <p:extLst>
      <p:ext uri="{BB962C8B-B14F-4D97-AF65-F5344CB8AC3E}">
        <p14:creationId xmlns:p14="http://schemas.microsoft.com/office/powerpoint/2010/main" val="2238203069"/>
      </p:ext>
    </p:extLst>
  </p:cSld>
  <p:clrMapOvr>
    <a:masterClrMapping/>
  </p:clrMapOvr>
  <p:extLst>
    <p:ext uri="{DCECCB84-F9BA-43D5-87BE-67443E8EF086}">
      <p15:sldGuideLst xmlns:p15="http://schemas.microsoft.com/office/powerpoint/2012/main">
        <p15:guide id="1" orient="horz" pos="2160">
          <p15:clr>
            <a:srgbClr val="FBAE40"/>
          </p15:clr>
        </p15:guide>
        <p15:guide id="2" pos="3613">
          <p15:clr>
            <a:srgbClr val="FBAE40"/>
          </p15:clr>
        </p15:guide>
        <p15:guide id="3" orient="horz" pos="663">
          <p15:clr>
            <a:srgbClr val="FBAE40"/>
          </p15:clr>
        </p15:guide>
        <p15:guide id="4" orient="horz" pos="890">
          <p15:clr>
            <a:srgbClr val="FBAE40"/>
          </p15:clr>
        </p15:guide>
        <p15:guide id="5" pos="211">
          <p15:clr>
            <a:srgbClr val="FBAE40"/>
          </p15:clr>
        </p15:guide>
        <p15:guide id="6" orient="horz" pos="4088">
          <p15:clr>
            <a:srgbClr val="FBAE40"/>
          </p15:clr>
        </p15:guide>
        <p15:guide id="9" pos="7015">
          <p15:clr>
            <a:srgbClr val="FBAE40"/>
          </p15:clr>
        </p15:guide>
        <p15:guide id="10" pos="1912">
          <p15:clr>
            <a:srgbClr val="FBAE40"/>
          </p15:clr>
        </p15:guide>
        <p15:guide id="11" pos="5314">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elplatzhalter 6"/>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dirty="0"/>
              <a:t>Titelmasterformat durch Klicken bearbeiten</a:t>
            </a:r>
          </a:p>
        </p:txBody>
      </p:sp>
      <p:sp>
        <p:nvSpPr>
          <p:cNvPr id="8" name="Textplatzhalter 7"/>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Datumsplatzhalter 8"/>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de-DE"/>
          </a:p>
        </p:txBody>
      </p:sp>
      <p:sp>
        <p:nvSpPr>
          <p:cNvPr id="10" name="Fußzeilenplatzhalter 9"/>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de-DE"/>
              <a:t>Sitzung 7: Physiotherapie &amp; Sport</a:t>
            </a:r>
          </a:p>
        </p:txBody>
      </p:sp>
      <p:sp>
        <p:nvSpPr>
          <p:cNvPr id="11" name="Foliennummernplatzhalter 10"/>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449813-080C-4388-9CF8-E315303C20FC}" type="slidenum">
              <a:rPr lang="de-DE" smtClean="0"/>
              <a:t>‹Nr.›</a:t>
            </a:fld>
            <a:endParaRPr lang="de-DE"/>
          </a:p>
        </p:txBody>
      </p:sp>
    </p:spTree>
    <p:extLst>
      <p:ext uri="{BB962C8B-B14F-4D97-AF65-F5344CB8AC3E}">
        <p14:creationId xmlns:p14="http://schemas.microsoft.com/office/powerpoint/2010/main" val="1353663260"/>
      </p:ext>
    </p:extLst>
  </p:cSld>
  <p:clrMap bg1="lt1" tx1="dk1" bg2="lt2" tx2="dk2" accent1="accent1" accent2="accent2" accent3="accent3" accent4="accent4" accent5="accent5" accent6="accent6" hlink="hlink" folHlink="folHlink"/>
  <p:sldLayoutIdLst>
    <p:sldLayoutId id="2147483715" r:id="rId1"/>
    <p:sldLayoutId id="2147483713" r:id="rId2"/>
    <p:sldLayoutId id="2147483716" r:id="rId3"/>
    <p:sldLayoutId id="2147483722" r:id="rId4"/>
    <p:sldLayoutId id="2147483717" r:id="rId5"/>
    <p:sldLayoutId id="2147483718" r:id="rId6"/>
    <p:sldLayoutId id="2147483719" r:id="rId7"/>
    <p:sldLayoutId id="2147483720" r:id="rId8"/>
    <p:sldLayoutId id="2147483721" r:id="rId9"/>
    <p:sldLayoutId id="2147483723" r:id="rId10"/>
  </p:sldLayoutIdLst>
  <p:hf hdr="0" dt="0"/>
  <p:txStyles>
    <p:titleStyle>
      <a:lvl1pPr algn="l" defTabSz="914400" rtl="0" eaLnBrk="1" latinLnBrk="0" hangingPunct="1">
        <a:lnSpc>
          <a:spcPct val="100000"/>
        </a:lnSpc>
        <a:spcBef>
          <a:spcPct val="0"/>
        </a:spcBef>
        <a:buNone/>
        <a:defRPr lang="de-DE" sz="3000" b="1" kern="1200" dirty="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02971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3. Atmung und Lungenfunktion</a:t>
            </a:r>
          </a:p>
        </p:txBody>
      </p:sp>
      <p:sp>
        <p:nvSpPr>
          <p:cNvPr id="3" name="Inhaltsplatzhalter 2"/>
          <p:cNvSpPr>
            <a:spLocks noGrp="1"/>
          </p:cNvSpPr>
          <p:nvPr>
            <p:ph sz="quarter" idx="10"/>
          </p:nvPr>
        </p:nvSpPr>
        <p:spPr/>
        <p:txBody>
          <a:bodyPr lIns="90000"/>
          <a:lstStyle/>
          <a:p>
            <a:r>
              <a:rPr lang="de-DE" b="1" dirty="0"/>
              <a:t>Mögliche Folgen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10</a:t>
            </a:fld>
            <a:endParaRPr lang="de-DE" dirty="0"/>
          </a:p>
        </p:txBody>
      </p:sp>
      <p:sp>
        <p:nvSpPr>
          <p:cNvPr id="8" name="Ellipse 7"/>
          <p:cNvSpPr/>
          <p:nvPr/>
        </p:nvSpPr>
        <p:spPr>
          <a:xfrm>
            <a:off x="530352" y="2533320"/>
            <a:ext cx="2340000" cy="2340000"/>
          </a:xfrm>
          <a:prstGeom prst="ellipse">
            <a:avLst/>
          </a:prstGeom>
          <a:solidFill>
            <a:srgbClr val="009B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Mangelnde Belastbarkeit</a:t>
            </a:r>
          </a:p>
        </p:txBody>
      </p:sp>
      <p:sp>
        <p:nvSpPr>
          <p:cNvPr id="10" name="Ellipse 9"/>
          <p:cNvSpPr/>
          <p:nvPr/>
        </p:nvSpPr>
        <p:spPr>
          <a:xfrm>
            <a:off x="3215469" y="2533320"/>
            <a:ext cx="2340000" cy="2340000"/>
          </a:xfrm>
          <a:prstGeom prst="ellipse">
            <a:avLst/>
          </a:prstGeom>
          <a:solidFill>
            <a:srgbClr val="009B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Erschöpfung,</a:t>
            </a:r>
          </a:p>
          <a:p>
            <a:pPr algn="ctr"/>
            <a:r>
              <a:rPr lang="de-DE" dirty="0"/>
              <a:t>Müdigkeit</a:t>
            </a:r>
          </a:p>
        </p:txBody>
      </p:sp>
      <p:sp>
        <p:nvSpPr>
          <p:cNvPr id="11" name="Ellipse 10"/>
          <p:cNvSpPr/>
          <p:nvPr/>
        </p:nvSpPr>
        <p:spPr>
          <a:xfrm>
            <a:off x="5900586" y="2533320"/>
            <a:ext cx="2340000" cy="2340000"/>
          </a:xfrm>
          <a:prstGeom prst="ellipse">
            <a:avLst/>
          </a:prstGeom>
          <a:solidFill>
            <a:srgbClr val="009B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Atem-beschwerden</a:t>
            </a:r>
          </a:p>
        </p:txBody>
      </p:sp>
      <p:sp>
        <p:nvSpPr>
          <p:cNvPr id="12" name="Ellipse 11"/>
          <p:cNvSpPr/>
          <p:nvPr/>
        </p:nvSpPr>
        <p:spPr>
          <a:xfrm>
            <a:off x="8585703" y="2533320"/>
            <a:ext cx="2340000" cy="2340000"/>
          </a:xfrm>
          <a:prstGeom prst="ellipse">
            <a:avLst/>
          </a:prstGeom>
          <a:solidFill>
            <a:srgbClr val="009B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Glieder-schmerzen</a:t>
            </a:r>
          </a:p>
        </p:txBody>
      </p:sp>
    </p:spTree>
    <p:extLst>
      <p:ext uri="{BB962C8B-B14F-4D97-AF65-F5344CB8AC3E}">
        <p14:creationId xmlns:p14="http://schemas.microsoft.com/office/powerpoint/2010/main" val="10255181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3. Atmung und Lungenfunktion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11</a:t>
            </a:fld>
            <a:endParaRPr lang="de-DE" dirty="0"/>
          </a:p>
        </p:txBody>
      </p:sp>
      <p:sp>
        <p:nvSpPr>
          <p:cNvPr id="7" name="Rechteck 6"/>
          <p:cNvSpPr/>
          <p:nvPr/>
        </p:nvSpPr>
        <p:spPr>
          <a:xfrm>
            <a:off x="334963" y="2103120"/>
            <a:ext cx="5404329" cy="2651760"/>
          </a:xfrm>
          <a:prstGeom prst="rect">
            <a:avLst/>
          </a:prstGeom>
          <a:solidFill>
            <a:srgbClr val="009BD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lang="de-DE" b="1" dirty="0">
                <a:solidFill>
                  <a:srgbClr val="009BD0"/>
                </a:solidFill>
              </a:rPr>
              <a:t>Kurzatmigkeit</a:t>
            </a:r>
          </a:p>
          <a:p>
            <a:endParaRPr lang="de-DE" b="1" dirty="0">
              <a:solidFill>
                <a:srgbClr val="009BD0"/>
              </a:solidFill>
            </a:endParaRPr>
          </a:p>
          <a:p>
            <a:pPr marL="285750" indent="-285750">
              <a:spcBef>
                <a:spcPts val="600"/>
              </a:spcBef>
              <a:buFont typeface="Arial" panose="020B0604020202020204" pitchFamily="34" charset="0"/>
              <a:buChar char="•"/>
            </a:pPr>
            <a:r>
              <a:rPr lang="de-DE" dirty="0">
                <a:solidFill>
                  <a:srgbClr val="009BD0"/>
                </a:solidFill>
              </a:rPr>
              <a:t>Häufiges Symptom bei Long/Post-COVID </a:t>
            </a:r>
            <a:br>
              <a:rPr lang="de-DE" dirty="0">
                <a:solidFill>
                  <a:srgbClr val="009BD0"/>
                </a:solidFill>
              </a:rPr>
            </a:br>
            <a:r>
              <a:rPr lang="de-DE" dirty="0">
                <a:solidFill>
                  <a:srgbClr val="009BD0"/>
                </a:solidFill>
              </a:rPr>
              <a:t>(ca. 1/3 der </a:t>
            </a:r>
            <a:r>
              <a:rPr lang="de-DE" dirty="0" err="1">
                <a:solidFill>
                  <a:srgbClr val="009BD0"/>
                </a:solidFill>
              </a:rPr>
              <a:t>Patient:innen</a:t>
            </a:r>
            <a:r>
              <a:rPr lang="de-DE" dirty="0">
                <a:solidFill>
                  <a:srgbClr val="009BD0"/>
                </a:solidFill>
              </a:rPr>
              <a:t>)</a:t>
            </a:r>
          </a:p>
          <a:p>
            <a:pPr marL="285750" indent="-285750">
              <a:spcBef>
                <a:spcPts val="600"/>
              </a:spcBef>
              <a:buFont typeface="Arial" panose="020B0604020202020204" pitchFamily="34" charset="0"/>
              <a:buChar char="•"/>
            </a:pPr>
            <a:r>
              <a:rPr lang="de-DE" dirty="0">
                <a:solidFill>
                  <a:srgbClr val="009BD0"/>
                </a:solidFill>
              </a:rPr>
              <a:t>Tritt insbesondere bei Belastung auf</a:t>
            </a:r>
          </a:p>
          <a:p>
            <a:pPr marL="285750" indent="-285750">
              <a:spcBef>
                <a:spcPts val="600"/>
              </a:spcBef>
              <a:buFont typeface="Arial" panose="020B0604020202020204" pitchFamily="34" charset="0"/>
              <a:buChar char="•"/>
            </a:pPr>
            <a:r>
              <a:rPr lang="de-DE" dirty="0">
                <a:solidFill>
                  <a:srgbClr val="009BD0"/>
                </a:solidFill>
              </a:rPr>
              <a:t>Normalisiert sich im Verlauf</a:t>
            </a:r>
          </a:p>
        </p:txBody>
      </p:sp>
      <p:sp>
        <p:nvSpPr>
          <p:cNvPr id="9" name="Rechteck 8"/>
          <p:cNvSpPr/>
          <p:nvPr/>
        </p:nvSpPr>
        <p:spPr>
          <a:xfrm>
            <a:off x="5739292" y="2103120"/>
            <a:ext cx="5397020" cy="2651760"/>
          </a:xfrm>
          <a:prstGeom prst="rect">
            <a:avLst/>
          </a:prstGeom>
          <a:solidFill>
            <a:srgbClr val="009B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b="1" dirty="0"/>
              <a:t>Empfehlungen zur Atemrehabilitation</a:t>
            </a:r>
          </a:p>
          <a:p>
            <a:endParaRPr lang="de-DE" dirty="0"/>
          </a:p>
          <a:p>
            <a:pPr marL="285750" indent="-285750">
              <a:spcBef>
                <a:spcPts val="600"/>
              </a:spcBef>
              <a:buFont typeface="Arial" panose="020B0604020202020204" pitchFamily="34" charset="0"/>
              <a:buChar char="•"/>
            </a:pPr>
            <a:r>
              <a:rPr lang="de-DE" dirty="0" err="1"/>
              <a:t>Atemmodustraining</a:t>
            </a:r>
            <a:r>
              <a:rPr lang="de-DE" dirty="0"/>
              <a:t> mit Anpassung des Atemrhythmus</a:t>
            </a:r>
          </a:p>
          <a:p>
            <a:pPr marL="285750" indent="-285750">
              <a:spcBef>
                <a:spcPts val="600"/>
              </a:spcBef>
              <a:buFont typeface="Arial" panose="020B0604020202020204" pitchFamily="34" charset="0"/>
              <a:buChar char="•"/>
            </a:pPr>
            <a:r>
              <a:rPr lang="de-DE" dirty="0" err="1"/>
              <a:t>Thoraxaktivitätstraining</a:t>
            </a:r>
            <a:r>
              <a:rPr lang="de-DE" dirty="0"/>
              <a:t> und Mobilisierung der beteiligten Atemmuskelgruppen</a:t>
            </a:r>
          </a:p>
        </p:txBody>
      </p:sp>
    </p:spTree>
    <p:extLst>
      <p:ext uri="{BB962C8B-B14F-4D97-AF65-F5344CB8AC3E}">
        <p14:creationId xmlns:p14="http://schemas.microsoft.com/office/powerpoint/2010/main" val="19519030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3. Atmung und Lungenfunktion</a:t>
            </a:r>
          </a:p>
        </p:txBody>
      </p:sp>
      <p:sp>
        <p:nvSpPr>
          <p:cNvPr id="3" name="Inhaltsplatzhalter 2"/>
          <p:cNvSpPr>
            <a:spLocks noGrp="1"/>
          </p:cNvSpPr>
          <p:nvPr>
            <p:ph sz="quarter" idx="10"/>
          </p:nvPr>
        </p:nvSpPr>
        <p:spPr/>
        <p:txBody>
          <a:bodyPr/>
          <a:lstStyle/>
          <a:p>
            <a:r>
              <a:rPr lang="de-DE" b="1" dirty="0"/>
              <a:t>Was tun bei Atemproblemen?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12</a:t>
            </a:fld>
            <a:endParaRPr lang="de-DE" dirty="0"/>
          </a:p>
        </p:txBody>
      </p:sp>
      <p:pic>
        <p:nvPicPr>
          <p:cNvPr id="7" name="Grafik 6"/>
          <p:cNvPicPr>
            <a:picLocks noChangeAspect="1"/>
          </p:cNvPicPr>
          <p:nvPr/>
        </p:nvPicPr>
        <p:blipFill>
          <a:blip r:embed="rId3">
            <a:extLst>
              <a:ext uri="{28A0092B-C50C-407E-A947-70E740481C1C}">
                <a14:useLocalDpi xmlns:a14="http://schemas.microsoft.com/office/drawing/2010/main" val="0"/>
              </a:ext>
            </a:extLst>
          </a:blip>
          <a:srcRect/>
          <a:stretch/>
        </p:blipFill>
        <p:spPr>
          <a:xfrm>
            <a:off x="336340" y="2032001"/>
            <a:ext cx="10798597" cy="4457699"/>
          </a:xfrm>
          <a:prstGeom prst="rect">
            <a:avLst/>
          </a:prstGeom>
        </p:spPr>
      </p:pic>
      <p:sp>
        <p:nvSpPr>
          <p:cNvPr id="9" name="Abgerundetes Rechteck 8"/>
          <p:cNvSpPr/>
          <p:nvPr/>
        </p:nvSpPr>
        <p:spPr>
          <a:xfrm rot="21271084">
            <a:off x="8929893" y="1643857"/>
            <a:ext cx="2700338" cy="776287"/>
          </a:xfrm>
          <a:prstGeom prst="roundRect">
            <a:avLst/>
          </a:prstGeom>
          <a:solidFill>
            <a:srgbClr val="009B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Atemerleichternde </a:t>
            </a:r>
          </a:p>
          <a:p>
            <a:pPr algn="ctr"/>
            <a:r>
              <a:rPr lang="de-DE" dirty="0"/>
              <a:t>Körperhaltungen</a:t>
            </a:r>
          </a:p>
        </p:txBody>
      </p:sp>
      <p:sp>
        <p:nvSpPr>
          <p:cNvPr id="6" name="Textfeld 5"/>
          <p:cNvSpPr txBox="1"/>
          <p:nvPr/>
        </p:nvSpPr>
        <p:spPr>
          <a:xfrm>
            <a:off x="5735638" y="6533762"/>
            <a:ext cx="5517472" cy="276999"/>
          </a:xfrm>
          <a:prstGeom prst="rect">
            <a:avLst/>
          </a:prstGeom>
          <a:noFill/>
        </p:spPr>
        <p:txBody>
          <a:bodyPr wrap="none" rtlCol="0">
            <a:spAutoFit/>
          </a:bodyPr>
          <a:lstStyle/>
          <a:p>
            <a:r>
              <a:rPr lang="de-DE" sz="1200" dirty="0">
                <a:solidFill>
                  <a:srgbClr val="009BD0"/>
                </a:solidFill>
              </a:rPr>
              <a:t>Abbildungen nach: Lungeninformationsdienst/Helmholtz-Zentrum München</a:t>
            </a:r>
          </a:p>
        </p:txBody>
      </p:sp>
    </p:spTree>
    <p:extLst>
      <p:ext uri="{BB962C8B-B14F-4D97-AF65-F5344CB8AC3E}">
        <p14:creationId xmlns:p14="http://schemas.microsoft.com/office/powerpoint/2010/main" val="13208611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3. Atmung und Lungenfunktion</a:t>
            </a:r>
          </a:p>
        </p:txBody>
      </p:sp>
      <p:sp>
        <p:nvSpPr>
          <p:cNvPr id="3" name="Inhaltsplatzhalter 2"/>
          <p:cNvSpPr>
            <a:spLocks noGrp="1"/>
          </p:cNvSpPr>
          <p:nvPr>
            <p:ph sz="quarter" idx="10"/>
          </p:nvPr>
        </p:nvSpPr>
        <p:spPr/>
        <p:txBody>
          <a:bodyPr/>
          <a:lstStyle/>
          <a:p>
            <a:r>
              <a:rPr lang="de-DE" b="1" dirty="0"/>
              <a:t>Was tun bei Atemproblemen?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13</a:t>
            </a:fld>
            <a:endParaRPr lang="de-DE" dirty="0"/>
          </a:p>
        </p:txBody>
      </p:sp>
      <p:pic>
        <p:nvPicPr>
          <p:cNvPr id="6" name="Grafik 5"/>
          <p:cNvPicPr>
            <a:picLocks noChangeAspect="1"/>
          </p:cNvPicPr>
          <p:nvPr/>
        </p:nvPicPr>
        <p:blipFill>
          <a:blip r:embed="rId2">
            <a:extLst>
              <a:ext uri="{28A0092B-C50C-407E-A947-70E740481C1C}">
                <a14:useLocalDpi xmlns:a14="http://schemas.microsoft.com/office/drawing/2010/main" val="0"/>
              </a:ext>
            </a:extLst>
          </a:blip>
          <a:srcRect/>
          <a:stretch/>
        </p:blipFill>
        <p:spPr>
          <a:xfrm>
            <a:off x="340765" y="2031998"/>
            <a:ext cx="10789742" cy="3834765"/>
          </a:xfrm>
          <a:prstGeom prst="rect">
            <a:avLst/>
          </a:prstGeom>
        </p:spPr>
      </p:pic>
      <p:sp>
        <p:nvSpPr>
          <p:cNvPr id="10" name="Abgerundetes Rechteck 9"/>
          <p:cNvSpPr/>
          <p:nvPr/>
        </p:nvSpPr>
        <p:spPr>
          <a:xfrm rot="21271084">
            <a:off x="8929893" y="1643857"/>
            <a:ext cx="2700338" cy="776287"/>
          </a:xfrm>
          <a:prstGeom prst="roundRect">
            <a:avLst/>
          </a:prstGeom>
          <a:solidFill>
            <a:srgbClr val="009B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Atemerleichternde </a:t>
            </a:r>
          </a:p>
          <a:p>
            <a:pPr algn="ctr"/>
            <a:r>
              <a:rPr lang="de-DE" dirty="0"/>
              <a:t>Körperhaltungen</a:t>
            </a:r>
          </a:p>
        </p:txBody>
      </p:sp>
      <p:sp>
        <p:nvSpPr>
          <p:cNvPr id="8" name="Textfeld 7"/>
          <p:cNvSpPr txBox="1"/>
          <p:nvPr/>
        </p:nvSpPr>
        <p:spPr>
          <a:xfrm>
            <a:off x="5735638" y="6533762"/>
            <a:ext cx="5517472" cy="276999"/>
          </a:xfrm>
          <a:prstGeom prst="rect">
            <a:avLst/>
          </a:prstGeom>
          <a:noFill/>
        </p:spPr>
        <p:txBody>
          <a:bodyPr wrap="none" rtlCol="0">
            <a:spAutoFit/>
          </a:bodyPr>
          <a:lstStyle/>
          <a:p>
            <a:r>
              <a:rPr lang="de-DE" sz="1200" dirty="0">
                <a:solidFill>
                  <a:srgbClr val="009BD0"/>
                </a:solidFill>
              </a:rPr>
              <a:t>Abbildungen nach: Lungeninformationsdienst/Helmholtz-Zentrum München</a:t>
            </a:r>
          </a:p>
        </p:txBody>
      </p:sp>
    </p:spTree>
    <p:extLst>
      <p:ext uri="{BB962C8B-B14F-4D97-AF65-F5344CB8AC3E}">
        <p14:creationId xmlns:p14="http://schemas.microsoft.com/office/powerpoint/2010/main" val="18591776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3. Atmung und Lungenfunktion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14</a:t>
            </a:fld>
            <a:endParaRPr lang="de-DE" dirty="0"/>
          </a:p>
        </p:txBody>
      </p:sp>
      <p:sp>
        <p:nvSpPr>
          <p:cNvPr id="13" name="Textfeld 12"/>
          <p:cNvSpPr txBox="1"/>
          <p:nvPr/>
        </p:nvSpPr>
        <p:spPr>
          <a:xfrm>
            <a:off x="5735638" y="6533762"/>
            <a:ext cx="5517472" cy="276999"/>
          </a:xfrm>
          <a:prstGeom prst="rect">
            <a:avLst/>
          </a:prstGeom>
          <a:noFill/>
        </p:spPr>
        <p:txBody>
          <a:bodyPr wrap="none" rtlCol="0">
            <a:spAutoFit/>
          </a:bodyPr>
          <a:lstStyle/>
          <a:p>
            <a:r>
              <a:rPr lang="de-DE" sz="1200" dirty="0">
                <a:solidFill>
                  <a:srgbClr val="009BD0"/>
                </a:solidFill>
              </a:rPr>
              <a:t>Abbildungen nach: Lungeninformationsdienst/Helmholtz-Zentrum München</a:t>
            </a:r>
          </a:p>
        </p:txBody>
      </p:sp>
      <p:sp>
        <p:nvSpPr>
          <p:cNvPr id="17" name="Inhaltsplatzhalter 2">
            <a:extLst>
              <a:ext uri="{FF2B5EF4-FFF2-40B4-BE49-F238E27FC236}">
                <a16:creationId xmlns:a16="http://schemas.microsoft.com/office/drawing/2014/main" id="{A8D4E50D-BB9D-4639-AC57-F3003245B59F}"/>
              </a:ext>
            </a:extLst>
          </p:cNvPr>
          <p:cNvSpPr>
            <a:spLocks noGrp="1"/>
          </p:cNvSpPr>
          <p:nvPr>
            <p:ph sz="quarter" idx="10"/>
          </p:nvPr>
        </p:nvSpPr>
        <p:spPr>
          <a:xfrm>
            <a:off x="334963" y="1412876"/>
            <a:ext cx="8101012" cy="5058824"/>
          </a:xfrm>
        </p:spPr>
        <p:txBody>
          <a:bodyPr>
            <a:normAutofit/>
          </a:bodyPr>
          <a:lstStyle/>
          <a:p>
            <a:endParaRPr lang="de-DE" b="1" dirty="0"/>
          </a:p>
          <a:p>
            <a:r>
              <a:rPr lang="de-DE" b="1" dirty="0"/>
              <a:t>Lippenbremse</a:t>
            </a:r>
            <a:endParaRPr lang="de-DE" sz="2000" dirty="0"/>
          </a:p>
          <a:p>
            <a:pPr marL="342900" indent="-342900">
              <a:buFont typeface="Arial" panose="020B0604020202020204" pitchFamily="34" charset="0"/>
              <a:buChar char="•"/>
            </a:pPr>
            <a:r>
              <a:rPr lang="de-DE" sz="2000" dirty="0"/>
              <a:t>Hilft die Bronchien zu stabilisieren</a:t>
            </a:r>
          </a:p>
          <a:p>
            <a:pPr marL="342900" indent="-342900">
              <a:buFont typeface="Arial" panose="020B0604020202020204" pitchFamily="34" charset="0"/>
              <a:buChar char="•"/>
            </a:pPr>
            <a:r>
              <a:rPr lang="de-DE" sz="2000" dirty="0"/>
              <a:t>Bewirkt einen erhöhten Innendruck sowie eine leichte Stauung der Luft und somit eine langsame und verlängerte Ausatmung</a:t>
            </a:r>
          </a:p>
          <a:p>
            <a:pPr marL="342900" indent="-342900">
              <a:spcAft>
                <a:spcPts val="600"/>
              </a:spcAft>
              <a:buFont typeface="Arial" panose="020B0604020202020204" pitchFamily="34" charset="0"/>
              <a:buChar char="•"/>
            </a:pPr>
            <a:r>
              <a:rPr lang="de-DE" sz="2000" dirty="0"/>
              <a:t>Hierdurch wird verstärkt alte und verbrauchte Luft ausgeatmet und die Überblähung der Lunge gemindert</a:t>
            </a:r>
          </a:p>
          <a:p>
            <a:pPr marL="342900" indent="-342900">
              <a:buFont typeface="Arial" panose="020B0604020202020204" pitchFamily="34" charset="0"/>
              <a:buChar char="•"/>
            </a:pPr>
            <a:r>
              <a:rPr lang="de-DE" sz="2000" dirty="0"/>
              <a:t>Vorgehensweise:</a:t>
            </a:r>
            <a:endParaRPr lang="de-DE" b="1" dirty="0"/>
          </a:p>
          <a:p>
            <a:pPr marL="1028700" lvl="1" indent="-342900"/>
            <a:r>
              <a:rPr lang="de-DE" sz="2000" dirty="0">
                <a:solidFill>
                  <a:srgbClr val="009BD0"/>
                </a:solidFill>
              </a:rPr>
              <a:t>Die Lippen werden entspannt übereinandergelegt</a:t>
            </a:r>
          </a:p>
          <a:p>
            <a:pPr marL="1028700" lvl="1" indent="-342900"/>
            <a:r>
              <a:rPr lang="de-DE" sz="2000" dirty="0">
                <a:solidFill>
                  <a:srgbClr val="009BD0"/>
                </a:solidFill>
              </a:rPr>
              <a:t>Es wird durch die Nase eingeatmet</a:t>
            </a:r>
          </a:p>
          <a:p>
            <a:pPr marL="1028700" lvl="1" indent="-342900"/>
            <a:r>
              <a:rPr lang="de-DE" sz="2000" dirty="0">
                <a:solidFill>
                  <a:srgbClr val="009BD0"/>
                </a:solidFill>
              </a:rPr>
              <a:t>Die Luft wird langsam durch die verengte Lippenöffnung ausgeatmet</a:t>
            </a:r>
          </a:p>
        </p:txBody>
      </p:sp>
      <p:pic>
        <p:nvPicPr>
          <p:cNvPr id="18" name="Grafik 17">
            <a:extLst>
              <a:ext uri="{FF2B5EF4-FFF2-40B4-BE49-F238E27FC236}">
                <a16:creationId xmlns:a16="http://schemas.microsoft.com/office/drawing/2014/main" id="{A155EFC1-D05F-4CDB-9FFC-5883AA3CCD2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435975" y="2193328"/>
            <a:ext cx="2700337" cy="1694687"/>
          </a:xfrm>
          <a:prstGeom prst="rect">
            <a:avLst/>
          </a:prstGeom>
        </p:spPr>
      </p:pic>
      <p:pic>
        <p:nvPicPr>
          <p:cNvPr id="19" name="Grafik 18">
            <a:extLst>
              <a:ext uri="{FF2B5EF4-FFF2-40B4-BE49-F238E27FC236}">
                <a16:creationId xmlns:a16="http://schemas.microsoft.com/office/drawing/2014/main" id="{0733A4E0-A8B7-4108-8093-01B0C93AFDF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435976" y="4273677"/>
            <a:ext cx="2700337" cy="1734999"/>
          </a:xfrm>
          <a:prstGeom prst="rect">
            <a:avLst/>
          </a:prstGeom>
        </p:spPr>
      </p:pic>
      <p:sp>
        <p:nvSpPr>
          <p:cNvPr id="20" name="Textfeld 19">
            <a:extLst>
              <a:ext uri="{FF2B5EF4-FFF2-40B4-BE49-F238E27FC236}">
                <a16:creationId xmlns:a16="http://schemas.microsoft.com/office/drawing/2014/main" id="{DCB8EE74-2CF1-4288-8290-DD9806DF99A6}"/>
              </a:ext>
            </a:extLst>
          </p:cNvPr>
          <p:cNvSpPr txBox="1"/>
          <p:nvPr/>
        </p:nvSpPr>
        <p:spPr>
          <a:xfrm>
            <a:off x="8435975" y="3879207"/>
            <a:ext cx="2928711" cy="276999"/>
          </a:xfrm>
          <a:prstGeom prst="rect">
            <a:avLst/>
          </a:prstGeom>
          <a:noFill/>
        </p:spPr>
        <p:txBody>
          <a:bodyPr wrap="square" rtlCol="0">
            <a:spAutoFit/>
          </a:bodyPr>
          <a:lstStyle/>
          <a:p>
            <a:r>
              <a:rPr lang="de-DE" sz="1200" dirty="0">
                <a:solidFill>
                  <a:srgbClr val="009BD0"/>
                </a:solidFill>
              </a:rPr>
              <a:t>Lippen liegen entspannt aufeinander</a:t>
            </a:r>
          </a:p>
        </p:txBody>
      </p:sp>
      <p:sp>
        <p:nvSpPr>
          <p:cNvPr id="21" name="Textfeld 20">
            <a:extLst>
              <a:ext uri="{FF2B5EF4-FFF2-40B4-BE49-F238E27FC236}">
                <a16:creationId xmlns:a16="http://schemas.microsoft.com/office/drawing/2014/main" id="{20FE8459-DBF7-4594-A44A-BDE3EE76EEC5}"/>
              </a:ext>
            </a:extLst>
          </p:cNvPr>
          <p:cNvSpPr txBox="1"/>
          <p:nvPr/>
        </p:nvSpPr>
        <p:spPr>
          <a:xfrm>
            <a:off x="8435975" y="6010035"/>
            <a:ext cx="2928711" cy="461665"/>
          </a:xfrm>
          <a:prstGeom prst="rect">
            <a:avLst/>
          </a:prstGeom>
          <a:noFill/>
        </p:spPr>
        <p:txBody>
          <a:bodyPr wrap="square" rtlCol="0">
            <a:spAutoFit/>
          </a:bodyPr>
          <a:lstStyle/>
          <a:p>
            <a:r>
              <a:rPr lang="de-DE" sz="1200" dirty="0">
                <a:solidFill>
                  <a:srgbClr val="009BD0"/>
                </a:solidFill>
              </a:rPr>
              <a:t>Langsames Ausatmen durch verengte Lippenöffnung</a:t>
            </a:r>
          </a:p>
        </p:txBody>
      </p:sp>
      <p:sp>
        <p:nvSpPr>
          <p:cNvPr id="22" name="Abgerundetes Rechteck 11">
            <a:extLst>
              <a:ext uri="{FF2B5EF4-FFF2-40B4-BE49-F238E27FC236}">
                <a16:creationId xmlns:a16="http://schemas.microsoft.com/office/drawing/2014/main" id="{81907EAC-94F5-43AA-BA91-824ED8BBEE79}"/>
              </a:ext>
            </a:extLst>
          </p:cNvPr>
          <p:cNvSpPr/>
          <p:nvPr/>
        </p:nvSpPr>
        <p:spPr>
          <a:xfrm>
            <a:off x="334963" y="1412876"/>
            <a:ext cx="10801349" cy="461644"/>
          </a:xfrm>
          <a:prstGeom prst="roundRect">
            <a:avLst/>
          </a:prstGeom>
          <a:solidFill>
            <a:srgbClr val="009BD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solidFill>
                  <a:srgbClr val="009BD0"/>
                </a:solidFill>
              </a:rPr>
              <a:t>Atemtechniken</a:t>
            </a:r>
          </a:p>
        </p:txBody>
      </p:sp>
    </p:spTree>
    <p:extLst>
      <p:ext uri="{BB962C8B-B14F-4D97-AF65-F5344CB8AC3E}">
        <p14:creationId xmlns:p14="http://schemas.microsoft.com/office/powerpoint/2010/main" val="37865690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3. Atmung und Lungenfunktion</a:t>
            </a:r>
          </a:p>
        </p:txBody>
      </p:sp>
      <p:sp>
        <p:nvSpPr>
          <p:cNvPr id="3" name="Inhaltsplatzhalter 2"/>
          <p:cNvSpPr>
            <a:spLocks noGrp="1"/>
          </p:cNvSpPr>
          <p:nvPr>
            <p:ph sz="quarter" idx="10"/>
          </p:nvPr>
        </p:nvSpPr>
        <p:spPr/>
        <p:txBody>
          <a:bodyPr>
            <a:normAutofit/>
          </a:bodyPr>
          <a:lstStyle/>
          <a:p>
            <a:endParaRPr lang="de-DE" b="1" dirty="0"/>
          </a:p>
          <a:p>
            <a:r>
              <a:rPr lang="de-DE" b="1" dirty="0"/>
              <a:t>Getaktetes Atmen</a:t>
            </a:r>
          </a:p>
          <a:p>
            <a:r>
              <a:rPr lang="de-DE" sz="2000" dirty="0"/>
              <a:t>In Belastungssituationen</a:t>
            </a:r>
          </a:p>
          <a:p>
            <a:r>
              <a:rPr lang="de-DE" sz="2000" dirty="0"/>
              <a:t>Grundsätzlich:</a:t>
            </a:r>
          </a:p>
          <a:p>
            <a:r>
              <a:rPr lang="de-DE" sz="2000" dirty="0"/>
              <a:t>Die Belastung muss dem Atemrhythmus angepasst werden. </a:t>
            </a:r>
            <a:br>
              <a:rPr lang="de-DE" sz="2000" dirty="0"/>
            </a:br>
            <a:r>
              <a:rPr lang="de-DE" sz="2000" dirty="0"/>
              <a:t>Bei Belastung wird ausgeatmet. Lasst die Luft über die Lippenbremse ausströmen, d.h. </a:t>
            </a:r>
            <a:r>
              <a:rPr lang="de-DE" sz="2000" b="1" dirty="0"/>
              <a:t>nicht pressen oder Luft anhalten!</a:t>
            </a:r>
          </a:p>
          <a:p>
            <a:r>
              <a:rPr lang="de-DE" sz="2000" dirty="0"/>
              <a:t>Beispiele:</a:t>
            </a:r>
          </a:p>
          <a:p>
            <a:pPr marL="342900" indent="-342900">
              <a:buFont typeface="Arial" panose="020B0604020202020204" pitchFamily="34" charset="0"/>
              <a:buChar char="•"/>
            </a:pPr>
            <a:r>
              <a:rPr lang="de-DE" sz="2000" dirty="0"/>
              <a:t>aufstehen (vom Stuhl oder vom Liegen), dabei ausatmen </a:t>
            </a:r>
          </a:p>
          <a:p>
            <a:pPr marL="342900" indent="-342900">
              <a:buFont typeface="Arial" panose="020B0604020202020204" pitchFamily="34" charset="0"/>
              <a:buChar char="•"/>
            </a:pPr>
            <a:r>
              <a:rPr lang="de-DE" sz="2000" dirty="0"/>
              <a:t>etwas Schweres vom Boden aufheben, dabei ausatmen </a:t>
            </a:r>
          </a:p>
          <a:p>
            <a:pPr marL="342900" indent="-342900">
              <a:buFont typeface="Arial" panose="020B0604020202020204" pitchFamily="34" charset="0"/>
              <a:buChar char="•"/>
            </a:pPr>
            <a:r>
              <a:rPr lang="de-DE" sz="2000" dirty="0"/>
              <a:t>etwas Schweres zu sich heranziehen, dabei ausatmen </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15</a:t>
            </a:fld>
            <a:endParaRPr lang="de-DE" dirty="0"/>
          </a:p>
        </p:txBody>
      </p:sp>
      <p:sp>
        <p:nvSpPr>
          <p:cNvPr id="8" name="Abgerundetes Rechteck 7"/>
          <p:cNvSpPr/>
          <p:nvPr/>
        </p:nvSpPr>
        <p:spPr>
          <a:xfrm>
            <a:off x="334963" y="1412876"/>
            <a:ext cx="10801349" cy="461644"/>
          </a:xfrm>
          <a:prstGeom prst="roundRect">
            <a:avLst/>
          </a:prstGeom>
          <a:solidFill>
            <a:srgbClr val="009BD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solidFill>
                  <a:srgbClr val="009BD0"/>
                </a:solidFill>
              </a:rPr>
              <a:t>Atemtechniken</a:t>
            </a:r>
          </a:p>
        </p:txBody>
      </p:sp>
    </p:spTree>
    <p:extLst>
      <p:ext uri="{BB962C8B-B14F-4D97-AF65-F5344CB8AC3E}">
        <p14:creationId xmlns:p14="http://schemas.microsoft.com/office/powerpoint/2010/main" val="9474490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3. Atmung und Lungenfunktion</a:t>
            </a:r>
          </a:p>
        </p:txBody>
      </p:sp>
      <p:sp>
        <p:nvSpPr>
          <p:cNvPr id="3" name="Inhaltsplatzhalter 2"/>
          <p:cNvSpPr>
            <a:spLocks noGrp="1"/>
          </p:cNvSpPr>
          <p:nvPr>
            <p:ph sz="quarter" idx="10"/>
          </p:nvPr>
        </p:nvSpPr>
        <p:spPr/>
        <p:txBody>
          <a:bodyPr>
            <a:normAutofit fontScale="92500"/>
          </a:bodyPr>
          <a:lstStyle/>
          <a:p>
            <a:r>
              <a:rPr lang="de-DE" sz="2400" b="1" dirty="0"/>
              <a:t>Atementspannung</a:t>
            </a:r>
          </a:p>
          <a:p>
            <a:r>
              <a:rPr lang="de-DE" dirty="0"/>
              <a:t>Lege Dich auf den Rücken oder setze Dich mit geradem Rücken hin. Lege Deine Hände auf den Bauch, die Fingerspitzen berühren sich leicht. Atme möglichst gleichmäßig und ohne Anstrengung ein und aus. Lasse zuerst die Luft in Deinen Bauch fließen und anschließend in Deine Brust. Durch die Einatmung wölbt sich Dein Bauch leicht nach außen und die Finger bewegen sich auseinander. Atme aus, indem Du zuerst Deine Brust, dann Deinen Bauch einfach locker lässt. Der Bauch sollte sich bei der Ausatmung spürbar nach innen bewegen. Wenn Du vollständig ausgeatmet hast, atme erst wieder ein, wenn Du das Bedürfnis dazu verspürst. Dies kann durchaus ein paar Sekunden dauern. Achte darauf, durch die Nase einzuatmen.</a:t>
            </a:r>
          </a:p>
          <a:p>
            <a:r>
              <a:rPr lang="de-DE" dirty="0"/>
              <a:t>Durch diese Atemübung wird die eingeatmete Luftmenge erhöht. Das verbessert die Versorgung des Körpers mit Sauerstoff und Entspannung setzt ein. Eventuell wird Dir am Anfang leicht schwindlig. </a:t>
            </a:r>
            <a:r>
              <a:rPr lang="de-DE" spc="-10" dirty="0"/>
              <a:t>Dies kann mit der vermehrten Sauerstoffzufuhr in Zusammenhang</a:t>
            </a:r>
            <a:r>
              <a:rPr lang="de-DE" dirty="0"/>
              <a:t> stehen und sollte sich rasch wieder normalisieren.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16</a:t>
            </a:fld>
            <a:endParaRPr lang="de-DE" dirty="0"/>
          </a:p>
        </p:txBody>
      </p:sp>
    </p:spTree>
    <p:extLst>
      <p:ext uri="{BB962C8B-B14F-4D97-AF65-F5344CB8AC3E}">
        <p14:creationId xmlns:p14="http://schemas.microsoft.com/office/powerpoint/2010/main" val="23005528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3. Atmung und Lungenfunktion</a:t>
            </a:r>
          </a:p>
        </p:txBody>
      </p:sp>
      <p:sp>
        <p:nvSpPr>
          <p:cNvPr id="3" name="Inhaltsplatzhalter 2"/>
          <p:cNvSpPr>
            <a:spLocks noGrp="1"/>
          </p:cNvSpPr>
          <p:nvPr>
            <p:ph sz="quarter" idx="10"/>
          </p:nvPr>
        </p:nvSpPr>
        <p:spPr/>
        <p:txBody>
          <a:bodyPr/>
          <a:lstStyle/>
          <a:p>
            <a:r>
              <a:rPr lang="de-DE" b="1" dirty="0"/>
              <a:t>Atemübungen</a:t>
            </a:r>
          </a:p>
          <a:p>
            <a:r>
              <a:rPr lang="de-DE" dirty="0"/>
              <a:t>So mobilisierst Du Deinen Brustkorb – LEICHTER ATMEN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17</a:t>
            </a:fld>
            <a:endParaRPr lang="de-DE" dirty="0"/>
          </a:p>
        </p:txBody>
      </p:sp>
      <p:pic>
        <p:nvPicPr>
          <p:cNvPr id="6" name="Grafik 5"/>
          <p:cNvPicPr>
            <a:picLocks noChangeAspect="1"/>
          </p:cNvPicPr>
          <p:nvPr/>
        </p:nvPicPr>
        <p:blipFill>
          <a:blip r:embed="rId2">
            <a:extLst>
              <a:ext uri="{28A0092B-C50C-407E-A947-70E740481C1C}">
                <a14:useLocalDpi xmlns:a14="http://schemas.microsoft.com/office/drawing/2010/main" val="0"/>
              </a:ext>
            </a:extLst>
          </a:blip>
          <a:srcRect/>
          <a:stretch/>
        </p:blipFill>
        <p:spPr>
          <a:xfrm>
            <a:off x="335281" y="2337988"/>
            <a:ext cx="10801032" cy="4148740"/>
          </a:xfrm>
          <a:prstGeom prst="rect">
            <a:avLst/>
          </a:prstGeom>
        </p:spPr>
      </p:pic>
    </p:spTree>
    <p:extLst>
      <p:ext uri="{BB962C8B-B14F-4D97-AF65-F5344CB8AC3E}">
        <p14:creationId xmlns:p14="http://schemas.microsoft.com/office/powerpoint/2010/main" val="1397569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4. Steigerung der körperlichen Aktivitäten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18</a:t>
            </a:fld>
            <a:endParaRPr lang="de-DE" dirty="0"/>
          </a:p>
        </p:txBody>
      </p:sp>
      <p:sp>
        <p:nvSpPr>
          <p:cNvPr id="15" name="Textfeld 14"/>
          <p:cNvSpPr txBox="1"/>
          <p:nvPr/>
        </p:nvSpPr>
        <p:spPr>
          <a:xfrm>
            <a:off x="3035301" y="1412874"/>
            <a:ext cx="8101012" cy="1681199"/>
          </a:xfrm>
          <a:prstGeom prst="rect">
            <a:avLst/>
          </a:prstGeom>
          <a:noFill/>
        </p:spPr>
        <p:txBody>
          <a:bodyPr wrap="square" rtlCol="0" anchor="ctr">
            <a:noAutofit/>
          </a:bodyPr>
          <a:lstStyle/>
          <a:p>
            <a:r>
              <a:rPr lang="de-DE" sz="2200" dirty="0">
                <a:solidFill>
                  <a:srgbClr val="009BD0"/>
                </a:solidFill>
              </a:rPr>
              <a:t>Belastung beim chronischen Erschöpfungssyndrom (engl. </a:t>
            </a:r>
            <a:r>
              <a:rPr lang="de-DE" sz="2200" dirty="0" err="1">
                <a:solidFill>
                  <a:srgbClr val="009BD0"/>
                </a:solidFill>
              </a:rPr>
              <a:t>Chronic</a:t>
            </a:r>
            <a:r>
              <a:rPr lang="de-DE" sz="2200" dirty="0">
                <a:solidFill>
                  <a:srgbClr val="009BD0"/>
                </a:solidFill>
              </a:rPr>
              <a:t> Fatigue Syndrom, abgekürzt CFS) – geht das?</a:t>
            </a:r>
          </a:p>
          <a:p>
            <a:endParaRPr lang="de-DE" dirty="0">
              <a:solidFill>
                <a:srgbClr val="009BD0"/>
              </a:solidFill>
            </a:endParaRPr>
          </a:p>
        </p:txBody>
      </p:sp>
      <p:sp>
        <p:nvSpPr>
          <p:cNvPr id="19" name="Textfeld 18"/>
          <p:cNvSpPr txBox="1"/>
          <p:nvPr/>
        </p:nvSpPr>
        <p:spPr>
          <a:xfrm>
            <a:off x="3035298" y="4791887"/>
            <a:ext cx="8101012" cy="1681199"/>
          </a:xfrm>
          <a:prstGeom prst="rect">
            <a:avLst/>
          </a:prstGeom>
          <a:noFill/>
        </p:spPr>
        <p:txBody>
          <a:bodyPr wrap="square" rtlCol="0" anchor="ctr">
            <a:noAutofit/>
          </a:bodyPr>
          <a:lstStyle/>
          <a:p>
            <a:r>
              <a:rPr lang="de-DE" sz="2800" dirty="0">
                <a:solidFill>
                  <a:srgbClr val="009BD0"/>
                </a:solidFill>
              </a:rPr>
              <a:t>Ja, auch bei </a:t>
            </a:r>
            <a:r>
              <a:rPr lang="de-DE" sz="2800" dirty="0" err="1">
                <a:solidFill>
                  <a:srgbClr val="009BD0"/>
                </a:solidFill>
              </a:rPr>
              <a:t>Fatigue</a:t>
            </a:r>
            <a:r>
              <a:rPr lang="de-DE" sz="2800" dirty="0">
                <a:solidFill>
                  <a:srgbClr val="009BD0"/>
                </a:solidFill>
              </a:rPr>
              <a:t> bessert sich die Symptomatik!</a:t>
            </a:r>
          </a:p>
          <a:p>
            <a:endParaRPr lang="de-DE" dirty="0">
              <a:solidFill>
                <a:srgbClr val="009BD0"/>
              </a:solidFill>
            </a:endParaRPr>
          </a:p>
        </p:txBody>
      </p:sp>
      <p:sp>
        <p:nvSpPr>
          <p:cNvPr id="21" name="Ellipse 20"/>
          <p:cNvSpPr/>
          <p:nvPr/>
        </p:nvSpPr>
        <p:spPr>
          <a:xfrm>
            <a:off x="970384" y="1515883"/>
            <a:ext cx="1440000" cy="1440000"/>
          </a:xfrm>
          <a:prstGeom prst="ellipse">
            <a:avLst/>
          </a:prstGeom>
          <a:solidFill>
            <a:srgbClr val="009BD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7200" dirty="0"/>
              <a:t>?</a:t>
            </a:r>
          </a:p>
        </p:txBody>
      </p:sp>
      <p:sp>
        <p:nvSpPr>
          <p:cNvPr id="23" name="Ellipse 22"/>
          <p:cNvSpPr/>
          <p:nvPr/>
        </p:nvSpPr>
        <p:spPr>
          <a:xfrm>
            <a:off x="970384" y="4912486"/>
            <a:ext cx="1440000" cy="1440000"/>
          </a:xfrm>
          <a:prstGeom prst="ellipse">
            <a:avLst/>
          </a:prstGeom>
          <a:solidFill>
            <a:srgbClr val="009B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7200" dirty="0"/>
              <a:t>!</a:t>
            </a:r>
          </a:p>
        </p:txBody>
      </p:sp>
      <p:sp>
        <p:nvSpPr>
          <p:cNvPr id="24" name="Textfeld 23"/>
          <p:cNvSpPr txBox="1"/>
          <p:nvPr/>
        </p:nvSpPr>
        <p:spPr>
          <a:xfrm>
            <a:off x="3035301" y="3110686"/>
            <a:ext cx="8101012" cy="1681199"/>
          </a:xfrm>
          <a:prstGeom prst="rect">
            <a:avLst/>
          </a:prstGeom>
          <a:noFill/>
        </p:spPr>
        <p:txBody>
          <a:bodyPr wrap="square" rtlCol="0" anchor="ctr">
            <a:noAutofit/>
          </a:bodyPr>
          <a:lstStyle/>
          <a:p>
            <a:r>
              <a:rPr lang="de-DE" sz="2200" dirty="0">
                <a:solidFill>
                  <a:srgbClr val="009BD0"/>
                </a:solidFill>
              </a:rPr>
              <a:t>Ich soll mich doch schonen …</a:t>
            </a:r>
          </a:p>
          <a:p>
            <a:endParaRPr lang="de-DE" dirty="0">
              <a:solidFill>
                <a:srgbClr val="009BD0"/>
              </a:solidFill>
            </a:endParaRPr>
          </a:p>
        </p:txBody>
      </p:sp>
      <p:sp>
        <p:nvSpPr>
          <p:cNvPr id="25" name="Ellipse 24"/>
          <p:cNvSpPr/>
          <p:nvPr/>
        </p:nvSpPr>
        <p:spPr>
          <a:xfrm>
            <a:off x="970384" y="3231285"/>
            <a:ext cx="1440000" cy="1440000"/>
          </a:xfrm>
          <a:prstGeom prst="ellipse">
            <a:avLst/>
          </a:prstGeom>
          <a:solidFill>
            <a:srgbClr val="009BD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7200" dirty="0"/>
              <a:t>?</a:t>
            </a:r>
          </a:p>
        </p:txBody>
      </p:sp>
    </p:spTree>
    <p:extLst>
      <p:ext uri="{BB962C8B-B14F-4D97-AF65-F5344CB8AC3E}">
        <p14:creationId xmlns:p14="http://schemas.microsoft.com/office/powerpoint/2010/main" val="1903704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3" grpId="0" animBg="1"/>
      <p:bldP spid="24" grpId="0"/>
      <p:bldP spid="2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4. Steigerung der körperlichen Aktivitäten</a:t>
            </a:r>
          </a:p>
        </p:txBody>
      </p:sp>
      <p:sp>
        <p:nvSpPr>
          <p:cNvPr id="3" name="Inhaltsplatzhalter 2"/>
          <p:cNvSpPr>
            <a:spLocks noGrp="1"/>
          </p:cNvSpPr>
          <p:nvPr>
            <p:ph sz="quarter" idx="10"/>
          </p:nvPr>
        </p:nvSpPr>
        <p:spPr/>
        <p:txBody>
          <a:bodyPr/>
          <a:lstStyle/>
          <a:p>
            <a:r>
              <a:rPr lang="de-DE" b="1" dirty="0"/>
              <a:t>Positive Wirkungen von Sport:</a:t>
            </a:r>
          </a:p>
          <a:p>
            <a:pPr marL="342900" indent="-342900">
              <a:buFont typeface="Arial" panose="020B0604020202020204" pitchFamily="34" charset="0"/>
              <a:buChar char="•"/>
            </a:pPr>
            <a:r>
              <a:rPr lang="de-DE" dirty="0"/>
              <a:t>Verbessert das Wohlbefinden</a:t>
            </a:r>
          </a:p>
          <a:p>
            <a:pPr marL="342900" indent="-342900">
              <a:buFont typeface="Arial" panose="020B0604020202020204" pitchFamily="34" charset="0"/>
              <a:buChar char="•"/>
            </a:pPr>
            <a:r>
              <a:rPr lang="de-DE" dirty="0"/>
              <a:t>Verbessert die körperliche Leistungsfähigkeit</a:t>
            </a:r>
          </a:p>
          <a:p>
            <a:pPr marL="342900" indent="-342900">
              <a:buFont typeface="Arial" panose="020B0604020202020204" pitchFamily="34" charset="0"/>
              <a:buChar char="•"/>
            </a:pPr>
            <a:r>
              <a:rPr lang="de-DE" dirty="0"/>
              <a:t>Verbessert die Mobilität und Ausdauer</a:t>
            </a:r>
          </a:p>
          <a:p>
            <a:pPr marL="342900" indent="-342900">
              <a:buFont typeface="Arial" panose="020B0604020202020204" pitchFamily="34" charset="0"/>
              <a:buChar char="•"/>
            </a:pPr>
            <a:r>
              <a:rPr lang="de-DE" dirty="0"/>
              <a:t>Verbessert die Stimmung</a:t>
            </a:r>
          </a:p>
          <a:p>
            <a:pPr marL="342900" indent="-342900">
              <a:buFont typeface="Arial" panose="020B0604020202020204" pitchFamily="34" charset="0"/>
              <a:buChar char="•"/>
            </a:pPr>
            <a:r>
              <a:rPr lang="de-DE" dirty="0"/>
              <a:t>Verbessert die Konzentration</a:t>
            </a:r>
          </a:p>
          <a:p>
            <a:pPr marL="342900" indent="-342900">
              <a:buFont typeface="Arial" panose="020B0604020202020204" pitchFamily="34" charset="0"/>
              <a:buChar char="•"/>
            </a:pPr>
            <a:r>
              <a:rPr lang="de-DE" dirty="0"/>
              <a:t>Verbessert Schmerzen</a:t>
            </a:r>
          </a:p>
          <a:p>
            <a:endParaRPr lang="de-DE" dirty="0"/>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19</a:t>
            </a:fld>
            <a:endParaRPr lang="de-DE" dirty="0"/>
          </a:p>
        </p:txBody>
      </p:sp>
    </p:spTree>
    <p:extLst>
      <p:ext uri="{BB962C8B-B14F-4D97-AF65-F5344CB8AC3E}">
        <p14:creationId xmlns:p14="http://schemas.microsoft.com/office/powerpoint/2010/main" val="4155114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7</a:t>
            </a:r>
          </a:p>
        </p:txBody>
      </p:sp>
      <p:sp>
        <p:nvSpPr>
          <p:cNvPr id="3" name="Textplatzhalter 2"/>
          <p:cNvSpPr>
            <a:spLocks noGrp="1"/>
          </p:cNvSpPr>
          <p:nvPr>
            <p:ph type="body" sz="quarter" idx="10"/>
          </p:nvPr>
        </p:nvSpPr>
        <p:spPr>
          <a:xfrm>
            <a:off x="3083858" y="3798088"/>
            <a:ext cx="3288949" cy="3059911"/>
          </a:xfrm>
        </p:spPr>
        <p:txBody>
          <a:bodyPr/>
          <a:lstStyle/>
          <a:p>
            <a:r>
              <a:rPr lang="de-DE" dirty="0"/>
              <a:t>Physiotherapie und</a:t>
            </a:r>
          </a:p>
          <a:p>
            <a:r>
              <a:rPr lang="de-DE" dirty="0"/>
              <a:t>Sport bei Post-COVID</a:t>
            </a:r>
          </a:p>
        </p:txBody>
      </p:sp>
    </p:spTree>
    <p:extLst>
      <p:ext uri="{BB962C8B-B14F-4D97-AF65-F5344CB8AC3E}">
        <p14:creationId xmlns:p14="http://schemas.microsoft.com/office/powerpoint/2010/main" val="7457463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4. Steigerung der körperlichen Aktivitäten</a:t>
            </a:r>
          </a:p>
        </p:txBody>
      </p:sp>
      <p:sp>
        <p:nvSpPr>
          <p:cNvPr id="3" name="Inhaltsplatzhalter 2"/>
          <p:cNvSpPr>
            <a:spLocks noGrp="1"/>
          </p:cNvSpPr>
          <p:nvPr>
            <p:ph sz="quarter" idx="10"/>
          </p:nvPr>
        </p:nvSpPr>
        <p:spPr/>
        <p:txBody>
          <a:bodyPr/>
          <a:lstStyle/>
          <a:p>
            <a:r>
              <a:rPr lang="de-DE" b="1" dirty="0"/>
              <a:t>ABER:</a:t>
            </a:r>
          </a:p>
          <a:p>
            <a:pPr marL="342900" indent="-342900">
              <a:buFont typeface="Arial" panose="020B0604020202020204" pitchFamily="34" charset="0"/>
              <a:buChar char="•"/>
            </a:pPr>
            <a:r>
              <a:rPr lang="de-DE" dirty="0"/>
              <a:t>Mögliche COVID-19-Symptome müssen berücksichtigt werden</a:t>
            </a:r>
          </a:p>
          <a:p>
            <a:pPr marL="342900" indent="-342900">
              <a:buFont typeface="Arial" panose="020B0604020202020204" pitchFamily="34" charset="0"/>
              <a:buChar char="•"/>
            </a:pPr>
            <a:r>
              <a:rPr lang="de-DE" dirty="0"/>
              <a:t>Mögliche Zunahme der Erschöpfung und anderer Symptome schon nach kleinster Kraftanstrengung </a:t>
            </a:r>
            <a:r>
              <a:rPr lang="de-DE" sz="2400" dirty="0">
                <a:sym typeface="Wingdings" panose="05000000000000000000" pitchFamily="2" charset="2"/>
              </a:rPr>
              <a:t> </a:t>
            </a:r>
            <a:r>
              <a:rPr lang="de-DE" dirty="0"/>
              <a:t>Belastungsintoleranz (engl. Post-</a:t>
            </a:r>
            <a:r>
              <a:rPr lang="de-DE" dirty="0" err="1"/>
              <a:t>Exertional</a:t>
            </a:r>
            <a:r>
              <a:rPr lang="de-DE" dirty="0"/>
              <a:t> Malaise, abgekürzt PEM)</a:t>
            </a:r>
          </a:p>
          <a:p>
            <a:pPr marL="342900" indent="-342900">
              <a:buFont typeface="Arial" panose="020B0604020202020204" pitchFamily="34" charset="0"/>
              <a:buChar char="•"/>
            </a:pPr>
            <a:r>
              <a:rPr lang="de-DE" dirty="0"/>
              <a:t>Erholungsprozess dauert i.d.R. mindestens 24 Stunden</a:t>
            </a:r>
          </a:p>
          <a:p>
            <a:endParaRPr lang="de-DE" dirty="0"/>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20</a:t>
            </a:fld>
            <a:endParaRPr lang="de-DE" dirty="0"/>
          </a:p>
        </p:txBody>
      </p:sp>
    </p:spTree>
    <p:extLst>
      <p:ext uri="{BB962C8B-B14F-4D97-AF65-F5344CB8AC3E}">
        <p14:creationId xmlns:p14="http://schemas.microsoft.com/office/powerpoint/2010/main" val="40208528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4. Steigerung der körperlichen Aktivitäten</a:t>
            </a:r>
          </a:p>
        </p:txBody>
      </p:sp>
      <p:sp>
        <p:nvSpPr>
          <p:cNvPr id="3" name="Inhaltsplatzhalter 2"/>
          <p:cNvSpPr>
            <a:spLocks noGrp="1"/>
          </p:cNvSpPr>
          <p:nvPr>
            <p:ph sz="quarter" idx="10"/>
          </p:nvPr>
        </p:nvSpPr>
        <p:spPr/>
        <p:txBody>
          <a:bodyPr>
            <a:normAutofit/>
          </a:bodyPr>
          <a:lstStyle/>
          <a:p>
            <a:r>
              <a:rPr lang="de-DE" b="1" dirty="0"/>
              <a:t>Was heißt das konkret?</a:t>
            </a:r>
          </a:p>
          <a:p>
            <a:r>
              <a:rPr lang="de-DE" dirty="0"/>
              <a:t>Sport = Bewegung = Belastung </a:t>
            </a:r>
          </a:p>
          <a:p>
            <a:r>
              <a:rPr lang="de-DE" dirty="0"/>
              <a:t>Unter anderem:</a:t>
            </a:r>
          </a:p>
          <a:p>
            <a:pPr marL="342900" indent="-342900">
              <a:buFont typeface="Arial" panose="020B0604020202020204" pitchFamily="34" charset="0"/>
              <a:buChar char="•"/>
            </a:pPr>
            <a:r>
              <a:rPr lang="de-DE" dirty="0"/>
              <a:t>Kleinere Strecken zu Fuß laufen</a:t>
            </a:r>
          </a:p>
          <a:p>
            <a:pPr marL="342900" indent="-342900">
              <a:buFont typeface="Arial" panose="020B0604020202020204" pitchFamily="34" charset="0"/>
              <a:buChar char="•"/>
            </a:pPr>
            <a:r>
              <a:rPr lang="de-DE" dirty="0"/>
              <a:t>Treppen steigen</a:t>
            </a:r>
          </a:p>
          <a:p>
            <a:pPr marL="342900" indent="-342900">
              <a:buFont typeface="Arial" panose="020B0604020202020204" pitchFamily="34" charset="0"/>
              <a:buChar char="•"/>
            </a:pPr>
            <a:r>
              <a:rPr lang="de-DE" dirty="0"/>
              <a:t>Leichte körperliche Betätigung</a:t>
            </a:r>
          </a:p>
          <a:p>
            <a:pPr marL="342900" indent="-342900">
              <a:buFont typeface="Arial" panose="020B0604020202020204" pitchFamily="34" charset="0"/>
              <a:buChar char="•"/>
            </a:pPr>
            <a:r>
              <a:rPr lang="de-DE" dirty="0"/>
              <a:t>Auch tägliche Erledigungen </a:t>
            </a:r>
            <a:br>
              <a:rPr lang="de-DE" dirty="0"/>
            </a:br>
            <a:r>
              <a:rPr lang="de-DE" dirty="0"/>
              <a:t>(sich anziehen, aufräumen, einkaufen)</a:t>
            </a:r>
            <a:br>
              <a:rPr lang="de-DE" dirty="0"/>
            </a:br>
            <a:r>
              <a:rPr lang="de-DE" dirty="0"/>
              <a:t>sind Bewegungen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21</a:t>
            </a:fld>
            <a:endParaRPr lang="de-DE" dirty="0"/>
          </a:p>
        </p:txBody>
      </p:sp>
      <p:sp>
        <p:nvSpPr>
          <p:cNvPr id="6" name="Rechteck 5"/>
          <p:cNvSpPr/>
          <p:nvPr/>
        </p:nvSpPr>
        <p:spPr>
          <a:xfrm>
            <a:off x="6096000" y="2251774"/>
            <a:ext cx="5040312" cy="2354452"/>
          </a:xfrm>
          <a:prstGeom prst="rect">
            <a:avLst/>
          </a:prstGeom>
          <a:solidFill>
            <a:srgbClr val="009BD0">
              <a:alpha val="20000"/>
            </a:srgbClr>
          </a:solidFill>
        </p:spPr>
        <p:txBody>
          <a:bodyPr wrap="square" anchor="ctr">
            <a:noAutofit/>
          </a:bodyPr>
          <a:lstStyle/>
          <a:p>
            <a:pPr marL="285750" indent="-285750">
              <a:buFont typeface="Arial" panose="020B0604020202020204" pitchFamily="34" charset="0"/>
              <a:buChar char="•"/>
            </a:pPr>
            <a:r>
              <a:rPr lang="de-DE" sz="2200" dirty="0">
                <a:solidFill>
                  <a:srgbClr val="009BD0"/>
                </a:solidFill>
              </a:rPr>
              <a:t>Keine Vergleiche mit anderen</a:t>
            </a:r>
          </a:p>
          <a:p>
            <a:pPr marL="285750" indent="-285750">
              <a:buFont typeface="Arial" panose="020B0604020202020204" pitchFamily="34" charset="0"/>
              <a:buChar char="•"/>
            </a:pPr>
            <a:r>
              <a:rPr lang="de-DE" sz="2200" dirty="0">
                <a:solidFill>
                  <a:srgbClr val="009BD0"/>
                </a:solidFill>
              </a:rPr>
              <a:t>Regelmäßige </a:t>
            </a:r>
            <a:r>
              <a:rPr lang="de-DE" sz="2200" b="1" dirty="0">
                <a:solidFill>
                  <a:srgbClr val="009BD0"/>
                </a:solidFill>
              </a:rPr>
              <a:t>Pausen</a:t>
            </a:r>
            <a:r>
              <a:rPr lang="de-DE" sz="2200" dirty="0">
                <a:solidFill>
                  <a:srgbClr val="009BD0"/>
                </a:solidFill>
              </a:rPr>
              <a:t> einlegen, auch wenn keine Beschwerden vorliegen</a:t>
            </a:r>
          </a:p>
          <a:p>
            <a:pPr marL="285750" indent="-285750">
              <a:buFont typeface="Arial" panose="020B0604020202020204" pitchFamily="34" charset="0"/>
              <a:buChar char="•"/>
            </a:pPr>
            <a:r>
              <a:rPr lang="de-DE" sz="2200" dirty="0">
                <a:solidFill>
                  <a:srgbClr val="009BD0"/>
                </a:solidFill>
              </a:rPr>
              <a:t>Bei Verschlechterung: sofort Pause und nach Abklingen Rückkehr zum vorherigen Stand</a:t>
            </a:r>
          </a:p>
        </p:txBody>
      </p:sp>
      <p:sp>
        <p:nvSpPr>
          <p:cNvPr id="7" name="Textfeld 6"/>
          <p:cNvSpPr txBox="1"/>
          <p:nvPr/>
        </p:nvSpPr>
        <p:spPr>
          <a:xfrm>
            <a:off x="7435191" y="1811887"/>
            <a:ext cx="2361929" cy="430887"/>
          </a:xfrm>
          <a:prstGeom prst="rect">
            <a:avLst/>
          </a:prstGeom>
          <a:noFill/>
        </p:spPr>
        <p:txBody>
          <a:bodyPr wrap="none" rtlCol="0">
            <a:spAutoFit/>
          </a:bodyPr>
          <a:lstStyle/>
          <a:p>
            <a:r>
              <a:rPr lang="de-DE" sz="2200" b="1" dirty="0">
                <a:solidFill>
                  <a:srgbClr val="009BD0"/>
                </a:solidFill>
              </a:rPr>
              <a:t>Wichtige Regeln</a:t>
            </a:r>
          </a:p>
        </p:txBody>
      </p:sp>
    </p:spTree>
    <p:extLst>
      <p:ext uri="{BB962C8B-B14F-4D97-AF65-F5344CB8AC3E}">
        <p14:creationId xmlns:p14="http://schemas.microsoft.com/office/powerpoint/2010/main" val="24466335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4. Steigerung der körperlichen Aktivitäten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22</a:t>
            </a:fld>
            <a:endParaRPr lang="de-DE" dirty="0"/>
          </a:p>
        </p:txBody>
      </p:sp>
      <p:graphicFrame>
        <p:nvGraphicFramePr>
          <p:cNvPr id="6" name="Tabelle 5"/>
          <p:cNvGraphicFramePr>
            <a:graphicFrameLocks noGrp="1"/>
          </p:cNvGraphicFramePr>
          <p:nvPr>
            <p:extLst>
              <p:ext uri="{D42A27DB-BD31-4B8C-83A1-F6EECF244321}">
                <p14:modId xmlns:p14="http://schemas.microsoft.com/office/powerpoint/2010/main" val="1174082430"/>
              </p:ext>
            </p:extLst>
          </p:nvPr>
        </p:nvGraphicFramePr>
        <p:xfrm>
          <a:off x="3576311" y="1412875"/>
          <a:ext cx="5207925" cy="4815840"/>
        </p:xfrm>
        <a:graphic>
          <a:graphicData uri="http://schemas.openxmlformats.org/drawingml/2006/table">
            <a:tbl>
              <a:tblPr firstRow="1" bandRow="1">
                <a:tableStyleId>{5ACB3F56-7768-405F-84FF-31046667B651}</a:tableStyleId>
              </a:tblPr>
              <a:tblGrid>
                <a:gridCol w="1420343">
                  <a:extLst>
                    <a:ext uri="{9D8B030D-6E8A-4147-A177-3AD203B41FA5}">
                      <a16:colId xmlns:a16="http://schemas.microsoft.com/office/drawing/2014/main" val="3551586684"/>
                    </a:ext>
                  </a:extLst>
                </a:gridCol>
                <a:gridCol w="3787582">
                  <a:extLst>
                    <a:ext uri="{9D8B030D-6E8A-4147-A177-3AD203B41FA5}">
                      <a16:colId xmlns:a16="http://schemas.microsoft.com/office/drawing/2014/main" val="3421850626"/>
                    </a:ext>
                  </a:extLst>
                </a:gridCol>
              </a:tblGrid>
              <a:tr h="235034">
                <a:tc>
                  <a:txBody>
                    <a:bodyPr/>
                    <a:lstStyle/>
                    <a:p>
                      <a:endParaRPr lang="de-DE" dirty="0">
                        <a:ln>
                          <a:noFill/>
                        </a:ln>
                        <a:solidFill>
                          <a:srgbClr val="009BD0"/>
                        </a:solidFill>
                        <a:latin typeface="+mj-lt"/>
                      </a:endParaRP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endParaRPr lang="de-DE" dirty="0">
                        <a:ln>
                          <a:noFill/>
                        </a:ln>
                        <a:solidFill>
                          <a:srgbClr val="009BD0"/>
                        </a:solidFill>
                        <a:latin typeface="+mj-lt"/>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extLst>
                  <a:ext uri="{0D108BD9-81ED-4DB2-BD59-A6C34878D82A}">
                    <a16:rowId xmlns:a16="http://schemas.microsoft.com/office/drawing/2014/main" val="60892133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ln>
                            <a:noFill/>
                          </a:ln>
                          <a:solidFill>
                            <a:srgbClr val="009BD0"/>
                          </a:solidFill>
                          <a:latin typeface="+mj-lt"/>
                        </a:rPr>
                        <a:t>Wert</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r>
                        <a:rPr lang="de-DE" b="1" dirty="0">
                          <a:ln>
                            <a:noFill/>
                          </a:ln>
                          <a:solidFill>
                            <a:srgbClr val="009BD0"/>
                          </a:solidFill>
                          <a:latin typeface="+mj-lt"/>
                        </a:rPr>
                        <a:t>Anstrengung</a:t>
                      </a: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extLst>
                  <a:ext uri="{0D108BD9-81ED-4DB2-BD59-A6C34878D82A}">
                    <a16:rowId xmlns:a16="http://schemas.microsoft.com/office/drawing/2014/main" val="2006469657"/>
                  </a:ext>
                </a:extLst>
              </a:tr>
              <a:tr h="370840">
                <a:tc>
                  <a:txBody>
                    <a:bodyPr/>
                    <a:lstStyle/>
                    <a:p>
                      <a:r>
                        <a:rPr lang="de-DE" dirty="0">
                          <a:ln>
                            <a:noFill/>
                          </a:ln>
                          <a:solidFill>
                            <a:srgbClr val="009BD0"/>
                          </a:solidFill>
                        </a:rPr>
                        <a:t>0</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ln>
                            <a:noFill/>
                          </a:ln>
                          <a:solidFill>
                            <a:srgbClr val="009BD0"/>
                          </a:solidFill>
                        </a:rPr>
                        <a:t>Ruhezustand/keine Anstrengung</a:t>
                      </a: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90387046"/>
                  </a:ext>
                </a:extLst>
              </a:tr>
              <a:tr h="370840">
                <a:tc>
                  <a:txBody>
                    <a:bodyPr/>
                    <a:lstStyle/>
                    <a:p>
                      <a:r>
                        <a:rPr lang="de-DE" dirty="0">
                          <a:ln>
                            <a:noFill/>
                          </a:ln>
                          <a:solidFill>
                            <a:srgbClr val="009BD0"/>
                          </a:solidFill>
                        </a:rPr>
                        <a:t>1</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ln>
                            <a:noFill/>
                          </a:ln>
                          <a:solidFill>
                            <a:srgbClr val="009BD0"/>
                          </a:solidFill>
                        </a:rPr>
                        <a:t>Äußerst leichte Anstrengung</a:t>
                      </a: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23936747"/>
                  </a:ext>
                </a:extLst>
              </a:tr>
              <a:tr h="370840">
                <a:tc>
                  <a:txBody>
                    <a:bodyPr/>
                    <a:lstStyle/>
                    <a:p>
                      <a:r>
                        <a:rPr lang="de-DE" dirty="0">
                          <a:ln>
                            <a:noFill/>
                          </a:ln>
                          <a:solidFill>
                            <a:srgbClr val="009BD0"/>
                          </a:solidFill>
                        </a:rPr>
                        <a:t>2</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ln>
                            <a:noFill/>
                          </a:ln>
                          <a:solidFill>
                            <a:srgbClr val="009BD0"/>
                          </a:solidFill>
                        </a:rPr>
                        <a:t>Leicht/sehr</a:t>
                      </a:r>
                      <a:r>
                        <a:rPr lang="de-DE" baseline="0" dirty="0">
                          <a:ln>
                            <a:noFill/>
                          </a:ln>
                          <a:solidFill>
                            <a:srgbClr val="009BD0"/>
                          </a:solidFill>
                        </a:rPr>
                        <a:t> leichte Anstrengung</a:t>
                      </a:r>
                      <a:endParaRPr lang="de-DE" dirty="0">
                        <a:ln>
                          <a:noFill/>
                        </a:ln>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36244230"/>
                  </a:ext>
                </a:extLst>
              </a:tr>
              <a:tr h="370840">
                <a:tc>
                  <a:txBody>
                    <a:bodyPr/>
                    <a:lstStyle/>
                    <a:p>
                      <a:r>
                        <a:rPr lang="de-DE" dirty="0">
                          <a:ln>
                            <a:noFill/>
                          </a:ln>
                          <a:solidFill>
                            <a:srgbClr val="009BD0"/>
                          </a:solidFill>
                        </a:rPr>
                        <a:t>3</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ln>
                            <a:noFill/>
                          </a:ln>
                          <a:solidFill>
                            <a:srgbClr val="009BD0"/>
                          </a:solidFill>
                        </a:rPr>
                        <a:t>Mäßig</a:t>
                      </a:r>
                      <a:r>
                        <a:rPr lang="de-DE" baseline="0" dirty="0">
                          <a:ln>
                            <a:noFill/>
                          </a:ln>
                          <a:solidFill>
                            <a:srgbClr val="009BD0"/>
                          </a:solidFill>
                        </a:rPr>
                        <a:t>/leichte Anstrengung</a:t>
                      </a:r>
                      <a:endParaRPr lang="de-DE" dirty="0">
                        <a:ln>
                          <a:noFill/>
                        </a:ln>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36216528"/>
                  </a:ext>
                </a:extLst>
              </a:tr>
              <a:tr h="370840">
                <a:tc>
                  <a:txBody>
                    <a:bodyPr/>
                    <a:lstStyle/>
                    <a:p>
                      <a:r>
                        <a:rPr lang="de-DE" dirty="0">
                          <a:ln>
                            <a:noFill/>
                          </a:ln>
                          <a:solidFill>
                            <a:srgbClr val="009BD0"/>
                          </a:solidFill>
                        </a:rPr>
                        <a:t>4</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ln>
                            <a:noFill/>
                          </a:ln>
                          <a:solidFill>
                            <a:srgbClr val="009BD0"/>
                          </a:solidFill>
                        </a:rPr>
                        <a:t>Etwas schwer</a:t>
                      </a: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27019209"/>
                  </a:ext>
                </a:extLst>
              </a:tr>
              <a:tr h="370840">
                <a:tc>
                  <a:txBody>
                    <a:bodyPr/>
                    <a:lstStyle/>
                    <a:p>
                      <a:r>
                        <a:rPr lang="de-DE" dirty="0">
                          <a:ln>
                            <a:noFill/>
                          </a:ln>
                          <a:solidFill>
                            <a:srgbClr val="009BD0"/>
                          </a:solidFill>
                        </a:rPr>
                        <a:t>5</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ln>
                            <a:noFill/>
                          </a:ln>
                          <a:solidFill>
                            <a:srgbClr val="009BD0"/>
                          </a:solidFill>
                        </a:rPr>
                        <a:t>Schwer</a:t>
                      </a: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172535613"/>
                  </a:ext>
                </a:extLst>
              </a:tr>
              <a:tr h="370840">
                <a:tc>
                  <a:txBody>
                    <a:bodyPr/>
                    <a:lstStyle/>
                    <a:p>
                      <a:r>
                        <a:rPr lang="de-DE" dirty="0">
                          <a:ln>
                            <a:noFill/>
                          </a:ln>
                          <a:solidFill>
                            <a:srgbClr val="009BD0"/>
                          </a:solidFill>
                        </a:rPr>
                        <a:t>6</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ln>
                          <a:noFill/>
                        </a:ln>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179200872"/>
                  </a:ext>
                </a:extLst>
              </a:tr>
              <a:tr h="370840">
                <a:tc>
                  <a:txBody>
                    <a:bodyPr/>
                    <a:lstStyle/>
                    <a:p>
                      <a:r>
                        <a:rPr lang="de-DE" dirty="0">
                          <a:ln>
                            <a:noFill/>
                          </a:ln>
                          <a:solidFill>
                            <a:srgbClr val="009BD0"/>
                          </a:solidFill>
                        </a:rPr>
                        <a:t>7</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ln>
                            <a:noFill/>
                          </a:ln>
                          <a:solidFill>
                            <a:srgbClr val="009BD0"/>
                          </a:solidFill>
                        </a:rPr>
                        <a:t>Sehr schwer</a:t>
                      </a: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21312508"/>
                  </a:ext>
                </a:extLst>
              </a:tr>
              <a:tr h="370840">
                <a:tc>
                  <a:txBody>
                    <a:bodyPr/>
                    <a:lstStyle/>
                    <a:p>
                      <a:r>
                        <a:rPr lang="de-DE" dirty="0">
                          <a:ln>
                            <a:noFill/>
                          </a:ln>
                          <a:solidFill>
                            <a:srgbClr val="009BD0"/>
                          </a:solidFill>
                        </a:rPr>
                        <a:t>8</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ln>
                          <a:noFill/>
                        </a:ln>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69441698"/>
                  </a:ext>
                </a:extLst>
              </a:tr>
              <a:tr h="370840">
                <a:tc>
                  <a:txBody>
                    <a:bodyPr/>
                    <a:lstStyle/>
                    <a:p>
                      <a:r>
                        <a:rPr lang="de-DE" dirty="0">
                          <a:ln>
                            <a:noFill/>
                          </a:ln>
                          <a:solidFill>
                            <a:srgbClr val="009BD0"/>
                          </a:solidFill>
                        </a:rPr>
                        <a:t>9</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ln>
                            <a:noFill/>
                          </a:ln>
                          <a:solidFill>
                            <a:srgbClr val="009BD0"/>
                          </a:solidFill>
                        </a:rPr>
                        <a:t>Äußerst schwer</a:t>
                      </a: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15296249"/>
                  </a:ext>
                </a:extLst>
              </a:tr>
              <a:tr h="370840">
                <a:tc>
                  <a:txBody>
                    <a:bodyPr/>
                    <a:lstStyle/>
                    <a:p>
                      <a:r>
                        <a:rPr lang="de-DE" dirty="0">
                          <a:ln>
                            <a:noFill/>
                          </a:ln>
                          <a:solidFill>
                            <a:srgbClr val="009BD0"/>
                          </a:solidFill>
                        </a:rPr>
                        <a:t>10</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ln>
                            <a:noFill/>
                          </a:ln>
                          <a:solidFill>
                            <a:srgbClr val="009BD0"/>
                          </a:solidFill>
                        </a:rPr>
                        <a:t>Maximale Anstrengung</a:t>
                      </a: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34868376"/>
                  </a:ext>
                </a:extLst>
              </a:tr>
            </a:tbl>
          </a:graphicData>
        </a:graphic>
      </p:graphicFrame>
      <p:sp>
        <p:nvSpPr>
          <p:cNvPr id="3" name="Textfeld 2"/>
          <p:cNvSpPr txBox="1"/>
          <p:nvPr/>
        </p:nvSpPr>
        <p:spPr>
          <a:xfrm>
            <a:off x="334963" y="1412875"/>
            <a:ext cx="2700337" cy="5076825"/>
          </a:xfrm>
          <a:prstGeom prst="rect">
            <a:avLst/>
          </a:prstGeom>
          <a:noFill/>
        </p:spPr>
        <p:txBody>
          <a:bodyPr wrap="none" rtlCol="0">
            <a:noAutofit/>
          </a:bodyPr>
          <a:lstStyle/>
          <a:p>
            <a:r>
              <a:rPr lang="de-DE" sz="2400" b="1" dirty="0">
                <a:solidFill>
                  <a:srgbClr val="009BD0"/>
                </a:solidFill>
                <a:latin typeface="+mj-lt"/>
              </a:rPr>
              <a:t>Borg-Skala</a:t>
            </a:r>
          </a:p>
        </p:txBody>
      </p:sp>
    </p:spTree>
    <p:extLst>
      <p:ext uri="{BB962C8B-B14F-4D97-AF65-F5344CB8AC3E}">
        <p14:creationId xmlns:p14="http://schemas.microsoft.com/office/powerpoint/2010/main" val="36469132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4. Steigerung der körperlichen Aktivitäten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23</a:t>
            </a:fld>
            <a:endParaRPr lang="de-DE" dirty="0"/>
          </a:p>
        </p:txBody>
      </p:sp>
      <p:graphicFrame>
        <p:nvGraphicFramePr>
          <p:cNvPr id="6" name="Tabelle 5"/>
          <p:cNvGraphicFramePr>
            <a:graphicFrameLocks noGrp="1"/>
          </p:cNvGraphicFramePr>
          <p:nvPr>
            <p:extLst>
              <p:ext uri="{D42A27DB-BD31-4B8C-83A1-F6EECF244321}">
                <p14:modId xmlns:p14="http://schemas.microsoft.com/office/powerpoint/2010/main" val="2566976928"/>
              </p:ext>
            </p:extLst>
          </p:nvPr>
        </p:nvGraphicFramePr>
        <p:xfrm>
          <a:off x="3181462" y="1412875"/>
          <a:ext cx="7954851" cy="4815840"/>
        </p:xfrm>
        <a:graphic>
          <a:graphicData uri="http://schemas.openxmlformats.org/drawingml/2006/table">
            <a:tbl>
              <a:tblPr firstRow="1" bandRow="1">
                <a:tableStyleId>{5ACB3F56-7768-405F-84FF-31046667B651}</a:tableStyleId>
              </a:tblPr>
              <a:tblGrid>
                <a:gridCol w="742221">
                  <a:extLst>
                    <a:ext uri="{9D8B030D-6E8A-4147-A177-3AD203B41FA5}">
                      <a16:colId xmlns:a16="http://schemas.microsoft.com/office/drawing/2014/main" val="3551586684"/>
                    </a:ext>
                  </a:extLst>
                </a:gridCol>
                <a:gridCol w="3612630">
                  <a:extLst>
                    <a:ext uri="{9D8B030D-6E8A-4147-A177-3AD203B41FA5}">
                      <a16:colId xmlns:a16="http://schemas.microsoft.com/office/drawing/2014/main" val="3421850626"/>
                    </a:ext>
                  </a:extLst>
                </a:gridCol>
                <a:gridCol w="720000">
                  <a:extLst>
                    <a:ext uri="{9D8B030D-6E8A-4147-A177-3AD203B41FA5}">
                      <a16:colId xmlns:a16="http://schemas.microsoft.com/office/drawing/2014/main" val="2114795886"/>
                    </a:ext>
                  </a:extLst>
                </a:gridCol>
                <a:gridCol w="720000">
                  <a:extLst>
                    <a:ext uri="{9D8B030D-6E8A-4147-A177-3AD203B41FA5}">
                      <a16:colId xmlns:a16="http://schemas.microsoft.com/office/drawing/2014/main" val="3351461007"/>
                    </a:ext>
                  </a:extLst>
                </a:gridCol>
                <a:gridCol w="720000">
                  <a:extLst>
                    <a:ext uri="{9D8B030D-6E8A-4147-A177-3AD203B41FA5}">
                      <a16:colId xmlns:a16="http://schemas.microsoft.com/office/drawing/2014/main" val="453746496"/>
                    </a:ext>
                  </a:extLst>
                </a:gridCol>
                <a:gridCol w="720000">
                  <a:extLst>
                    <a:ext uri="{9D8B030D-6E8A-4147-A177-3AD203B41FA5}">
                      <a16:colId xmlns:a16="http://schemas.microsoft.com/office/drawing/2014/main" val="2966567196"/>
                    </a:ext>
                  </a:extLst>
                </a:gridCol>
                <a:gridCol w="720000">
                  <a:extLst>
                    <a:ext uri="{9D8B030D-6E8A-4147-A177-3AD203B41FA5}">
                      <a16:colId xmlns:a16="http://schemas.microsoft.com/office/drawing/2014/main" val="954237542"/>
                    </a:ext>
                  </a:extLst>
                </a:gridCol>
              </a:tblGrid>
              <a:tr h="235034">
                <a:tc>
                  <a:txBody>
                    <a:bodyPr/>
                    <a:lstStyle/>
                    <a:p>
                      <a:endParaRPr lang="de-DE" dirty="0">
                        <a:solidFill>
                          <a:srgbClr val="009BD0"/>
                        </a:solidFill>
                        <a:latin typeface="+mj-lt"/>
                      </a:endParaRP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endParaRPr lang="de-DE" dirty="0">
                        <a:solidFill>
                          <a:srgbClr val="009BD0"/>
                        </a:solidFill>
                        <a:latin typeface="+mj-lt"/>
                      </a:endParaRP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gridSpan="5">
                  <a:txBody>
                    <a:bodyPr/>
                    <a:lstStyle/>
                    <a:p>
                      <a:pPr algn="ctr"/>
                      <a:r>
                        <a:rPr lang="de-DE" dirty="0">
                          <a:solidFill>
                            <a:srgbClr val="009BD0"/>
                          </a:solidFill>
                          <a:latin typeface="+mj-lt"/>
                        </a:rPr>
                        <a:t>Phasen</a:t>
                      </a: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0892133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solidFill>
                            <a:srgbClr val="009BD0"/>
                          </a:solidFill>
                          <a:latin typeface="+mj-lt"/>
                        </a:rPr>
                        <a:t>Wert</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r>
                        <a:rPr lang="de-DE" b="1" dirty="0">
                          <a:solidFill>
                            <a:srgbClr val="009BD0"/>
                          </a:solidFill>
                          <a:latin typeface="+mj-lt"/>
                        </a:rPr>
                        <a:t>Anstrengung</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pPr algn="ctr"/>
                      <a:r>
                        <a:rPr lang="de-DE" b="1" dirty="0">
                          <a:solidFill>
                            <a:srgbClr val="009BD0"/>
                          </a:solidFill>
                          <a:latin typeface="+mj-lt"/>
                        </a:rPr>
                        <a:t>1</a:t>
                      </a: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pPr algn="ctr"/>
                      <a:r>
                        <a:rPr lang="de-DE" b="1" dirty="0">
                          <a:solidFill>
                            <a:srgbClr val="009BD0"/>
                          </a:solidFill>
                          <a:latin typeface="+mj-lt"/>
                        </a:rPr>
                        <a:t>2</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pPr algn="ctr"/>
                      <a:r>
                        <a:rPr lang="de-DE" b="1" dirty="0">
                          <a:solidFill>
                            <a:srgbClr val="009BD0"/>
                          </a:solidFill>
                          <a:latin typeface="+mj-lt"/>
                        </a:rPr>
                        <a:t>3</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pPr algn="ctr"/>
                      <a:r>
                        <a:rPr lang="de-DE" b="1" dirty="0">
                          <a:solidFill>
                            <a:srgbClr val="009BD0"/>
                          </a:solidFill>
                          <a:latin typeface="+mj-lt"/>
                        </a:rPr>
                        <a:t>4</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pPr algn="ctr"/>
                      <a:r>
                        <a:rPr lang="de-DE" b="1" dirty="0">
                          <a:solidFill>
                            <a:srgbClr val="009BD0"/>
                          </a:solidFill>
                          <a:latin typeface="+mj-lt"/>
                        </a:rPr>
                        <a:t>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extLst>
                  <a:ext uri="{0D108BD9-81ED-4DB2-BD59-A6C34878D82A}">
                    <a16:rowId xmlns:a16="http://schemas.microsoft.com/office/drawing/2014/main" val="2006469657"/>
                  </a:ext>
                </a:extLst>
              </a:tr>
              <a:tr h="370840">
                <a:tc>
                  <a:txBody>
                    <a:bodyPr/>
                    <a:lstStyle/>
                    <a:p>
                      <a:r>
                        <a:rPr lang="de-DE" dirty="0">
                          <a:solidFill>
                            <a:srgbClr val="009BD0"/>
                          </a:solidFill>
                        </a:rPr>
                        <a:t>0</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Ruhezustand/keine Anstrengung </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sz="1800" kern="1200" dirty="0">
                        <a:solidFill>
                          <a:srgbClr val="2C2E2E"/>
                        </a:solidFill>
                        <a:latin typeface="+mn-lt"/>
                        <a:ea typeface="+mn-ea"/>
                        <a:cs typeface="+mn-cs"/>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690387046"/>
                  </a:ext>
                </a:extLst>
              </a:tr>
              <a:tr h="370840">
                <a:tc>
                  <a:txBody>
                    <a:bodyPr/>
                    <a:lstStyle/>
                    <a:p>
                      <a:r>
                        <a:rPr lang="de-DE" dirty="0">
                          <a:solidFill>
                            <a:srgbClr val="009BD0"/>
                          </a:solidFill>
                        </a:rPr>
                        <a:t>1</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Äußerst leichte Anstrengung</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4023936747"/>
                  </a:ext>
                </a:extLst>
              </a:tr>
              <a:tr h="370840">
                <a:tc>
                  <a:txBody>
                    <a:bodyPr/>
                    <a:lstStyle/>
                    <a:p>
                      <a:r>
                        <a:rPr lang="de-DE" dirty="0">
                          <a:solidFill>
                            <a:srgbClr val="009BD0"/>
                          </a:solidFill>
                        </a:rPr>
                        <a:t>2</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Leicht/sehr</a:t>
                      </a:r>
                      <a:r>
                        <a:rPr lang="de-DE" baseline="0" dirty="0">
                          <a:solidFill>
                            <a:srgbClr val="009BD0"/>
                          </a:solidFill>
                        </a:rPr>
                        <a:t> leichte Anstrengung</a:t>
                      </a:r>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1236244230"/>
                  </a:ext>
                </a:extLst>
              </a:tr>
              <a:tr h="370840">
                <a:tc>
                  <a:txBody>
                    <a:bodyPr/>
                    <a:lstStyle/>
                    <a:p>
                      <a:r>
                        <a:rPr lang="de-DE" dirty="0">
                          <a:solidFill>
                            <a:srgbClr val="009BD0"/>
                          </a:solidFill>
                        </a:rPr>
                        <a:t>3</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Mäßig</a:t>
                      </a:r>
                      <a:r>
                        <a:rPr lang="de-DE" baseline="0" dirty="0">
                          <a:solidFill>
                            <a:srgbClr val="009BD0"/>
                          </a:solidFill>
                        </a:rPr>
                        <a:t>/leichte Anstrengung </a:t>
                      </a:r>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036216528"/>
                  </a:ext>
                </a:extLst>
              </a:tr>
              <a:tr h="370840">
                <a:tc>
                  <a:txBody>
                    <a:bodyPr/>
                    <a:lstStyle/>
                    <a:p>
                      <a:r>
                        <a:rPr lang="de-DE" dirty="0">
                          <a:solidFill>
                            <a:srgbClr val="009BD0"/>
                          </a:solidFill>
                        </a:rPr>
                        <a:t>4</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Etwas schwer</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027019209"/>
                  </a:ext>
                </a:extLst>
              </a:tr>
              <a:tr h="370840">
                <a:tc>
                  <a:txBody>
                    <a:bodyPr/>
                    <a:lstStyle/>
                    <a:p>
                      <a:r>
                        <a:rPr lang="de-DE" dirty="0">
                          <a:solidFill>
                            <a:srgbClr val="009BD0"/>
                          </a:solidFill>
                        </a:rPr>
                        <a:t>5</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Schwer</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3172535613"/>
                  </a:ext>
                </a:extLst>
              </a:tr>
              <a:tr h="370840">
                <a:tc>
                  <a:txBody>
                    <a:bodyPr/>
                    <a:lstStyle/>
                    <a:p>
                      <a:r>
                        <a:rPr lang="de-DE" dirty="0">
                          <a:solidFill>
                            <a:srgbClr val="009BD0"/>
                          </a:solidFill>
                        </a:rPr>
                        <a:t>6</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1179200872"/>
                  </a:ext>
                </a:extLst>
              </a:tr>
              <a:tr h="370840">
                <a:tc>
                  <a:txBody>
                    <a:bodyPr/>
                    <a:lstStyle/>
                    <a:p>
                      <a:r>
                        <a:rPr lang="de-DE" dirty="0">
                          <a:solidFill>
                            <a:srgbClr val="009BD0"/>
                          </a:solidFill>
                        </a:rPr>
                        <a:t>7</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Sehr schwer</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721312508"/>
                  </a:ext>
                </a:extLst>
              </a:tr>
              <a:tr h="370840">
                <a:tc>
                  <a:txBody>
                    <a:bodyPr/>
                    <a:lstStyle/>
                    <a:p>
                      <a:r>
                        <a:rPr lang="de-DE" dirty="0">
                          <a:solidFill>
                            <a:srgbClr val="009BD0"/>
                          </a:solidFill>
                        </a:rPr>
                        <a:t>8</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669441698"/>
                  </a:ext>
                </a:extLst>
              </a:tr>
              <a:tr h="370840">
                <a:tc>
                  <a:txBody>
                    <a:bodyPr/>
                    <a:lstStyle/>
                    <a:p>
                      <a:r>
                        <a:rPr lang="de-DE" dirty="0">
                          <a:solidFill>
                            <a:srgbClr val="009BD0"/>
                          </a:solidFill>
                        </a:rPr>
                        <a:t>9</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Äußerst schwer</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4115296249"/>
                  </a:ext>
                </a:extLst>
              </a:tr>
              <a:tr h="370840">
                <a:tc>
                  <a:txBody>
                    <a:bodyPr/>
                    <a:lstStyle/>
                    <a:p>
                      <a:r>
                        <a:rPr lang="de-DE" dirty="0">
                          <a:solidFill>
                            <a:srgbClr val="009BD0"/>
                          </a:solidFill>
                        </a:rPr>
                        <a:t>10</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Maximale Anstrengung</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1834868376"/>
                  </a:ext>
                </a:extLst>
              </a:tr>
            </a:tbl>
          </a:graphicData>
        </a:graphic>
      </p:graphicFrame>
      <p:sp>
        <p:nvSpPr>
          <p:cNvPr id="3" name="Textfeld 2"/>
          <p:cNvSpPr txBox="1"/>
          <p:nvPr/>
        </p:nvSpPr>
        <p:spPr>
          <a:xfrm>
            <a:off x="334963" y="1412875"/>
            <a:ext cx="2700337" cy="5076825"/>
          </a:xfrm>
          <a:prstGeom prst="rect">
            <a:avLst/>
          </a:prstGeom>
          <a:noFill/>
        </p:spPr>
        <p:txBody>
          <a:bodyPr wrap="none" rtlCol="0">
            <a:noAutofit/>
          </a:bodyPr>
          <a:lstStyle/>
          <a:p>
            <a:r>
              <a:rPr lang="de-DE" sz="2400" b="1" dirty="0">
                <a:solidFill>
                  <a:srgbClr val="009BD0"/>
                </a:solidFill>
                <a:latin typeface="+mj-lt"/>
              </a:rPr>
              <a:t>Rückkehr zum </a:t>
            </a:r>
            <a:br>
              <a:rPr lang="de-DE" sz="2400" b="1" dirty="0">
                <a:solidFill>
                  <a:srgbClr val="009BD0"/>
                </a:solidFill>
                <a:latin typeface="+mj-lt"/>
              </a:rPr>
            </a:br>
            <a:r>
              <a:rPr lang="de-DE" sz="2400" b="1" dirty="0">
                <a:solidFill>
                  <a:srgbClr val="009BD0"/>
                </a:solidFill>
                <a:latin typeface="+mj-lt"/>
              </a:rPr>
              <a:t>Sport in 5 Phasen</a:t>
            </a:r>
          </a:p>
        </p:txBody>
      </p:sp>
    </p:spTree>
    <p:extLst>
      <p:ext uri="{BB962C8B-B14F-4D97-AF65-F5344CB8AC3E}">
        <p14:creationId xmlns:p14="http://schemas.microsoft.com/office/powerpoint/2010/main" val="35879597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elle 12"/>
          <p:cNvGraphicFramePr>
            <a:graphicFrameLocks noGrp="1"/>
          </p:cNvGraphicFramePr>
          <p:nvPr>
            <p:extLst>
              <p:ext uri="{D42A27DB-BD31-4B8C-83A1-F6EECF244321}">
                <p14:modId xmlns:p14="http://schemas.microsoft.com/office/powerpoint/2010/main" val="1303779820"/>
              </p:ext>
            </p:extLst>
          </p:nvPr>
        </p:nvGraphicFramePr>
        <p:xfrm>
          <a:off x="3181462" y="1412875"/>
          <a:ext cx="7954851" cy="4815840"/>
        </p:xfrm>
        <a:graphic>
          <a:graphicData uri="http://schemas.openxmlformats.org/drawingml/2006/table">
            <a:tbl>
              <a:tblPr firstRow="1" bandRow="1">
                <a:tableStyleId>{5ACB3F56-7768-405F-84FF-31046667B651}</a:tableStyleId>
              </a:tblPr>
              <a:tblGrid>
                <a:gridCol w="742221">
                  <a:extLst>
                    <a:ext uri="{9D8B030D-6E8A-4147-A177-3AD203B41FA5}">
                      <a16:colId xmlns:a16="http://schemas.microsoft.com/office/drawing/2014/main" val="3551586684"/>
                    </a:ext>
                  </a:extLst>
                </a:gridCol>
                <a:gridCol w="3612630">
                  <a:extLst>
                    <a:ext uri="{9D8B030D-6E8A-4147-A177-3AD203B41FA5}">
                      <a16:colId xmlns:a16="http://schemas.microsoft.com/office/drawing/2014/main" val="3421850626"/>
                    </a:ext>
                  </a:extLst>
                </a:gridCol>
                <a:gridCol w="720000">
                  <a:extLst>
                    <a:ext uri="{9D8B030D-6E8A-4147-A177-3AD203B41FA5}">
                      <a16:colId xmlns:a16="http://schemas.microsoft.com/office/drawing/2014/main" val="2114795886"/>
                    </a:ext>
                  </a:extLst>
                </a:gridCol>
                <a:gridCol w="720000">
                  <a:extLst>
                    <a:ext uri="{9D8B030D-6E8A-4147-A177-3AD203B41FA5}">
                      <a16:colId xmlns:a16="http://schemas.microsoft.com/office/drawing/2014/main" val="3351461007"/>
                    </a:ext>
                  </a:extLst>
                </a:gridCol>
                <a:gridCol w="720000">
                  <a:extLst>
                    <a:ext uri="{9D8B030D-6E8A-4147-A177-3AD203B41FA5}">
                      <a16:colId xmlns:a16="http://schemas.microsoft.com/office/drawing/2014/main" val="453746496"/>
                    </a:ext>
                  </a:extLst>
                </a:gridCol>
                <a:gridCol w="720000">
                  <a:extLst>
                    <a:ext uri="{9D8B030D-6E8A-4147-A177-3AD203B41FA5}">
                      <a16:colId xmlns:a16="http://schemas.microsoft.com/office/drawing/2014/main" val="2966567196"/>
                    </a:ext>
                  </a:extLst>
                </a:gridCol>
                <a:gridCol w="720000">
                  <a:extLst>
                    <a:ext uri="{9D8B030D-6E8A-4147-A177-3AD203B41FA5}">
                      <a16:colId xmlns:a16="http://schemas.microsoft.com/office/drawing/2014/main" val="954237542"/>
                    </a:ext>
                  </a:extLst>
                </a:gridCol>
              </a:tblGrid>
              <a:tr h="235034">
                <a:tc>
                  <a:txBody>
                    <a:bodyPr/>
                    <a:lstStyle/>
                    <a:p>
                      <a:endParaRPr lang="de-DE" dirty="0">
                        <a:solidFill>
                          <a:srgbClr val="009BD0"/>
                        </a:solidFill>
                        <a:latin typeface="+mj-lt"/>
                      </a:endParaRP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endParaRPr lang="de-DE" dirty="0">
                        <a:solidFill>
                          <a:srgbClr val="009BD0"/>
                        </a:solidFill>
                        <a:latin typeface="+mj-lt"/>
                      </a:endParaRP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gridSpan="5">
                  <a:txBody>
                    <a:bodyPr/>
                    <a:lstStyle/>
                    <a:p>
                      <a:pPr algn="ctr"/>
                      <a:r>
                        <a:rPr lang="de-DE" dirty="0">
                          <a:solidFill>
                            <a:srgbClr val="009BD0"/>
                          </a:solidFill>
                          <a:latin typeface="+mj-lt"/>
                        </a:rPr>
                        <a:t>Phasen</a:t>
                      </a: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0892133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solidFill>
                            <a:srgbClr val="009BD0"/>
                          </a:solidFill>
                          <a:latin typeface="+mj-lt"/>
                        </a:rPr>
                        <a:t>Wert</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r>
                        <a:rPr lang="de-DE" b="1" dirty="0">
                          <a:solidFill>
                            <a:srgbClr val="009BD0"/>
                          </a:solidFill>
                          <a:latin typeface="+mj-lt"/>
                        </a:rPr>
                        <a:t>Anstrengung</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pPr algn="ctr"/>
                      <a:r>
                        <a:rPr lang="de-DE" b="1" dirty="0">
                          <a:solidFill>
                            <a:srgbClr val="009BD0"/>
                          </a:solidFill>
                          <a:latin typeface="+mj-lt"/>
                        </a:rPr>
                        <a:t>1</a:t>
                      </a: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pPr algn="ctr"/>
                      <a:endParaRPr lang="de-DE" b="1" dirty="0">
                        <a:solidFill>
                          <a:srgbClr val="009BD0"/>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de-DE" b="1" dirty="0">
                        <a:solidFill>
                          <a:srgbClr val="009BD0"/>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de-DE" b="1" dirty="0">
                        <a:solidFill>
                          <a:srgbClr val="009BD0"/>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de-DE" b="1" dirty="0">
                        <a:solidFill>
                          <a:srgbClr val="009BD0"/>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06469657"/>
                  </a:ext>
                </a:extLst>
              </a:tr>
              <a:tr h="370840">
                <a:tc>
                  <a:txBody>
                    <a:bodyPr/>
                    <a:lstStyle/>
                    <a:p>
                      <a:r>
                        <a:rPr lang="de-DE" dirty="0">
                          <a:solidFill>
                            <a:srgbClr val="009BD0"/>
                          </a:solidFill>
                        </a:rPr>
                        <a:t>0</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Ruhezustand/keine Anstrengung </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sz="1800" kern="1200" dirty="0">
                        <a:solidFill>
                          <a:srgbClr val="009BD0"/>
                        </a:solidFill>
                        <a:latin typeface="+mn-lt"/>
                        <a:ea typeface="+mn-ea"/>
                        <a:cs typeface="+mn-cs"/>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90387046"/>
                  </a:ext>
                </a:extLst>
              </a:tr>
              <a:tr h="370840">
                <a:tc>
                  <a:txBody>
                    <a:bodyPr/>
                    <a:lstStyle/>
                    <a:p>
                      <a:r>
                        <a:rPr lang="de-DE" dirty="0">
                          <a:solidFill>
                            <a:srgbClr val="009BD0"/>
                          </a:solidFill>
                        </a:rPr>
                        <a:t>1</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Äußerst leichte Anstrengung</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3936747"/>
                  </a:ext>
                </a:extLst>
              </a:tr>
              <a:tr h="370840">
                <a:tc>
                  <a:txBody>
                    <a:bodyPr/>
                    <a:lstStyle/>
                    <a:p>
                      <a:r>
                        <a:rPr lang="de-DE" dirty="0">
                          <a:solidFill>
                            <a:srgbClr val="009BD0"/>
                          </a:solidFill>
                        </a:rPr>
                        <a:t>2</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Leicht/sehr</a:t>
                      </a:r>
                      <a:r>
                        <a:rPr lang="de-DE" baseline="0" dirty="0">
                          <a:solidFill>
                            <a:srgbClr val="009BD0"/>
                          </a:solidFill>
                        </a:rPr>
                        <a:t> leichte Anstrengung</a:t>
                      </a:r>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36244230"/>
                  </a:ext>
                </a:extLst>
              </a:tr>
              <a:tr h="370840">
                <a:tc>
                  <a:txBody>
                    <a:bodyPr/>
                    <a:lstStyle/>
                    <a:p>
                      <a:r>
                        <a:rPr lang="de-DE" dirty="0">
                          <a:solidFill>
                            <a:srgbClr val="009BD0"/>
                          </a:solidFill>
                        </a:rPr>
                        <a:t>3</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Mäßig</a:t>
                      </a:r>
                      <a:r>
                        <a:rPr lang="de-DE" baseline="0" dirty="0">
                          <a:solidFill>
                            <a:srgbClr val="009BD0"/>
                          </a:solidFill>
                        </a:rPr>
                        <a:t>/leichte Anstrengung </a:t>
                      </a:r>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36216528"/>
                  </a:ext>
                </a:extLst>
              </a:tr>
              <a:tr h="370840">
                <a:tc>
                  <a:txBody>
                    <a:bodyPr/>
                    <a:lstStyle/>
                    <a:p>
                      <a:r>
                        <a:rPr lang="de-DE" dirty="0">
                          <a:solidFill>
                            <a:srgbClr val="009BD0"/>
                          </a:solidFill>
                        </a:rPr>
                        <a:t>4</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Etwas schwer</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27019209"/>
                  </a:ext>
                </a:extLst>
              </a:tr>
              <a:tr h="370840">
                <a:tc>
                  <a:txBody>
                    <a:bodyPr/>
                    <a:lstStyle/>
                    <a:p>
                      <a:r>
                        <a:rPr lang="de-DE" dirty="0">
                          <a:solidFill>
                            <a:srgbClr val="009BD0"/>
                          </a:solidFill>
                        </a:rPr>
                        <a:t>5</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Schwer</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72535613"/>
                  </a:ext>
                </a:extLst>
              </a:tr>
              <a:tr h="370840">
                <a:tc>
                  <a:txBody>
                    <a:bodyPr/>
                    <a:lstStyle/>
                    <a:p>
                      <a:r>
                        <a:rPr lang="de-DE" dirty="0">
                          <a:solidFill>
                            <a:srgbClr val="009BD0"/>
                          </a:solidFill>
                        </a:rPr>
                        <a:t>6</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9200872"/>
                  </a:ext>
                </a:extLst>
              </a:tr>
              <a:tr h="370840">
                <a:tc>
                  <a:txBody>
                    <a:bodyPr/>
                    <a:lstStyle/>
                    <a:p>
                      <a:r>
                        <a:rPr lang="de-DE" dirty="0">
                          <a:solidFill>
                            <a:srgbClr val="009BD0"/>
                          </a:solidFill>
                        </a:rPr>
                        <a:t>7</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Sehr schwer</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21312508"/>
                  </a:ext>
                </a:extLst>
              </a:tr>
              <a:tr h="370840">
                <a:tc>
                  <a:txBody>
                    <a:bodyPr/>
                    <a:lstStyle/>
                    <a:p>
                      <a:r>
                        <a:rPr lang="de-DE" dirty="0">
                          <a:solidFill>
                            <a:srgbClr val="009BD0"/>
                          </a:solidFill>
                        </a:rPr>
                        <a:t>8</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69441698"/>
                  </a:ext>
                </a:extLst>
              </a:tr>
              <a:tr h="370840">
                <a:tc>
                  <a:txBody>
                    <a:bodyPr/>
                    <a:lstStyle/>
                    <a:p>
                      <a:r>
                        <a:rPr lang="de-DE" dirty="0">
                          <a:solidFill>
                            <a:srgbClr val="009BD0"/>
                          </a:solidFill>
                        </a:rPr>
                        <a:t>9</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Äußerst schwer</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5296249"/>
                  </a:ext>
                </a:extLst>
              </a:tr>
              <a:tr h="370840">
                <a:tc>
                  <a:txBody>
                    <a:bodyPr/>
                    <a:lstStyle/>
                    <a:p>
                      <a:r>
                        <a:rPr lang="de-DE" dirty="0">
                          <a:solidFill>
                            <a:srgbClr val="009BD0"/>
                          </a:solidFill>
                        </a:rPr>
                        <a:t>10</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Maximale Anstrengung</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34868376"/>
                  </a:ext>
                </a:extLst>
              </a:tr>
            </a:tbl>
          </a:graphicData>
        </a:graphic>
      </p:graphicFrame>
      <p:sp>
        <p:nvSpPr>
          <p:cNvPr id="2" name="Titel 1"/>
          <p:cNvSpPr>
            <a:spLocks noGrp="1"/>
          </p:cNvSpPr>
          <p:nvPr>
            <p:ph type="title"/>
          </p:nvPr>
        </p:nvSpPr>
        <p:spPr/>
        <p:txBody>
          <a:bodyPr/>
          <a:lstStyle/>
          <a:p>
            <a:r>
              <a:rPr lang="de-DE" dirty="0"/>
              <a:t>4. Steigerung der körperlichen Aktivitäten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24</a:t>
            </a:fld>
            <a:endParaRPr lang="de-DE" dirty="0"/>
          </a:p>
        </p:txBody>
      </p:sp>
      <p:sp>
        <p:nvSpPr>
          <p:cNvPr id="3" name="Textfeld 2"/>
          <p:cNvSpPr txBox="1"/>
          <p:nvPr/>
        </p:nvSpPr>
        <p:spPr>
          <a:xfrm>
            <a:off x="334963" y="1412875"/>
            <a:ext cx="2700337" cy="5076825"/>
          </a:xfrm>
          <a:prstGeom prst="rect">
            <a:avLst/>
          </a:prstGeom>
          <a:noFill/>
        </p:spPr>
        <p:txBody>
          <a:bodyPr wrap="none" rtlCol="0">
            <a:noAutofit/>
          </a:bodyPr>
          <a:lstStyle/>
          <a:p>
            <a:r>
              <a:rPr lang="de-DE" sz="2400" b="1" dirty="0">
                <a:solidFill>
                  <a:srgbClr val="009BD0"/>
                </a:solidFill>
                <a:latin typeface="+mj-lt"/>
              </a:rPr>
              <a:t>Phase 1</a:t>
            </a:r>
          </a:p>
          <a:p>
            <a:endParaRPr lang="de-DE" sz="2400" b="1" dirty="0">
              <a:solidFill>
                <a:srgbClr val="009BD0"/>
              </a:solidFill>
              <a:latin typeface="+mj-lt"/>
            </a:endParaRPr>
          </a:p>
          <a:p>
            <a:r>
              <a:rPr lang="de-DE" dirty="0">
                <a:solidFill>
                  <a:srgbClr val="009BD0"/>
                </a:solidFill>
              </a:rPr>
              <a:t>Vorbereitung</a:t>
            </a:r>
          </a:p>
          <a:p>
            <a:pPr marL="342900" indent="-342900">
              <a:spcBef>
                <a:spcPts val="600"/>
              </a:spcBef>
              <a:buFont typeface="Arial" panose="020B0604020202020204" pitchFamily="34" charset="0"/>
              <a:buChar char="•"/>
            </a:pPr>
            <a:r>
              <a:rPr lang="de-DE" dirty="0">
                <a:solidFill>
                  <a:srgbClr val="009BD0"/>
                </a:solidFill>
              </a:rPr>
              <a:t>Spazierengehen</a:t>
            </a:r>
          </a:p>
          <a:p>
            <a:pPr marL="342900" indent="-342900">
              <a:spcBef>
                <a:spcPts val="600"/>
              </a:spcBef>
              <a:buFont typeface="Arial" panose="020B0604020202020204" pitchFamily="34" charset="0"/>
              <a:buChar char="•"/>
            </a:pPr>
            <a:r>
              <a:rPr lang="de-DE" dirty="0">
                <a:solidFill>
                  <a:srgbClr val="009BD0"/>
                </a:solidFill>
              </a:rPr>
              <a:t>Dehnungsübungen</a:t>
            </a:r>
          </a:p>
          <a:p>
            <a:pPr marL="342900" indent="-342900">
              <a:spcBef>
                <a:spcPts val="600"/>
              </a:spcBef>
              <a:buFont typeface="Arial" panose="020B0604020202020204" pitchFamily="34" charset="0"/>
              <a:buChar char="•"/>
            </a:pPr>
            <a:r>
              <a:rPr lang="de-DE" dirty="0">
                <a:solidFill>
                  <a:srgbClr val="009BD0"/>
                </a:solidFill>
              </a:rPr>
              <a:t>Gleichgewichts-</a:t>
            </a:r>
            <a:br>
              <a:rPr lang="de-DE" dirty="0">
                <a:solidFill>
                  <a:srgbClr val="009BD0"/>
                </a:solidFill>
              </a:rPr>
            </a:br>
            <a:r>
              <a:rPr lang="de-DE" dirty="0" err="1">
                <a:solidFill>
                  <a:srgbClr val="009BD0"/>
                </a:solidFill>
              </a:rPr>
              <a:t>übungen</a:t>
            </a:r>
            <a:endParaRPr lang="de-DE" dirty="0">
              <a:solidFill>
                <a:srgbClr val="009BD0"/>
              </a:solidFill>
            </a:endParaRPr>
          </a:p>
        </p:txBody>
      </p:sp>
      <p:sp>
        <p:nvSpPr>
          <p:cNvPr id="7" name="Rechteck 6">
            <a:extLst>
              <a:ext uri="{FF2B5EF4-FFF2-40B4-BE49-F238E27FC236}">
                <a16:creationId xmlns:a16="http://schemas.microsoft.com/office/drawing/2014/main" id="{16BA25FE-5217-7C07-6E5E-4C5806ABDF56}"/>
              </a:ext>
            </a:extLst>
          </p:cNvPr>
          <p:cNvSpPr/>
          <p:nvPr/>
        </p:nvSpPr>
        <p:spPr>
          <a:xfrm>
            <a:off x="7541622" y="2161309"/>
            <a:ext cx="714104" cy="72819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082860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hteck 9"/>
          <p:cNvSpPr/>
          <p:nvPr/>
        </p:nvSpPr>
        <p:spPr>
          <a:xfrm>
            <a:off x="8253413" y="2152650"/>
            <a:ext cx="723900" cy="148218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p:txBody>
          <a:bodyPr/>
          <a:lstStyle/>
          <a:p>
            <a:r>
              <a:rPr lang="de-DE" dirty="0"/>
              <a:t>4. Steigerung der körperlichen Aktivitäten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25</a:t>
            </a:fld>
            <a:endParaRPr lang="de-DE" dirty="0"/>
          </a:p>
        </p:txBody>
      </p:sp>
      <p:sp>
        <p:nvSpPr>
          <p:cNvPr id="3" name="Textfeld 2"/>
          <p:cNvSpPr txBox="1"/>
          <p:nvPr/>
        </p:nvSpPr>
        <p:spPr>
          <a:xfrm>
            <a:off x="334963" y="1412875"/>
            <a:ext cx="2700337" cy="5076825"/>
          </a:xfrm>
          <a:prstGeom prst="rect">
            <a:avLst/>
          </a:prstGeom>
          <a:noFill/>
        </p:spPr>
        <p:txBody>
          <a:bodyPr wrap="none" rtlCol="0">
            <a:noAutofit/>
          </a:bodyPr>
          <a:lstStyle/>
          <a:p>
            <a:r>
              <a:rPr lang="de-DE" sz="2400" b="1" dirty="0">
                <a:solidFill>
                  <a:srgbClr val="009BD0"/>
                </a:solidFill>
                <a:latin typeface="+mj-lt"/>
              </a:rPr>
              <a:t>Phase 2</a:t>
            </a:r>
          </a:p>
          <a:p>
            <a:endParaRPr lang="de-DE" sz="2400" b="1" dirty="0">
              <a:solidFill>
                <a:srgbClr val="009BD0"/>
              </a:solidFill>
              <a:latin typeface="+mj-lt"/>
            </a:endParaRPr>
          </a:p>
          <a:p>
            <a:r>
              <a:rPr lang="de-DE" dirty="0">
                <a:solidFill>
                  <a:srgbClr val="009BD0"/>
                </a:solidFill>
              </a:rPr>
              <a:t>Wenig intensive Aktivität</a:t>
            </a:r>
          </a:p>
          <a:p>
            <a:pPr marL="342900" indent="-342900">
              <a:spcBef>
                <a:spcPts val="600"/>
              </a:spcBef>
              <a:buFont typeface="Arial" panose="020B0604020202020204" pitchFamily="34" charset="0"/>
              <a:buChar char="•"/>
            </a:pPr>
            <a:r>
              <a:rPr lang="de-DE" dirty="0">
                <a:solidFill>
                  <a:srgbClr val="009BD0"/>
                </a:solidFill>
              </a:rPr>
              <a:t>Spazierengehen</a:t>
            </a:r>
            <a:br>
              <a:rPr lang="de-DE" dirty="0">
                <a:solidFill>
                  <a:srgbClr val="009BD0"/>
                </a:solidFill>
              </a:rPr>
            </a:br>
            <a:r>
              <a:rPr lang="de-DE" dirty="0">
                <a:solidFill>
                  <a:srgbClr val="009BD0"/>
                </a:solidFill>
              </a:rPr>
              <a:t>(länger, schneller)</a:t>
            </a:r>
          </a:p>
          <a:p>
            <a:pPr marL="342900" indent="-342900">
              <a:spcBef>
                <a:spcPts val="600"/>
              </a:spcBef>
              <a:buFont typeface="Arial" panose="020B0604020202020204" pitchFamily="34" charset="0"/>
              <a:buChar char="•"/>
            </a:pPr>
            <a:r>
              <a:rPr lang="de-DE" dirty="0">
                <a:solidFill>
                  <a:srgbClr val="009BD0"/>
                </a:solidFill>
              </a:rPr>
              <a:t>Alltagsarbeit</a:t>
            </a:r>
            <a:br>
              <a:rPr lang="de-DE" dirty="0">
                <a:solidFill>
                  <a:srgbClr val="009BD0"/>
                </a:solidFill>
              </a:rPr>
            </a:br>
            <a:r>
              <a:rPr lang="de-DE" dirty="0">
                <a:solidFill>
                  <a:srgbClr val="009BD0"/>
                </a:solidFill>
              </a:rPr>
              <a:t>(Aufräumen)</a:t>
            </a:r>
          </a:p>
        </p:txBody>
      </p:sp>
      <p:graphicFrame>
        <p:nvGraphicFramePr>
          <p:cNvPr id="15" name="Tabelle 14">
            <a:extLst>
              <a:ext uri="{FF2B5EF4-FFF2-40B4-BE49-F238E27FC236}">
                <a16:creationId xmlns:a16="http://schemas.microsoft.com/office/drawing/2014/main" id="{78AA2655-DF5D-48D3-32DA-EC69D0A689A0}"/>
              </a:ext>
            </a:extLst>
          </p:cNvPr>
          <p:cNvGraphicFramePr>
            <a:graphicFrameLocks noGrp="1"/>
          </p:cNvGraphicFramePr>
          <p:nvPr>
            <p:extLst>
              <p:ext uri="{D42A27DB-BD31-4B8C-83A1-F6EECF244321}">
                <p14:modId xmlns:p14="http://schemas.microsoft.com/office/powerpoint/2010/main" val="2861877404"/>
              </p:ext>
            </p:extLst>
          </p:nvPr>
        </p:nvGraphicFramePr>
        <p:xfrm>
          <a:off x="3181462" y="1412875"/>
          <a:ext cx="7954851" cy="4815840"/>
        </p:xfrm>
        <a:graphic>
          <a:graphicData uri="http://schemas.openxmlformats.org/drawingml/2006/table">
            <a:tbl>
              <a:tblPr firstRow="1" bandRow="1">
                <a:tableStyleId>{5ACB3F56-7768-405F-84FF-31046667B651}</a:tableStyleId>
              </a:tblPr>
              <a:tblGrid>
                <a:gridCol w="742221">
                  <a:extLst>
                    <a:ext uri="{9D8B030D-6E8A-4147-A177-3AD203B41FA5}">
                      <a16:colId xmlns:a16="http://schemas.microsoft.com/office/drawing/2014/main" val="3551586684"/>
                    </a:ext>
                  </a:extLst>
                </a:gridCol>
                <a:gridCol w="3612630">
                  <a:extLst>
                    <a:ext uri="{9D8B030D-6E8A-4147-A177-3AD203B41FA5}">
                      <a16:colId xmlns:a16="http://schemas.microsoft.com/office/drawing/2014/main" val="3421850626"/>
                    </a:ext>
                  </a:extLst>
                </a:gridCol>
                <a:gridCol w="720000">
                  <a:extLst>
                    <a:ext uri="{9D8B030D-6E8A-4147-A177-3AD203B41FA5}">
                      <a16:colId xmlns:a16="http://schemas.microsoft.com/office/drawing/2014/main" val="2114795886"/>
                    </a:ext>
                  </a:extLst>
                </a:gridCol>
                <a:gridCol w="720000">
                  <a:extLst>
                    <a:ext uri="{9D8B030D-6E8A-4147-A177-3AD203B41FA5}">
                      <a16:colId xmlns:a16="http://schemas.microsoft.com/office/drawing/2014/main" val="3351461007"/>
                    </a:ext>
                  </a:extLst>
                </a:gridCol>
                <a:gridCol w="720000">
                  <a:extLst>
                    <a:ext uri="{9D8B030D-6E8A-4147-A177-3AD203B41FA5}">
                      <a16:colId xmlns:a16="http://schemas.microsoft.com/office/drawing/2014/main" val="453746496"/>
                    </a:ext>
                  </a:extLst>
                </a:gridCol>
                <a:gridCol w="720000">
                  <a:extLst>
                    <a:ext uri="{9D8B030D-6E8A-4147-A177-3AD203B41FA5}">
                      <a16:colId xmlns:a16="http://schemas.microsoft.com/office/drawing/2014/main" val="2966567196"/>
                    </a:ext>
                  </a:extLst>
                </a:gridCol>
                <a:gridCol w="720000">
                  <a:extLst>
                    <a:ext uri="{9D8B030D-6E8A-4147-A177-3AD203B41FA5}">
                      <a16:colId xmlns:a16="http://schemas.microsoft.com/office/drawing/2014/main" val="954237542"/>
                    </a:ext>
                  </a:extLst>
                </a:gridCol>
              </a:tblGrid>
              <a:tr h="235034">
                <a:tc>
                  <a:txBody>
                    <a:bodyPr/>
                    <a:lstStyle/>
                    <a:p>
                      <a:endParaRPr lang="de-DE" dirty="0">
                        <a:solidFill>
                          <a:srgbClr val="009BD0"/>
                        </a:solidFill>
                        <a:latin typeface="+mj-lt"/>
                      </a:endParaRP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endParaRPr lang="de-DE" dirty="0">
                        <a:solidFill>
                          <a:srgbClr val="009BD0"/>
                        </a:solidFill>
                        <a:latin typeface="+mj-lt"/>
                      </a:endParaRP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gridSpan="5">
                  <a:txBody>
                    <a:bodyPr/>
                    <a:lstStyle/>
                    <a:p>
                      <a:pPr algn="ctr"/>
                      <a:r>
                        <a:rPr lang="de-DE" dirty="0">
                          <a:solidFill>
                            <a:srgbClr val="009BD0"/>
                          </a:solidFill>
                          <a:latin typeface="+mj-lt"/>
                        </a:rPr>
                        <a:t>Phasen</a:t>
                      </a: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0892133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solidFill>
                            <a:srgbClr val="009BD0"/>
                          </a:solidFill>
                          <a:latin typeface="+mj-lt"/>
                        </a:rPr>
                        <a:t>Wert</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r>
                        <a:rPr lang="de-DE" b="1" dirty="0">
                          <a:solidFill>
                            <a:srgbClr val="009BD0"/>
                          </a:solidFill>
                          <a:latin typeface="+mj-lt"/>
                        </a:rPr>
                        <a:t>Anstrengung</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pPr algn="ctr"/>
                      <a:r>
                        <a:rPr lang="de-DE" b="1" dirty="0">
                          <a:solidFill>
                            <a:srgbClr val="009BD0"/>
                          </a:solidFill>
                          <a:latin typeface="+mj-lt"/>
                        </a:rPr>
                        <a:t>1</a:t>
                      </a: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pPr algn="ctr"/>
                      <a:r>
                        <a:rPr lang="de-DE" b="1" dirty="0">
                          <a:solidFill>
                            <a:srgbClr val="009BD0"/>
                          </a:solidFill>
                          <a:latin typeface="+mj-lt"/>
                        </a:rPr>
                        <a:t>2</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pPr algn="ctr"/>
                      <a:endParaRPr lang="de-DE" b="1" dirty="0">
                        <a:solidFill>
                          <a:srgbClr val="009BD0"/>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de-DE" b="1" dirty="0">
                        <a:solidFill>
                          <a:srgbClr val="009BD0"/>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de-DE" b="1" dirty="0">
                        <a:solidFill>
                          <a:srgbClr val="009BD0"/>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06469657"/>
                  </a:ext>
                </a:extLst>
              </a:tr>
              <a:tr h="370840">
                <a:tc>
                  <a:txBody>
                    <a:bodyPr/>
                    <a:lstStyle/>
                    <a:p>
                      <a:r>
                        <a:rPr lang="de-DE" dirty="0">
                          <a:solidFill>
                            <a:srgbClr val="009BD0"/>
                          </a:solidFill>
                        </a:rPr>
                        <a:t>0</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Ruhezustand/keine Anstrengung </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sz="1800" kern="1200" dirty="0">
                        <a:solidFill>
                          <a:srgbClr val="009BD0"/>
                        </a:solidFill>
                        <a:latin typeface="+mn-lt"/>
                        <a:ea typeface="+mn-ea"/>
                        <a:cs typeface="+mn-cs"/>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90387046"/>
                  </a:ext>
                </a:extLst>
              </a:tr>
              <a:tr h="370840">
                <a:tc>
                  <a:txBody>
                    <a:bodyPr/>
                    <a:lstStyle/>
                    <a:p>
                      <a:r>
                        <a:rPr lang="de-DE" dirty="0">
                          <a:solidFill>
                            <a:srgbClr val="009BD0"/>
                          </a:solidFill>
                        </a:rPr>
                        <a:t>1</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Äußerst leichte Anstrengung</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3936747"/>
                  </a:ext>
                </a:extLst>
              </a:tr>
              <a:tr h="370840">
                <a:tc>
                  <a:txBody>
                    <a:bodyPr/>
                    <a:lstStyle/>
                    <a:p>
                      <a:r>
                        <a:rPr lang="de-DE" dirty="0">
                          <a:solidFill>
                            <a:srgbClr val="009BD0"/>
                          </a:solidFill>
                        </a:rPr>
                        <a:t>2</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Leicht/sehr</a:t>
                      </a:r>
                      <a:r>
                        <a:rPr lang="de-DE" baseline="0" dirty="0">
                          <a:solidFill>
                            <a:srgbClr val="009BD0"/>
                          </a:solidFill>
                        </a:rPr>
                        <a:t> leichte Anstrengung</a:t>
                      </a:r>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36244230"/>
                  </a:ext>
                </a:extLst>
              </a:tr>
              <a:tr h="370840">
                <a:tc>
                  <a:txBody>
                    <a:bodyPr/>
                    <a:lstStyle/>
                    <a:p>
                      <a:r>
                        <a:rPr lang="de-DE" dirty="0">
                          <a:solidFill>
                            <a:srgbClr val="009BD0"/>
                          </a:solidFill>
                        </a:rPr>
                        <a:t>3</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Mäßig</a:t>
                      </a:r>
                      <a:r>
                        <a:rPr lang="de-DE" baseline="0" dirty="0">
                          <a:solidFill>
                            <a:srgbClr val="009BD0"/>
                          </a:solidFill>
                        </a:rPr>
                        <a:t>/leichte Anstrengung </a:t>
                      </a:r>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36216528"/>
                  </a:ext>
                </a:extLst>
              </a:tr>
              <a:tr h="370840">
                <a:tc>
                  <a:txBody>
                    <a:bodyPr/>
                    <a:lstStyle/>
                    <a:p>
                      <a:r>
                        <a:rPr lang="de-DE" dirty="0">
                          <a:solidFill>
                            <a:srgbClr val="009BD0"/>
                          </a:solidFill>
                        </a:rPr>
                        <a:t>4</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Etwas schwer</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27019209"/>
                  </a:ext>
                </a:extLst>
              </a:tr>
              <a:tr h="370840">
                <a:tc>
                  <a:txBody>
                    <a:bodyPr/>
                    <a:lstStyle/>
                    <a:p>
                      <a:r>
                        <a:rPr lang="de-DE" dirty="0">
                          <a:solidFill>
                            <a:srgbClr val="009BD0"/>
                          </a:solidFill>
                        </a:rPr>
                        <a:t>5</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Schwer</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72535613"/>
                  </a:ext>
                </a:extLst>
              </a:tr>
              <a:tr h="370840">
                <a:tc>
                  <a:txBody>
                    <a:bodyPr/>
                    <a:lstStyle/>
                    <a:p>
                      <a:r>
                        <a:rPr lang="de-DE" dirty="0">
                          <a:solidFill>
                            <a:srgbClr val="009BD0"/>
                          </a:solidFill>
                        </a:rPr>
                        <a:t>6</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9200872"/>
                  </a:ext>
                </a:extLst>
              </a:tr>
              <a:tr h="370840">
                <a:tc>
                  <a:txBody>
                    <a:bodyPr/>
                    <a:lstStyle/>
                    <a:p>
                      <a:r>
                        <a:rPr lang="de-DE" dirty="0">
                          <a:solidFill>
                            <a:srgbClr val="009BD0"/>
                          </a:solidFill>
                        </a:rPr>
                        <a:t>7</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Sehr schwer</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21312508"/>
                  </a:ext>
                </a:extLst>
              </a:tr>
              <a:tr h="370840">
                <a:tc>
                  <a:txBody>
                    <a:bodyPr/>
                    <a:lstStyle/>
                    <a:p>
                      <a:r>
                        <a:rPr lang="de-DE" dirty="0">
                          <a:solidFill>
                            <a:srgbClr val="009BD0"/>
                          </a:solidFill>
                        </a:rPr>
                        <a:t>8</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69441698"/>
                  </a:ext>
                </a:extLst>
              </a:tr>
              <a:tr h="370840">
                <a:tc>
                  <a:txBody>
                    <a:bodyPr/>
                    <a:lstStyle/>
                    <a:p>
                      <a:r>
                        <a:rPr lang="de-DE" dirty="0">
                          <a:solidFill>
                            <a:srgbClr val="009BD0"/>
                          </a:solidFill>
                        </a:rPr>
                        <a:t>9</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Äußerst schwer</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5296249"/>
                  </a:ext>
                </a:extLst>
              </a:tr>
              <a:tr h="370840">
                <a:tc>
                  <a:txBody>
                    <a:bodyPr/>
                    <a:lstStyle/>
                    <a:p>
                      <a:r>
                        <a:rPr lang="de-DE" dirty="0">
                          <a:solidFill>
                            <a:srgbClr val="009BD0"/>
                          </a:solidFill>
                        </a:rPr>
                        <a:t>10</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Maximale Anstrengung</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34868376"/>
                  </a:ext>
                </a:extLst>
              </a:tr>
            </a:tbl>
          </a:graphicData>
        </a:graphic>
      </p:graphicFrame>
    </p:spTree>
    <p:extLst>
      <p:ext uri="{BB962C8B-B14F-4D97-AF65-F5344CB8AC3E}">
        <p14:creationId xmlns:p14="http://schemas.microsoft.com/office/powerpoint/2010/main" val="1158952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elle 7"/>
          <p:cNvGraphicFramePr>
            <a:graphicFrameLocks noGrp="1"/>
          </p:cNvGraphicFramePr>
          <p:nvPr>
            <p:extLst>
              <p:ext uri="{D42A27DB-BD31-4B8C-83A1-F6EECF244321}">
                <p14:modId xmlns:p14="http://schemas.microsoft.com/office/powerpoint/2010/main" val="3847072849"/>
              </p:ext>
            </p:extLst>
          </p:nvPr>
        </p:nvGraphicFramePr>
        <p:xfrm>
          <a:off x="3181462" y="1412875"/>
          <a:ext cx="7954851" cy="4815840"/>
        </p:xfrm>
        <a:graphic>
          <a:graphicData uri="http://schemas.openxmlformats.org/drawingml/2006/table">
            <a:tbl>
              <a:tblPr firstRow="1" bandRow="1">
                <a:tableStyleId>{5ACB3F56-7768-405F-84FF-31046667B651}</a:tableStyleId>
              </a:tblPr>
              <a:tblGrid>
                <a:gridCol w="742221">
                  <a:extLst>
                    <a:ext uri="{9D8B030D-6E8A-4147-A177-3AD203B41FA5}">
                      <a16:colId xmlns:a16="http://schemas.microsoft.com/office/drawing/2014/main" val="3551586684"/>
                    </a:ext>
                  </a:extLst>
                </a:gridCol>
                <a:gridCol w="3612630">
                  <a:extLst>
                    <a:ext uri="{9D8B030D-6E8A-4147-A177-3AD203B41FA5}">
                      <a16:colId xmlns:a16="http://schemas.microsoft.com/office/drawing/2014/main" val="3421850626"/>
                    </a:ext>
                  </a:extLst>
                </a:gridCol>
                <a:gridCol w="720000">
                  <a:extLst>
                    <a:ext uri="{9D8B030D-6E8A-4147-A177-3AD203B41FA5}">
                      <a16:colId xmlns:a16="http://schemas.microsoft.com/office/drawing/2014/main" val="2114795886"/>
                    </a:ext>
                  </a:extLst>
                </a:gridCol>
                <a:gridCol w="720000">
                  <a:extLst>
                    <a:ext uri="{9D8B030D-6E8A-4147-A177-3AD203B41FA5}">
                      <a16:colId xmlns:a16="http://schemas.microsoft.com/office/drawing/2014/main" val="3351461007"/>
                    </a:ext>
                  </a:extLst>
                </a:gridCol>
                <a:gridCol w="720000">
                  <a:extLst>
                    <a:ext uri="{9D8B030D-6E8A-4147-A177-3AD203B41FA5}">
                      <a16:colId xmlns:a16="http://schemas.microsoft.com/office/drawing/2014/main" val="453746496"/>
                    </a:ext>
                  </a:extLst>
                </a:gridCol>
                <a:gridCol w="720000">
                  <a:extLst>
                    <a:ext uri="{9D8B030D-6E8A-4147-A177-3AD203B41FA5}">
                      <a16:colId xmlns:a16="http://schemas.microsoft.com/office/drawing/2014/main" val="2966567196"/>
                    </a:ext>
                  </a:extLst>
                </a:gridCol>
                <a:gridCol w="720000">
                  <a:extLst>
                    <a:ext uri="{9D8B030D-6E8A-4147-A177-3AD203B41FA5}">
                      <a16:colId xmlns:a16="http://schemas.microsoft.com/office/drawing/2014/main" val="954237542"/>
                    </a:ext>
                  </a:extLst>
                </a:gridCol>
              </a:tblGrid>
              <a:tr h="235034">
                <a:tc>
                  <a:txBody>
                    <a:bodyPr/>
                    <a:lstStyle/>
                    <a:p>
                      <a:endParaRPr lang="de-DE" dirty="0">
                        <a:solidFill>
                          <a:srgbClr val="009BD0"/>
                        </a:solidFill>
                        <a:latin typeface="+mj-lt"/>
                      </a:endParaRP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endParaRPr lang="de-DE" dirty="0">
                        <a:solidFill>
                          <a:srgbClr val="009BD0"/>
                        </a:solidFill>
                        <a:latin typeface="+mj-lt"/>
                      </a:endParaRP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gridSpan="5">
                  <a:txBody>
                    <a:bodyPr/>
                    <a:lstStyle/>
                    <a:p>
                      <a:pPr algn="ctr"/>
                      <a:r>
                        <a:rPr lang="de-DE" dirty="0">
                          <a:solidFill>
                            <a:srgbClr val="009BD0"/>
                          </a:solidFill>
                          <a:latin typeface="+mj-lt"/>
                        </a:rPr>
                        <a:t>Phasen</a:t>
                      </a: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0892133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solidFill>
                            <a:srgbClr val="009BD0"/>
                          </a:solidFill>
                          <a:latin typeface="+mj-lt"/>
                        </a:rPr>
                        <a:t>Wert</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r>
                        <a:rPr lang="de-DE" b="1" dirty="0">
                          <a:solidFill>
                            <a:srgbClr val="009BD0"/>
                          </a:solidFill>
                          <a:latin typeface="+mj-lt"/>
                        </a:rPr>
                        <a:t>Anstrengung</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pPr algn="ctr"/>
                      <a:r>
                        <a:rPr lang="de-DE" b="1" dirty="0">
                          <a:solidFill>
                            <a:srgbClr val="009BD0"/>
                          </a:solidFill>
                          <a:latin typeface="+mj-lt"/>
                        </a:rPr>
                        <a:t>1</a:t>
                      </a: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pPr algn="ctr"/>
                      <a:r>
                        <a:rPr lang="de-DE" b="1" dirty="0">
                          <a:solidFill>
                            <a:srgbClr val="009BD0"/>
                          </a:solidFill>
                          <a:latin typeface="+mj-lt"/>
                        </a:rPr>
                        <a:t>2</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pPr marL="0" algn="ctr" defTabSz="914400" rtl="0" eaLnBrk="1" latinLnBrk="0" hangingPunct="1"/>
                      <a:r>
                        <a:rPr lang="de-DE" sz="1800" b="1" kern="1200" dirty="0">
                          <a:solidFill>
                            <a:srgbClr val="009BD0"/>
                          </a:solidFill>
                          <a:latin typeface="+mj-lt"/>
                          <a:ea typeface="+mn-ea"/>
                          <a:cs typeface="+mn-cs"/>
                        </a:rPr>
                        <a:t>3</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pPr algn="ctr"/>
                      <a:endParaRPr lang="de-DE" b="1" dirty="0">
                        <a:solidFill>
                          <a:srgbClr val="009BD0"/>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de-DE" b="1" dirty="0">
                        <a:solidFill>
                          <a:srgbClr val="009BD0"/>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06469657"/>
                  </a:ext>
                </a:extLst>
              </a:tr>
              <a:tr h="370840">
                <a:tc>
                  <a:txBody>
                    <a:bodyPr/>
                    <a:lstStyle/>
                    <a:p>
                      <a:r>
                        <a:rPr lang="de-DE" dirty="0">
                          <a:solidFill>
                            <a:srgbClr val="009BD0"/>
                          </a:solidFill>
                        </a:rPr>
                        <a:t>0</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Ruhezustand/keine Anstrengung </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sz="1800" kern="1200" dirty="0">
                        <a:solidFill>
                          <a:srgbClr val="009BD0"/>
                        </a:solidFill>
                        <a:latin typeface="+mn-lt"/>
                        <a:ea typeface="+mn-ea"/>
                        <a:cs typeface="+mn-cs"/>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90387046"/>
                  </a:ext>
                </a:extLst>
              </a:tr>
              <a:tr h="370840">
                <a:tc>
                  <a:txBody>
                    <a:bodyPr/>
                    <a:lstStyle/>
                    <a:p>
                      <a:r>
                        <a:rPr lang="de-DE" dirty="0">
                          <a:solidFill>
                            <a:srgbClr val="009BD0"/>
                          </a:solidFill>
                        </a:rPr>
                        <a:t>1</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Äußerst leichte Anstrengung</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3936747"/>
                  </a:ext>
                </a:extLst>
              </a:tr>
              <a:tr h="370840">
                <a:tc>
                  <a:txBody>
                    <a:bodyPr/>
                    <a:lstStyle/>
                    <a:p>
                      <a:r>
                        <a:rPr lang="de-DE" dirty="0">
                          <a:solidFill>
                            <a:srgbClr val="009BD0"/>
                          </a:solidFill>
                        </a:rPr>
                        <a:t>2</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Leicht/sehr</a:t>
                      </a:r>
                      <a:r>
                        <a:rPr lang="de-DE" baseline="0" dirty="0">
                          <a:solidFill>
                            <a:srgbClr val="009BD0"/>
                          </a:solidFill>
                        </a:rPr>
                        <a:t> leichte Anstrengung</a:t>
                      </a:r>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de-DE" dirty="0">
                          <a:solidFill>
                            <a:srgbClr val="009BD0"/>
                          </a:solidFill>
                        </a:rPr>
                        <a:t>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36244230"/>
                  </a:ext>
                </a:extLst>
              </a:tr>
              <a:tr h="370840">
                <a:tc>
                  <a:txBody>
                    <a:bodyPr/>
                    <a:lstStyle/>
                    <a:p>
                      <a:r>
                        <a:rPr lang="de-DE" dirty="0">
                          <a:solidFill>
                            <a:srgbClr val="009BD0"/>
                          </a:solidFill>
                        </a:rPr>
                        <a:t>3</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Mäßig</a:t>
                      </a:r>
                      <a:r>
                        <a:rPr lang="de-DE" baseline="0" dirty="0">
                          <a:solidFill>
                            <a:srgbClr val="009BD0"/>
                          </a:solidFill>
                        </a:rPr>
                        <a:t>/leichte Anstrengung </a:t>
                      </a:r>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36216528"/>
                  </a:ext>
                </a:extLst>
              </a:tr>
              <a:tr h="370840">
                <a:tc>
                  <a:txBody>
                    <a:bodyPr/>
                    <a:lstStyle/>
                    <a:p>
                      <a:r>
                        <a:rPr lang="de-DE" dirty="0">
                          <a:solidFill>
                            <a:srgbClr val="009BD0"/>
                          </a:solidFill>
                        </a:rPr>
                        <a:t>4</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Etwas schwer</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27019209"/>
                  </a:ext>
                </a:extLst>
              </a:tr>
              <a:tr h="370840">
                <a:tc>
                  <a:txBody>
                    <a:bodyPr/>
                    <a:lstStyle/>
                    <a:p>
                      <a:r>
                        <a:rPr lang="de-DE" dirty="0">
                          <a:solidFill>
                            <a:srgbClr val="009BD0"/>
                          </a:solidFill>
                        </a:rPr>
                        <a:t>5</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Schwer</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72535613"/>
                  </a:ext>
                </a:extLst>
              </a:tr>
              <a:tr h="370840">
                <a:tc>
                  <a:txBody>
                    <a:bodyPr/>
                    <a:lstStyle/>
                    <a:p>
                      <a:r>
                        <a:rPr lang="de-DE" dirty="0">
                          <a:solidFill>
                            <a:srgbClr val="009BD0"/>
                          </a:solidFill>
                        </a:rPr>
                        <a:t>6</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9200872"/>
                  </a:ext>
                </a:extLst>
              </a:tr>
              <a:tr h="370840">
                <a:tc>
                  <a:txBody>
                    <a:bodyPr/>
                    <a:lstStyle/>
                    <a:p>
                      <a:r>
                        <a:rPr lang="de-DE" dirty="0">
                          <a:solidFill>
                            <a:srgbClr val="009BD0"/>
                          </a:solidFill>
                        </a:rPr>
                        <a:t>7</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Sehr schwer</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21312508"/>
                  </a:ext>
                </a:extLst>
              </a:tr>
              <a:tr h="370840">
                <a:tc>
                  <a:txBody>
                    <a:bodyPr/>
                    <a:lstStyle/>
                    <a:p>
                      <a:r>
                        <a:rPr lang="de-DE" dirty="0">
                          <a:solidFill>
                            <a:srgbClr val="009BD0"/>
                          </a:solidFill>
                        </a:rPr>
                        <a:t>8</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69441698"/>
                  </a:ext>
                </a:extLst>
              </a:tr>
              <a:tr h="370840">
                <a:tc>
                  <a:txBody>
                    <a:bodyPr/>
                    <a:lstStyle/>
                    <a:p>
                      <a:r>
                        <a:rPr lang="de-DE" dirty="0">
                          <a:solidFill>
                            <a:srgbClr val="009BD0"/>
                          </a:solidFill>
                        </a:rPr>
                        <a:t>9</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Äußerst schwer</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5296249"/>
                  </a:ext>
                </a:extLst>
              </a:tr>
              <a:tr h="370840">
                <a:tc>
                  <a:txBody>
                    <a:bodyPr/>
                    <a:lstStyle/>
                    <a:p>
                      <a:r>
                        <a:rPr lang="de-DE" dirty="0">
                          <a:solidFill>
                            <a:srgbClr val="009BD0"/>
                          </a:solidFill>
                        </a:rPr>
                        <a:t>10</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Maximale Anstrengung</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34868376"/>
                  </a:ext>
                </a:extLst>
              </a:tr>
            </a:tbl>
          </a:graphicData>
        </a:graphic>
      </p:graphicFrame>
      <p:sp>
        <p:nvSpPr>
          <p:cNvPr id="2" name="Titel 1"/>
          <p:cNvSpPr>
            <a:spLocks noGrp="1"/>
          </p:cNvSpPr>
          <p:nvPr>
            <p:ph type="title"/>
          </p:nvPr>
        </p:nvSpPr>
        <p:spPr/>
        <p:txBody>
          <a:bodyPr/>
          <a:lstStyle/>
          <a:p>
            <a:r>
              <a:rPr lang="de-DE" dirty="0"/>
              <a:t>4. Steigerung der körperlichen Aktivitäten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26</a:t>
            </a:fld>
            <a:endParaRPr lang="de-DE" dirty="0"/>
          </a:p>
        </p:txBody>
      </p:sp>
      <p:sp>
        <p:nvSpPr>
          <p:cNvPr id="3" name="Textfeld 2"/>
          <p:cNvSpPr txBox="1"/>
          <p:nvPr/>
        </p:nvSpPr>
        <p:spPr>
          <a:xfrm>
            <a:off x="334963" y="1412875"/>
            <a:ext cx="2700337" cy="5076825"/>
          </a:xfrm>
          <a:prstGeom prst="rect">
            <a:avLst/>
          </a:prstGeom>
          <a:noFill/>
        </p:spPr>
        <p:txBody>
          <a:bodyPr wrap="none" rtlCol="0">
            <a:noAutofit/>
          </a:bodyPr>
          <a:lstStyle/>
          <a:p>
            <a:r>
              <a:rPr lang="de-DE" sz="2400" b="1" dirty="0">
                <a:solidFill>
                  <a:srgbClr val="009BD0"/>
                </a:solidFill>
                <a:latin typeface="+mj-lt"/>
              </a:rPr>
              <a:t>Phase 3</a:t>
            </a:r>
          </a:p>
          <a:p>
            <a:endParaRPr lang="de-DE" sz="2400" b="1" dirty="0">
              <a:solidFill>
                <a:srgbClr val="009BD0"/>
              </a:solidFill>
              <a:latin typeface="+mj-lt"/>
            </a:endParaRPr>
          </a:p>
          <a:p>
            <a:r>
              <a:rPr lang="de-DE" dirty="0">
                <a:solidFill>
                  <a:srgbClr val="009BD0"/>
                </a:solidFill>
              </a:rPr>
              <a:t>Mäßig intensive Aktivität</a:t>
            </a:r>
          </a:p>
          <a:p>
            <a:pPr marL="342900" indent="-342900">
              <a:spcBef>
                <a:spcPts val="600"/>
              </a:spcBef>
              <a:buFont typeface="Arial" panose="020B0604020202020204" pitchFamily="34" charset="0"/>
              <a:buChar char="•"/>
            </a:pPr>
            <a:r>
              <a:rPr lang="de-DE" dirty="0">
                <a:solidFill>
                  <a:srgbClr val="009BD0"/>
                </a:solidFill>
              </a:rPr>
              <a:t>Schnelles Gehen</a:t>
            </a:r>
          </a:p>
          <a:p>
            <a:pPr marL="342900" indent="-342900">
              <a:spcBef>
                <a:spcPts val="600"/>
              </a:spcBef>
              <a:buFont typeface="Arial" panose="020B0604020202020204" pitchFamily="34" charset="0"/>
              <a:buChar char="•"/>
            </a:pPr>
            <a:r>
              <a:rPr lang="de-DE" dirty="0">
                <a:solidFill>
                  <a:srgbClr val="009BD0"/>
                </a:solidFill>
              </a:rPr>
              <a:t>Joggen</a:t>
            </a:r>
          </a:p>
          <a:p>
            <a:pPr marL="342900" indent="-342900">
              <a:spcBef>
                <a:spcPts val="600"/>
              </a:spcBef>
              <a:buFont typeface="Arial" panose="020B0604020202020204" pitchFamily="34" charset="0"/>
              <a:buChar char="•"/>
            </a:pPr>
            <a:r>
              <a:rPr lang="de-DE" dirty="0">
                <a:solidFill>
                  <a:srgbClr val="009BD0"/>
                </a:solidFill>
              </a:rPr>
              <a:t>Schnelles </a:t>
            </a:r>
            <a:br>
              <a:rPr lang="de-DE" dirty="0">
                <a:solidFill>
                  <a:srgbClr val="009BD0"/>
                </a:solidFill>
              </a:rPr>
            </a:br>
            <a:r>
              <a:rPr lang="de-DE" dirty="0">
                <a:solidFill>
                  <a:srgbClr val="009BD0"/>
                </a:solidFill>
              </a:rPr>
              <a:t>Treppensteigen</a:t>
            </a:r>
          </a:p>
          <a:p>
            <a:pPr marL="342900" indent="-342900">
              <a:spcBef>
                <a:spcPts val="600"/>
              </a:spcBef>
              <a:buFont typeface="Arial" panose="020B0604020202020204" pitchFamily="34" charset="0"/>
              <a:buChar char="•"/>
            </a:pPr>
            <a:r>
              <a:rPr lang="de-DE" dirty="0">
                <a:solidFill>
                  <a:srgbClr val="009BD0"/>
                </a:solidFill>
              </a:rPr>
              <a:t>Widerstandstraining</a:t>
            </a:r>
          </a:p>
        </p:txBody>
      </p:sp>
      <p:sp>
        <p:nvSpPr>
          <p:cNvPr id="10" name="Rechteck 9"/>
          <p:cNvSpPr/>
          <p:nvPr/>
        </p:nvSpPr>
        <p:spPr>
          <a:xfrm>
            <a:off x="8979252" y="2157413"/>
            <a:ext cx="721961" cy="222408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000113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4. Steigerung der körperlichen Aktivitäten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27</a:t>
            </a:fld>
            <a:endParaRPr lang="de-DE" dirty="0"/>
          </a:p>
        </p:txBody>
      </p:sp>
      <p:sp>
        <p:nvSpPr>
          <p:cNvPr id="3" name="Textfeld 2"/>
          <p:cNvSpPr txBox="1"/>
          <p:nvPr/>
        </p:nvSpPr>
        <p:spPr>
          <a:xfrm>
            <a:off x="334963" y="1412875"/>
            <a:ext cx="2700337" cy="5076825"/>
          </a:xfrm>
          <a:prstGeom prst="rect">
            <a:avLst/>
          </a:prstGeom>
          <a:noFill/>
        </p:spPr>
        <p:txBody>
          <a:bodyPr wrap="none" rtlCol="0">
            <a:noAutofit/>
          </a:bodyPr>
          <a:lstStyle/>
          <a:p>
            <a:r>
              <a:rPr lang="de-DE" sz="2400" b="1" dirty="0">
                <a:solidFill>
                  <a:srgbClr val="009BD0"/>
                </a:solidFill>
                <a:latin typeface="+mj-lt"/>
              </a:rPr>
              <a:t>Phase 4</a:t>
            </a:r>
          </a:p>
          <a:p>
            <a:endParaRPr lang="de-DE" sz="2400" b="1" dirty="0">
              <a:solidFill>
                <a:srgbClr val="009BD0"/>
              </a:solidFill>
              <a:latin typeface="+mj-lt"/>
            </a:endParaRPr>
          </a:p>
          <a:p>
            <a:r>
              <a:rPr lang="de-DE" dirty="0">
                <a:solidFill>
                  <a:srgbClr val="009BD0"/>
                </a:solidFill>
              </a:rPr>
              <a:t>Mäßig intensive Aktivität</a:t>
            </a:r>
          </a:p>
          <a:p>
            <a:pPr marL="342900" indent="-342900">
              <a:spcBef>
                <a:spcPts val="600"/>
              </a:spcBef>
              <a:buFont typeface="Arial" panose="020B0604020202020204" pitchFamily="34" charset="0"/>
              <a:buChar char="•"/>
            </a:pPr>
            <a:r>
              <a:rPr lang="de-DE" dirty="0">
                <a:solidFill>
                  <a:srgbClr val="009BD0"/>
                </a:solidFill>
              </a:rPr>
              <a:t>Radfahren</a:t>
            </a:r>
          </a:p>
          <a:p>
            <a:pPr marL="342900" indent="-342900">
              <a:spcBef>
                <a:spcPts val="600"/>
              </a:spcBef>
              <a:buFont typeface="Arial" panose="020B0604020202020204" pitchFamily="34" charset="0"/>
              <a:buChar char="•"/>
            </a:pPr>
            <a:r>
              <a:rPr lang="de-DE" dirty="0">
                <a:solidFill>
                  <a:srgbClr val="009BD0"/>
                </a:solidFill>
              </a:rPr>
              <a:t>Joggen</a:t>
            </a:r>
          </a:p>
          <a:p>
            <a:pPr marL="342900" indent="-342900">
              <a:spcBef>
                <a:spcPts val="600"/>
              </a:spcBef>
              <a:buFont typeface="Arial" panose="020B0604020202020204" pitchFamily="34" charset="0"/>
              <a:buChar char="•"/>
            </a:pPr>
            <a:r>
              <a:rPr lang="de-DE" dirty="0">
                <a:solidFill>
                  <a:srgbClr val="009BD0"/>
                </a:solidFill>
              </a:rPr>
              <a:t>Schwimmen</a:t>
            </a:r>
          </a:p>
        </p:txBody>
      </p:sp>
      <p:graphicFrame>
        <p:nvGraphicFramePr>
          <p:cNvPr id="13" name="Tabelle 12"/>
          <p:cNvGraphicFramePr>
            <a:graphicFrameLocks noGrp="1"/>
          </p:cNvGraphicFramePr>
          <p:nvPr>
            <p:extLst>
              <p:ext uri="{D42A27DB-BD31-4B8C-83A1-F6EECF244321}">
                <p14:modId xmlns:p14="http://schemas.microsoft.com/office/powerpoint/2010/main" val="1494630375"/>
              </p:ext>
            </p:extLst>
          </p:nvPr>
        </p:nvGraphicFramePr>
        <p:xfrm>
          <a:off x="3181462" y="1412875"/>
          <a:ext cx="7954851" cy="4815840"/>
        </p:xfrm>
        <a:graphic>
          <a:graphicData uri="http://schemas.openxmlformats.org/drawingml/2006/table">
            <a:tbl>
              <a:tblPr firstRow="1" bandRow="1">
                <a:tableStyleId>{5ACB3F56-7768-405F-84FF-31046667B651}</a:tableStyleId>
              </a:tblPr>
              <a:tblGrid>
                <a:gridCol w="742221">
                  <a:extLst>
                    <a:ext uri="{9D8B030D-6E8A-4147-A177-3AD203B41FA5}">
                      <a16:colId xmlns:a16="http://schemas.microsoft.com/office/drawing/2014/main" val="3551586684"/>
                    </a:ext>
                  </a:extLst>
                </a:gridCol>
                <a:gridCol w="3612630">
                  <a:extLst>
                    <a:ext uri="{9D8B030D-6E8A-4147-A177-3AD203B41FA5}">
                      <a16:colId xmlns:a16="http://schemas.microsoft.com/office/drawing/2014/main" val="3421850626"/>
                    </a:ext>
                  </a:extLst>
                </a:gridCol>
                <a:gridCol w="720000">
                  <a:extLst>
                    <a:ext uri="{9D8B030D-6E8A-4147-A177-3AD203B41FA5}">
                      <a16:colId xmlns:a16="http://schemas.microsoft.com/office/drawing/2014/main" val="2114795886"/>
                    </a:ext>
                  </a:extLst>
                </a:gridCol>
                <a:gridCol w="720000">
                  <a:extLst>
                    <a:ext uri="{9D8B030D-6E8A-4147-A177-3AD203B41FA5}">
                      <a16:colId xmlns:a16="http://schemas.microsoft.com/office/drawing/2014/main" val="3351461007"/>
                    </a:ext>
                  </a:extLst>
                </a:gridCol>
                <a:gridCol w="720000">
                  <a:extLst>
                    <a:ext uri="{9D8B030D-6E8A-4147-A177-3AD203B41FA5}">
                      <a16:colId xmlns:a16="http://schemas.microsoft.com/office/drawing/2014/main" val="453746496"/>
                    </a:ext>
                  </a:extLst>
                </a:gridCol>
                <a:gridCol w="720000">
                  <a:extLst>
                    <a:ext uri="{9D8B030D-6E8A-4147-A177-3AD203B41FA5}">
                      <a16:colId xmlns:a16="http://schemas.microsoft.com/office/drawing/2014/main" val="2966567196"/>
                    </a:ext>
                  </a:extLst>
                </a:gridCol>
                <a:gridCol w="720000">
                  <a:extLst>
                    <a:ext uri="{9D8B030D-6E8A-4147-A177-3AD203B41FA5}">
                      <a16:colId xmlns:a16="http://schemas.microsoft.com/office/drawing/2014/main" val="954237542"/>
                    </a:ext>
                  </a:extLst>
                </a:gridCol>
              </a:tblGrid>
              <a:tr h="235034">
                <a:tc>
                  <a:txBody>
                    <a:bodyPr/>
                    <a:lstStyle/>
                    <a:p>
                      <a:endParaRPr lang="de-DE" dirty="0">
                        <a:solidFill>
                          <a:srgbClr val="009BD0"/>
                        </a:solidFill>
                        <a:latin typeface="+mj-lt"/>
                      </a:endParaRP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endParaRPr lang="de-DE" dirty="0">
                        <a:solidFill>
                          <a:srgbClr val="009BD0"/>
                        </a:solidFill>
                        <a:latin typeface="+mj-lt"/>
                      </a:endParaRP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gridSpan="5">
                  <a:txBody>
                    <a:bodyPr/>
                    <a:lstStyle/>
                    <a:p>
                      <a:pPr algn="ctr"/>
                      <a:r>
                        <a:rPr lang="de-DE" dirty="0">
                          <a:solidFill>
                            <a:srgbClr val="009BD0"/>
                          </a:solidFill>
                          <a:latin typeface="+mj-lt"/>
                        </a:rPr>
                        <a:t>Phasen</a:t>
                      </a: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0892133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solidFill>
                            <a:srgbClr val="009BD0"/>
                          </a:solidFill>
                          <a:latin typeface="+mj-lt"/>
                        </a:rPr>
                        <a:t>Wert</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r>
                        <a:rPr lang="de-DE" b="1" dirty="0">
                          <a:solidFill>
                            <a:srgbClr val="009BD0"/>
                          </a:solidFill>
                          <a:latin typeface="+mj-lt"/>
                        </a:rPr>
                        <a:t>Anstrengung</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pPr algn="ctr"/>
                      <a:r>
                        <a:rPr lang="de-DE" b="1" dirty="0">
                          <a:solidFill>
                            <a:srgbClr val="009BD0"/>
                          </a:solidFill>
                          <a:latin typeface="+mj-lt"/>
                        </a:rPr>
                        <a:t>1</a:t>
                      </a: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pPr algn="ctr"/>
                      <a:r>
                        <a:rPr lang="de-DE" b="1" dirty="0">
                          <a:solidFill>
                            <a:srgbClr val="009BD0"/>
                          </a:solidFill>
                          <a:latin typeface="+mj-lt"/>
                        </a:rPr>
                        <a:t>2</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pPr marL="0" algn="ctr" defTabSz="914400" rtl="0" eaLnBrk="1" latinLnBrk="0" hangingPunct="1"/>
                      <a:r>
                        <a:rPr lang="de-DE" sz="1800" b="1" kern="1200" dirty="0">
                          <a:solidFill>
                            <a:srgbClr val="009BD0"/>
                          </a:solidFill>
                          <a:latin typeface="+mj-lt"/>
                          <a:ea typeface="+mn-ea"/>
                          <a:cs typeface="+mn-cs"/>
                        </a:rPr>
                        <a:t>3</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pPr algn="ctr"/>
                      <a:r>
                        <a:rPr lang="de-DE" b="1" dirty="0">
                          <a:solidFill>
                            <a:srgbClr val="009BD0"/>
                          </a:solidFill>
                          <a:latin typeface="+mj-lt"/>
                        </a:rPr>
                        <a:t>4</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pPr algn="ctr"/>
                      <a:endParaRPr lang="de-DE" b="1" dirty="0">
                        <a:solidFill>
                          <a:srgbClr val="244D88"/>
                        </a:solidFill>
                        <a:latin typeface="+mj-lt"/>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06469657"/>
                  </a:ext>
                </a:extLst>
              </a:tr>
              <a:tr h="370840">
                <a:tc>
                  <a:txBody>
                    <a:bodyPr/>
                    <a:lstStyle/>
                    <a:p>
                      <a:r>
                        <a:rPr lang="de-DE" dirty="0">
                          <a:solidFill>
                            <a:srgbClr val="009BD0"/>
                          </a:solidFill>
                        </a:rPr>
                        <a:t>0</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Ruhezustand/keine Anstrengung </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sz="1800" kern="1200" dirty="0">
                        <a:solidFill>
                          <a:srgbClr val="2C2E2E"/>
                        </a:solidFill>
                        <a:latin typeface="+mn-lt"/>
                        <a:ea typeface="+mn-ea"/>
                        <a:cs typeface="+mn-cs"/>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90387046"/>
                  </a:ext>
                </a:extLst>
              </a:tr>
              <a:tr h="370840">
                <a:tc>
                  <a:txBody>
                    <a:bodyPr/>
                    <a:lstStyle/>
                    <a:p>
                      <a:r>
                        <a:rPr lang="de-DE" dirty="0">
                          <a:solidFill>
                            <a:srgbClr val="009BD0"/>
                          </a:solidFill>
                        </a:rPr>
                        <a:t>1</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Äußerst leichte Anstrengung</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3936747"/>
                  </a:ext>
                </a:extLst>
              </a:tr>
              <a:tr h="370840">
                <a:tc>
                  <a:txBody>
                    <a:bodyPr/>
                    <a:lstStyle/>
                    <a:p>
                      <a:r>
                        <a:rPr lang="de-DE" dirty="0">
                          <a:solidFill>
                            <a:srgbClr val="009BD0"/>
                          </a:solidFill>
                        </a:rPr>
                        <a:t>2</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Leicht/sehr</a:t>
                      </a:r>
                      <a:r>
                        <a:rPr lang="de-DE" baseline="0" dirty="0">
                          <a:solidFill>
                            <a:srgbClr val="009BD0"/>
                          </a:solidFill>
                        </a:rPr>
                        <a:t> leichte Anstrengung</a:t>
                      </a:r>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36244230"/>
                  </a:ext>
                </a:extLst>
              </a:tr>
              <a:tr h="370840">
                <a:tc>
                  <a:txBody>
                    <a:bodyPr/>
                    <a:lstStyle/>
                    <a:p>
                      <a:r>
                        <a:rPr lang="de-DE" dirty="0">
                          <a:solidFill>
                            <a:srgbClr val="009BD0"/>
                          </a:solidFill>
                        </a:rPr>
                        <a:t>3</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Mäßig</a:t>
                      </a:r>
                      <a:r>
                        <a:rPr lang="de-DE" baseline="0" dirty="0">
                          <a:solidFill>
                            <a:srgbClr val="009BD0"/>
                          </a:solidFill>
                        </a:rPr>
                        <a:t>/leichte Anstrengung </a:t>
                      </a:r>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36216528"/>
                  </a:ext>
                </a:extLst>
              </a:tr>
              <a:tr h="370840">
                <a:tc>
                  <a:txBody>
                    <a:bodyPr/>
                    <a:lstStyle/>
                    <a:p>
                      <a:r>
                        <a:rPr lang="de-DE" dirty="0">
                          <a:solidFill>
                            <a:srgbClr val="009BD0"/>
                          </a:solidFill>
                        </a:rPr>
                        <a:t>4</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Etwas schwer</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27019209"/>
                  </a:ext>
                </a:extLst>
              </a:tr>
              <a:tr h="370840">
                <a:tc>
                  <a:txBody>
                    <a:bodyPr/>
                    <a:lstStyle/>
                    <a:p>
                      <a:r>
                        <a:rPr lang="de-DE" dirty="0">
                          <a:solidFill>
                            <a:srgbClr val="009BD0"/>
                          </a:solidFill>
                        </a:rPr>
                        <a:t>5</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Schwer</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72535613"/>
                  </a:ext>
                </a:extLst>
              </a:tr>
              <a:tr h="370840">
                <a:tc>
                  <a:txBody>
                    <a:bodyPr/>
                    <a:lstStyle/>
                    <a:p>
                      <a:r>
                        <a:rPr lang="de-DE" dirty="0">
                          <a:solidFill>
                            <a:srgbClr val="009BD0"/>
                          </a:solidFill>
                        </a:rPr>
                        <a:t>6</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9200872"/>
                  </a:ext>
                </a:extLst>
              </a:tr>
              <a:tr h="370840">
                <a:tc>
                  <a:txBody>
                    <a:bodyPr/>
                    <a:lstStyle/>
                    <a:p>
                      <a:r>
                        <a:rPr lang="de-DE" dirty="0">
                          <a:solidFill>
                            <a:srgbClr val="009BD0"/>
                          </a:solidFill>
                        </a:rPr>
                        <a:t>7</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Sehr schwer</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21312508"/>
                  </a:ext>
                </a:extLst>
              </a:tr>
              <a:tr h="370840">
                <a:tc>
                  <a:txBody>
                    <a:bodyPr/>
                    <a:lstStyle/>
                    <a:p>
                      <a:r>
                        <a:rPr lang="de-DE" dirty="0">
                          <a:solidFill>
                            <a:srgbClr val="009BD0"/>
                          </a:solidFill>
                        </a:rPr>
                        <a:t>8</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69441698"/>
                  </a:ext>
                </a:extLst>
              </a:tr>
              <a:tr h="370840">
                <a:tc>
                  <a:txBody>
                    <a:bodyPr/>
                    <a:lstStyle/>
                    <a:p>
                      <a:r>
                        <a:rPr lang="de-DE" dirty="0">
                          <a:solidFill>
                            <a:srgbClr val="009BD0"/>
                          </a:solidFill>
                        </a:rPr>
                        <a:t>9</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Äußerst schwer</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5296249"/>
                  </a:ext>
                </a:extLst>
              </a:tr>
              <a:tr h="370840">
                <a:tc>
                  <a:txBody>
                    <a:bodyPr/>
                    <a:lstStyle/>
                    <a:p>
                      <a:r>
                        <a:rPr lang="de-DE" dirty="0">
                          <a:solidFill>
                            <a:srgbClr val="009BD0"/>
                          </a:solidFill>
                        </a:rPr>
                        <a:t>10</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Maximale Anstrengung</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34868376"/>
                  </a:ext>
                </a:extLst>
              </a:tr>
            </a:tbl>
          </a:graphicData>
        </a:graphic>
      </p:graphicFrame>
      <p:sp>
        <p:nvSpPr>
          <p:cNvPr id="15" name="Rechteck 14"/>
          <p:cNvSpPr/>
          <p:nvPr/>
        </p:nvSpPr>
        <p:spPr>
          <a:xfrm>
            <a:off x="9694800" y="2157413"/>
            <a:ext cx="720958" cy="296227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142082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2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eck 11"/>
          <p:cNvSpPr/>
          <p:nvPr/>
        </p:nvSpPr>
        <p:spPr>
          <a:xfrm>
            <a:off x="10415355" y="2152650"/>
            <a:ext cx="720958" cy="407606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aphicFrame>
        <p:nvGraphicFramePr>
          <p:cNvPr id="9" name="Tabelle 8"/>
          <p:cNvGraphicFramePr>
            <a:graphicFrameLocks noGrp="1"/>
          </p:cNvGraphicFramePr>
          <p:nvPr>
            <p:extLst>
              <p:ext uri="{D42A27DB-BD31-4B8C-83A1-F6EECF244321}">
                <p14:modId xmlns:p14="http://schemas.microsoft.com/office/powerpoint/2010/main" val="2701730928"/>
              </p:ext>
            </p:extLst>
          </p:nvPr>
        </p:nvGraphicFramePr>
        <p:xfrm>
          <a:off x="3181462" y="1412875"/>
          <a:ext cx="7954851" cy="4815840"/>
        </p:xfrm>
        <a:graphic>
          <a:graphicData uri="http://schemas.openxmlformats.org/drawingml/2006/table">
            <a:tbl>
              <a:tblPr firstRow="1" bandRow="1">
                <a:tableStyleId>{5ACB3F56-7768-405F-84FF-31046667B651}</a:tableStyleId>
              </a:tblPr>
              <a:tblGrid>
                <a:gridCol w="742221">
                  <a:extLst>
                    <a:ext uri="{9D8B030D-6E8A-4147-A177-3AD203B41FA5}">
                      <a16:colId xmlns:a16="http://schemas.microsoft.com/office/drawing/2014/main" val="3551586684"/>
                    </a:ext>
                  </a:extLst>
                </a:gridCol>
                <a:gridCol w="3612630">
                  <a:extLst>
                    <a:ext uri="{9D8B030D-6E8A-4147-A177-3AD203B41FA5}">
                      <a16:colId xmlns:a16="http://schemas.microsoft.com/office/drawing/2014/main" val="3421850626"/>
                    </a:ext>
                  </a:extLst>
                </a:gridCol>
                <a:gridCol w="720000">
                  <a:extLst>
                    <a:ext uri="{9D8B030D-6E8A-4147-A177-3AD203B41FA5}">
                      <a16:colId xmlns:a16="http://schemas.microsoft.com/office/drawing/2014/main" val="2114795886"/>
                    </a:ext>
                  </a:extLst>
                </a:gridCol>
                <a:gridCol w="720000">
                  <a:extLst>
                    <a:ext uri="{9D8B030D-6E8A-4147-A177-3AD203B41FA5}">
                      <a16:colId xmlns:a16="http://schemas.microsoft.com/office/drawing/2014/main" val="3351461007"/>
                    </a:ext>
                  </a:extLst>
                </a:gridCol>
                <a:gridCol w="720000">
                  <a:extLst>
                    <a:ext uri="{9D8B030D-6E8A-4147-A177-3AD203B41FA5}">
                      <a16:colId xmlns:a16="http://schemas.microsoft.com/office/drawing/2014/main" val="453746496"/>
                    </a:ext>
                  </a:extLst>
                </a:gridCol>
                <a:gridCol w="720000">
                  <a:extLst>
                    <a:ext uri="{9D8B030D-6E8A-4147-A177-3AD203B41FA5}">
                      <a16:colId xmlns:a16="http://schemas.microsoft.com/office/drawing/2014/main" val="2966567196"/>
                    </a:ext>
                  </a:extLst>
                </a:gridCol>
                <a:gridCol w="720000">
                  <a:extLst>
                    <a:ext uri="{9D8B030D-6E8A-4147-A177-3AD203B41FA5}">
                      <a16:colId xmlns:a16="http://schemas.microsoft.com/office/drawing/2014/main" val="954237542"/>
                    </a:ext>
                  </a:extLst>
                </a:gridCol>
              </a:tblGrid>
              <a:tr h="235034">
                <a:tc>
                  <a:txBody>
                    <a:bodyPr/>
                    <a:lstStyle/>
                    <a:p>
                      <a:endParaRPr lang="de-DE" dirty="0">
                        <a:solidFill>
                          <a:srgbClr val="009BD0"/>
                        </a:solidFill>
                        <a:latin typeface="+mj-lt"/>
                      </a:endParaRP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endParaRPr lang="de-DE" dirty="0">
                        <a:solidFill>
                          <a:srgbClr val="009BD0"/>
                        </a:solidFill>
                        <a:latin typeface="+mj-lt"/>
                      </a:endParaRP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gridSpan="5">
                  <a:txBody>
                    <a:bodyPr/>
                    <a:lstStyle/>
                    <a:p>
                      <a:pPr algn="ctr"/>
                      <a:r>
                        <a:rPr lang="de-DE" dirty="0">
                          <a:solidFill>
                            <a:srgbClr val="009BD0"/>
                          </a:solidFill>
                          <a:latin typeface="+mj-lt"/>
                        </a:rPr>
                        <a:t>Phasen</a:t>
                      </a: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0892133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1" dirty="0">
                          <a:solidFill>
                            <a:srgbClr val="009BD0"/>
                          </a:solidFill>
                          <a:latin typeface="+mj-lt"/>
                        </a:rPr>
                        <a:t>Wert</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r>
                        <a:rPr lang="de-DE" b="1" dirty="0">
                          <a:solidFill>
                            <a:srgbClr val="009BD0"/>
                          </a:solidFill>
                          <a:latin typeface="+mj-lt"/>
                        </a:rPr>
                        <a:t>Anstrengung</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pPr algn="ctr"/>
                      <a:r>
                        <a:rPr lang="de-DE" b="1" dirty="0">
                          <a:solidFill>
                            <a:srgbClr val="009BD0"/>
                          </a:solidFill>
                          <a:latin typeface="+mj-lt"/>
                        </a:rPr>
                        <a:t>1</a:t>
                      </a: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pPr algn="ctr"/>
                      <a:r>
                        <a:rPr lang="de-DE" b="1" dirty="0">
                          <a:solidFill>
                            <a:srgbClr val="009BD0"/>
                          </a:solidFill>
                          <a:latin typeface="+mj-lt"/>
                        </a:rPr>
                        <a:t>2</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pPr marL="0" algn="ctr" defTabSz="914400" rtl="0" eaLnBrk="1" latinLnBrk="0" hangingPunct="1"/>
                      <a:r>
                        <a:rPr lang="de-DE" sz="1800" b="1" kern="1200" dirty="0">
                          <a:solidFill>
                            <a:srgbClr val="009BD0"/>
                          </a:solidFill>
                          <a:latin typeface="+mj-lt"/>
                          <a:ea typeface="+mn-ea"/>
                          <a:cs typeface="+mn-cs"/>
                        </a:rPr>
                        <a:t>3</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pPr algn="ctr"/>
                      <a:r>
                        <a:rPr lang="de-DE" b="1" dirty="0">
                          <a:solidFill>
                            <a:srgbClr val="009BD0"/>
                          </a:solidFill>
                          <a:latin typeface="+mj-lt"/>
                        </a:rPr>
                        <a:t>4</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tc>
                  <a:txBody>
                    <a:bodyPr/>
                    <a:lstStyle/>
                    <a:p>
                      <a:pPr algn="ctr"/>
                      <a:r>
                        <a:rPr lang="de-DE" b="1" dirty="0">
                          <a:solidFill>
                            <a:srgbClr val="009BD0"/>
                          </a:solidFill>
                          <a:latin typeface="+mj-lt"/>
                        </a:rPr>
                        <a:t>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solidFill>
                      <a:srgbClr val="009BD0">
                        <a:alpha val="20000"/>
                      </a:srgbClr>
                    </a:solidFill>
                  </a:tcPr>
                </a:tc>
                <a:extLst>
                  <a:ext uri="{0D108BD9-81ED-4DB2-BD59-A6C34878D82A}">
                    <a16:rowId xmlns:a16="http://schemas.microsoft.com/office/drawing/2014/main" val="2006469657"/>
                  </a:ext>
                </a:extLst>
              </a:tr>
              <a:tr h="370840">
                <a:tc>
                  <a:txBody>
                    <a:bodyPr/>
                    <a:lstStyle/>
                    <a:p>
                      <a:r>
                        <a:rPr lang="de-DE" dirty="0">
                          <a:solidFill>
                            <a:srgbClr val="009BD0"/>
                          </a:solidFill>
                        </a:rPr>
                        <a:t>0</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Ruhezustand/keine Anstrengung </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sz="1800" kern="1200" dirty="0">
                        <a:solidFill>
                          <a:srgbClr val="2C2E2E"/>
                        </a:solidFill>
                        <a:latin typeface="+mn-lt"/>
                        <a:ea typeface="+mn-ea"/>
                        <a:cs typeface="+mn-cs"/>
                      </a:endParaRPr>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90387046"/>
                  </a:ext>
                </a:extLst>
              </a:tr>
              <a:tr h="370840">
                <a:tc>
                  <a:txBody>
                    <a:bodyPr/>
                    <a:lstStyle/>
                    <a:p>
                      <a:r>
                        <a:rPr lang="de-DE" dirty="0">
                          <a:solidFill>
                            <a:srgbClr val="009BD0"/>
                          </a:solidFill>
                        </a:rPr>
                        <a:t>1</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Äußerst leichte Anstrengung</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3936747"/>
                  </a:ext>
                </a:extLst>
              </a:tr>
              <a:tr h="370840">
                <a:tc>
                  <a:txBody>
                    <a:bodyPr/>
                    <a:lstStyle/>
                    <a:p>
                      <a:r>
                        <a:rPr lang="de-DE" dirty="0">
                          <a:solidFill>
                            <a:srgbClr val="009BD0"/>
                          </a:solidFill>
                        </a:rPr>
                        <a:t>2</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Leicht/sehr</a:t>
                      </a:r>
                      <a:r>
                        <a:rPr lang="de-DE" baseline="0" dirty="0">
                          <a:solidFill>
                            <a:srgbClr val="009BD0"/>
                          </a:solidFill>
                        </a:rPr>
                        <a:t> leichte Anstrengung</a:t>
                      </a:r>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36244230"/>
                  </a:ext>
                </a:extLst>
              </a:tr>
              <a:tr h="370840">
                <a:tc>
                  <a:txBody>
                    <a:bodyPr/>
                    <a:lstStyle/>
                    <a:p>
                      <a:r>
                        <a:rPr lang="de-DE" dirty="0">
                          <a:solidFill>
                            <a:srgbClr val="009BD0"/>
                          </a:solidFill>
                        </a:rPr>
                        <a:t>3</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Mäßig</a:t>
                      </a:r>
                      <a:r>
                        <a:rPr lang="de-DE" baseline="0" dirty="0">
                          <a:solidFill>
                            <a:srgbClr val="009BD0"/>
                          </a:solidFill>
                        </a:rPr>
                        <a:t>/leichte Anstrengung </a:t>
                      </a:r>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36216528"/>
                  </a:ext>
                </a:extLst>
              </a:tr>
              <a:tr h="370840">
                <a:tc>
                  <a:txBody>
                    <a:bodyPr/>
                    <a:lstStyle/>
                    <a:p>
                      <a:r>
                        <a:rPr lang="de-DE" dirty="0">
                          <a:solidFill>
                            <a:srgbClr val="009BD0"/>
                          </a:solidFill>
                        </a:rPr>
                        <a:t>4</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Etwas schwer</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27019209"/>
                  </a:ext>
                </a:extLst>
              </a:tr>
              <a:tr h="370840">
                <a:tc>
                  <a:txBody>
                    <a:bodyPr/>
                    <a:lstStyle/>
                    <a:p>
                      <a:r>
                        <a:rPr lang="de-DE" dirty="0">
                          <a:solidFill>
                            <a:srgbClr val="009BD0"/>
                          </a:solidFill>
                        </a:rPr>
                        <a:t>5</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Schwer</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72535613"/>
                  </a:ext>
                </a:extLst>
              </a:tr>
              <a:tr h="370840">
                <a:tc>
                  <a:txBody>
                    <a:bodyPr/>
                    <a:lstStyle/>
                    <a:p>
                      <a:r>
                        <a:rPr lang="de-DE" dirty="0">
                          <a:solidFill>
                            <a:srgbClr val="009BD0"/>
                          </a:solidFill>
                        </a:rPr>
                        <a:t>6</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9200872"/>
                  </a:ext>
                </a:extLst>
              </a:tr>
              <a:tr h="370840">
                <a:tc>
                  <a:txBody>
                    <a:bodyPr/>
                    <a:lstStyle/>
                    <a:p>
                      <a:r>
                        <a:rPr lang="de-DE" dirty="0">
                          <a:solidFill>
                            <a:srgbClr val="009BD0"/>
                          </a:solidFill>
                        </a:rPr>
                        <a:t>7</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Sehr schwer</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FC000"/>
                    </a:solidFill>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21312508"/>
                  </a:ext>
                </a:extLst>
              </a:tr>
              <a:tr h="370840">
                <a:tc>
                  <a:txBody>
                    <a:bodyPr/>
                    <a:lstStyle/>
                    <a:p>
                      <a:r>
                        <a:rPr lang="de-DE" dirty="0">
                          <a:solidFill>
                            <a:srgbClr val="009BD0"/>
                          </a:solidFill>
                        </a:rPr>
                        <a:t>8</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solidFill>
                          <a:srgbClr val="009BD0"/>
                        </a:solidFill>
                      </a:endParaRP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69441698"/>
                  </a:ext>
                </a:extLst>
              </a:tr>
              <a:tr h="370840">
                <a:tc>
                  <a:txBody>
                    <a:bodyPr/>
                    <a:lstStyle/>
                    <a:p>
                      <a:r>
                        <a:rPr lang="de-DE" dirty="0">
                          <a:solidFill>
                            <a:srgbClr val="009BD0"/>
                          </a:solidFill>
                        </a:rPr>
                        <a:t>9</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Äußerst schwer</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15296249"/>
                  </a:ext>
                </a:extLst>
              </a:tr>
              <a:tr h="370840">
                <a:tc>
                  <a:txBody>
                    <a:bodyPr/>
                    <a:lstStyle/>
                    <a:p>
                      <a:r>
                        <a:rPr lang="de-DE" dirty="0">
                          <a:solidFill>
                            <a:srgbClr val="009BD0"/>
                          </a:solidFill>
                        </a:rPr>
                        <a:t>10</a:t>
                      </a:r>
                    </a:p>
                  </a:txBody>
                  <a:tcPr>
                    <a:lnL w="12700" cap="flat" cmpd="sng" algn="ctr">
                      <a:no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solidFill>
                            <a:srgbClr val="009BD0"/>
                          </a:solidFill>
                        </a:rPr>
                        <a:t>Maximale Anstrengung</a:t>
                      </a:r>
                    </a:p>
                  </a:txBody>
                  <a:tcPr>
                    <a:lnL w="12700" cap="flat" cmpd="sng" algn="ctr">
                      <a:solidFill>
                        <a:srgbClr val="009BD0"/>
                      </a:solidFill>
                      <a:prstDash val="solid"/>
                      <a:round/>
                      <a:headEnd type="none" w="med" len="med"/>
                      <a:tailEnd type="none" w="med" len="med"/>
                    </a:lnL>
                    <a:lnR w="12700" cap="flat" cmpd="sng" algn="ctr">
                      <a:solidFill>
                        <a:srgbClr val="009BD0"/>
                      </a:solidFill>
                      <a:prstDash val="solid"/>
                      <a:round/>
                      <a:headEnd type="none" w="med" len="med"/>
                      <a:tailEnd type="none" w="med" len="med"/>
                    </a:lnR>
                    <a:lnT w="12700" cap="flat" cmpd="sng" algn="ctr">
                      <a:solidFill>
                        <a:srgbClr val="009BD0"/>
                      </a:solid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solidFill>
                        <a:srgbClr val="009BD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e-DE"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9BD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34868376"/>
                  </a:ext>
                </a:extLst>
              </a:tr>
            </a:tbl>
          </a:graphicData>
        </a:graphic>
      </p:graphicFrame>
      <p:sp>
        <p:nvSpPr>
          <p:cNvPr id="2" name="Titel 1"/>
          <p:cNvSpPr>
            <a:spLocks noGrp="1"/>
          </p:cNvSpPr>
          <p:nvPr>
            <p:ph type="title"/>
          </p:nvPr>
        </p:nvSpPr>
        <p:spPr/>
        <p:txBody>
          <a:bodyPr/>
          <a:lstStyle/>
          <a:p>
            <a:r>
              <a:rPr lang="de-DE" dirty="0"/>
              <a:t>4. Steigerung der körperlichen Aktivitäten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28</a:t>
            </a:fld>
            <a:endParaRPr lang="de-DE" dirty="0"/>
          </a:p>
        </p:txBody>
      </p:sp>
      <p:sp>
        <p:nvSpPr>
          <p:cNvPr id="3" name="Textfeld 2"/>
          <p:cNvSpPr txBox="1"/>
          <p:nvPr/>
        </p:nvSpPr>
        <p:spPr>
          <a:xfrm>
            <a:off x="334963" y="1412875"/>
            <a:ext cx="2700337" cy="5076825"/>
          </a:xfrm>
          <a:prstGeom prst="rect">
            <a:avLst/>
          </a:prstGeom>
          <a:noFill/>
        </p:spPr>
        <p:txBody>
          <a:bodyPr wrap="none" rtlCol="0">
            <a:noAutofit/>
          </a:bodyPr>
          <a:lstStyle/>
          <a:p>
            <a:r>
              <a:rPr lang="de-DE" sz="2400" b="1" dirty="0">
                <a:solidFill>
                  <a:srgbClr val="009BD0"/>
                </a:solidFill>
                <a:latin typeface="+mj-lt"/>
              </a:rPr>
              <a:t>Phase 5</a:t>
            </a:r>
          </a:p>
          <a:p>
            <a:endParaRPr lang="de-DE" sz="2400" b="1" dirty="0">
              <a:solidFill>
                <a:srgbClr val="009BD0"/>
              </a:solidFill>
              <a:latin typeface="+mj-lt"/>
            </a:endParaRPr>
          </a:p>
          <a:p>
            <a:r>
              <a:rPr lang="de-DE" dirty="0">
                <a:solidFill>
                  <a:srgbClr val="009BD0"/>
                </a:solidFill>
              </a:rPr>
              <a:t>Normale sportliche </a:t>
            </a:r>
            <a:br>
              <a:rPr lang="de-DE" dirty="0">
                <a:solidFill>
                  <a:srgbClr val="009BD0"/>
                </a:solidFill>
              </a:rPr>
            </a:br>
            <a:r>
              <a:rPr lang="de-DE" dirty="0">
                <a:solidFill>
                  <a:srgbClr val="009BD0"/>
                </a:solidFill>
              </a:rPr>
              <a:t>Aktivität</a:t>
            </a:r>
          </a:p>
        </p:txBody>
      </p:sp>
    </p:spTree>
    <p:extLst>
      <p:ext uri="{BB962C8B-B14F-4D97-AF65-F5344CB8AC3E}">
        <p14:creationId xmlns:p14="http://schemas.microsoft.com/office/powerpoint/2010/main" val="3296096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2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4. Steigerung der körperlichen Aktivitäten</a:t>
            </a:r>
          </a:p>
        </p:txBody>
      </p:sp>
      <p:sp>
        <p:nvSpPr>
          <p:cNvPr id="3" name="Inhaltsplatzhalter 2"/>
          <p:cNvSpPr>
            <a:spLocks noGrp="1"/>
          </p:cNvSpPr>
          <p:nvPr>
            <p:ph sz="quarter" idx="10"/>
          </p:nvPr>
        </p:nvSpPr>
        <p:spPr/>
        <p:txBody>
          <a:bodyPr>
            <a:normAutofit fontScale="92500"/>
          </a:bodyPr>
          <a:lstStyle/>
          <a:p>
            <a:r>
              <a:rPr kumimoji="0" lang="de-DE" sz="2400" b="1" i="0" u="none" strike="noStrike" kern="1200" cap="none" spc="0" normalizeH="0" baseline="0" noProof="0" dirty="0">
                <a:ln>
                  <a:noFill/>
                </a:ln>
                <a:effectLst/>
                <a:uLnTx/>
                <a:uFillTx/>
                <a:latin typeface="SRH Headline"/>
                <a:ea typeface="+mj-ea"/>
                <a:cs typeface="+mj-cs"/>
              </a:rPr>
              <a:t>Wichtig:</a:t>
            </a:r>
          </a:p>
          <a:p>
            <a:pPr marL="342900" indent="-342900">
              <a:buFont typeface="Arial" panose="020B0604020202020204" pitchFamily="34" charset="0"/>
              <a:buChar char="•"/>
            </a:pPr>
            <a:r>
              <a:rPr lang="de-DE" dirty="0"/>
              <a:t>INDIVIDUELL planen</a:t>
            </a:r>
          </a:p>
          <a:p>
            <a:pPr marL="342900" indent="-342900">
              <a:buFont typeface="Arial" panose="020B0604020202020204" pitchFamily="34" charset="0"/>
              <a:buChar char="•"/>
            </a:pPr>
            <a:r>
              <a:rPr lang="de-DE" dirty="0"/>
              <a:t>Jede Phase mind. 1 Woche (bis gefühlte Anstrengung deutlich geringer geworden ist)</a:t>
            </a:r>
          </a:p>
          <a:p>
            <a:pPr marL="342900" indent="-342900">
              <a:buFont typeface="Arial" panose="020B0604020202020204" pitchFamily="34" charset="0"/>
              <a:buChar char="•"/>
            </a:pPr>
            <a:r>
              <a:rPr lang="de-DE" dirty="0"/>
              <a:t>Keine Überforderung (</a:t>
            </a:r>
            <a:r>
              <a:rPr lang="de-DE" dirty="0" err="1"/>
              <a:t>Pacing</a:t>
            </a:r>
            <a:r>
              <a:rPr lang="de-DE" dirty="0"/>
              <a:t>)</a:t>
            </a:r>
          </a:p>
          <a:p>
            <a:pPr marL="342900" indent="-342900">
              <a:buFont typeface="Arial" panose="020B0604020202020204" pitchFamily="34" charset="0"/>
              <a:buChar char="•"/>
            </a:pPr>
            <a:r>
              <a:rPr lang="de-DE" dirty="0"/>
              <a:t>Bei Überlastung/Überforderung </a:t>
            </a:r>
            <a:r>
              <a:rPr lang="de-DE" b="1" dirty="0"/>
              <a:t>sofort</a:t>
            </a:r>
            <a:r>
              <a:rPr lang="de-DE" dirty="0"/>
              <a:t> Abbruch und Rückkehr zur vorherigen Stufe</a:t>
            </a:r>
          </a:p>
          <a:p>
            <a:pPr marL="342900" indent="-342900">
              <a:buFont typeface="Arial" panose="020B0604020202020204" pitchFamily="34" charset="0"/>
              <a:buChar char="•"/>
            </a:pPr>
            <a:r>
              <a:rPr lang="de-DE" dirty="0"/>
              <a:t>Keine Schmerzen</a:t>
            </a:r>
          </a:p>
          <a:p>
            <a:pPr marL="342900" indent="-342900">
              <a:buFont typeface="Arial" panose="020B0604020202020204" pitchFamily="34" charset="0"/>
              <a:buChar char="•"/>
            </a:pPr>
            <a:r>
              <a:rPr lang="de-DE" dirty="0"/>
              <a:t>Regelmäßige Pausen</a:t>
            </a:r>
          </a:p>
          <a:p>
            <a:pPr marL="342900" indent="-342900">
              <a:buFont typeface="Arial" panose="020B0604020202020204" pitchFamily="34" charset="0"/>
              <a:buChar char="•"/>
            </a:pPr>
            <a:r>
              <a:rPr lang="de-DE" dirty="0"/>
              <a:t>Langsam anfangen, langsam steigern</a:t>
            </a:r>
          </a:p>
          <a:p>
            <a:pPr marL="342900" indent="-342900">
              <a:buFont typeface="Arial" panose="020B0604020202020204" pitchFamily="34" charset="0"/>
              <a:buChar char="•"/>
            </a:pPr>
            <a:r>
              <a:rPr lang="de-DE" dirty="0"/>
              <a:t>Tagebuch führen</a:t>
            </a:r>
          </a:p>
          <a:p>
            <a:pPr marL="342900" indent="-342900">
              <a:buFont typeface="Arial" panose="020B0604020202020204" pitchFamily="34" charset="0"/>
              <a:buChar char="•"/>
            </a:pPr>
            <a:r>
              <a:rPr lang="de-DE" dirty="0"/>
              <a:t>Physiotherapierezept ausstellen lassen</a:t>
            </a:r>
          </a:p>
          <a:p>
            <a:pPr marL="342900" indent="-342900">
              <a:buFont typeface="Arial" panose="020B0604020202020204" pitchFamily="34" charset="0"/>
              <a:buChar char="•"/>
            </a:pPr>
            <a:r>
              <a:rPr lang="de-DE" dirty="0"/>
              <a:t>Vorher vom Arzt bzw. der Ärztin abklären lassen</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29</a:t>
            </a:fld>
            <a:endParaRPr lang="de-DE" dirty="0"/>
          </a:p>
        </p:txBody>
      </p:sp>
    </p:spTree>
    <p:extLst>
      <p:ext uri="{BB962C8B-B14F-4D97-AF65-F5344CB8AC3E}">
        <p14:creationId xmlns:p14="http://schemas.microsoft.com/office/powerpoint/2010/main" val="22014286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7</a:t>
            </a:r>
          </a:p>
        </p:txBody>
      </p:sp>
      <p:sp>
        <p:nvSpPr>
          <p:cNvPr id="3" name="Textplatzhalter 2"/>
          <p:cNvSpPr>
            <a:spLocks noGrp="1"/>
          </p:cNvSpPr>
          <p:nvPr>
            <p:ph type="body" sz="quarter" idx="10"/>
          </p:nvPr>
        </p:nvSpPr>
        <p:spPr>
          <a:xfrm>
            <a:off x="3083858" y="3798088"/>
            <a:ext cx="3288949" cy="3059911"/>
          </a:xfrm>
        </p:spPr>
        <p:txBody>
          <a:bodyPr/>
          <a:lstStyle/>
          <a:p>
            <a:r>
              <a:rPr lang="de-DE" dirty="0"/>
              <a:t>Physiotherapie und</a:t>
            </a:r>
          </a:p>
          <a:p>
            <a:r>
              <a:rPr lang="de-DE" dirty="0"/>
              <a:t>Sport bei Post-COVID</a:t>
            </a:r>
          </a:p>
        </p:txBody>
      </p:sp>
      <p:sp>
        <p:nvSpPr>
          <p:cNvPr id="4" name="Textplatzhalter 3"/>
          <p:cNvSpPr>
            <a:spLocks noGrp="1"/>
          </p:cNvSpPr>
          <p:nvPr>
            <p:ph type="body" sz="quarter" idx="11"/>
          </p:nvPr>
        </p:nvSpPr>
        <p:spPr/>
        <p:txBody>
          <a:bodyPr/>
          <a:lstStyle/>
          <a:p>
            <a:r>
              <a:rPr lang="de-DE" dirty="0"/>
              <a:t>Besprechen der Erfahrungen</a:t>
            </a:r>
          </a:p>
          <a:p>
            <a:r>
              <a:rPr lang="de-DE" dirty="0"/>
              <a:t>Achtsamkeitsübung</a:t>
            </a:r>
          </a:p>
          <a:p>
            <a:r>
              <a:rPr lang="de-DE" dirty="0"/>
              <a:t>Atmung und Lungenfunktion</a:t>
            </a:r>
          </a:p>
          <a:p>
            <a:r>
              <a:rPr lang="de-DE" dirty="0"/>
              <a:t>Steigerung der körperlichen Aktivitäten</a:t>
            </a:r>
          </a:p>
          <a:p>
            <a:r>
              <a:rPr lang="de-DE" dirty="0"/>
              <a:t>Therapeutische Aufgaben bis zur nächsten Sitzung</a:t>
            </a:r>
          </a:p>
          <a:p>
            <a:r>
              <a:rPr lang="de-DE" dirty="0"/>
              <a:t>Quellenverzeichnis &amp; weiterführende Literatur</a:t>
            </a:r>
          </a:p>
          <a:p>
            <a:pPr marL="0" indent="0">
              <a:buNone/>
            </a:pPr>
            <a:endParaRPr lang="de-DE" dirty="0"/>
          </a:p>
        </p:txBody>
      </p:sp>
    </p:spTree>
    <p:extLst>
      <p:ext uri="{BB962C8B-B14F-4D97-AF65-F5344CB8AC3E}">
        <p14:creationId xmlns:p14="http://schemas.microsoft.com/office/powerpoint/2010/main" val="14231987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4. Steigerung der körperlichen Aktivitäten</a:t>
            </a:r>
          </a:p>
        </p:txBody>
      </p:sp>
      <p:sp>
        <p:nvSpPr>
          <p:cNvPr id="3" name="Inhaltsplatzhalter 2"/>
          <p:cNvSpPr>
            <a:spLocks noGrp="1"/>
          </p:cNvSpPr>
          <p:nvPr>
            <p:ph sz="quarter" idx="10"/>
          </p:nvPr>
        </p:nvSpPr>
        <p:spPr/>
        <p:txBody>
          <a:bodyPr>
            <a:normAutofit lnSpcReduction="10000"/>
          </a:bodyPr>
          <a:lstStyle/>
          <a:p>
            <a:r>
              <a:rPr lang="de-DE" b="1" dirty="0"/>
              <a:t>Mögliche Verordnungen für Physiotherapie</a:t>
            </a:r>
          </a:p>
          <a:p>
            <a:pPr>
              <a:lnSpc>
                <a:spcPct val="110000"/>
              </a:lnSpc>
            </a:pPr>
            <a:r>
              <a:rPr lang="de-DE" dirty="0"/>
              <a:t>Die Indikation „Post-COVID-19-Zustand, nicht näher bezeichnet“ (ICD-10-Code: U09.9) begründet ab 1. Juli 2021 einen </a:t>
            </a:r>
            <a:r>
              <a:rPr lang="de-DE" b="1" dirty="0"/>
              <a:t>besonderen Verordnungsbedarf </a:t>
            </a:r>
            <a:r>
              <a:rPr lang="de-DE" dirty="0"/>
              <a:t>bei den Diagnosegruppen AT (Störung der Atmung) und WS (Wirbelsäulenerkrankungen)</a:t>
            </a:r>
            <a:br>
              <a:rPr lang="de-DE" dirty="0"/>
            </a:br>
            <a:r>
              <a:rPr lang="de-DE" sz="2000" dirty="0">
                <a:sym typeface="Wingdings" panose="05000000000000000000" pitchFamily="2" charset="2"/>
              </a:rPr>
              <a:t></a:t>
            </a:r>
            <a:r>
              <a:rPr lang="de-DE" dirty="0"/>
              <a:t> Behandlungsdauer bis zu 12 Wochen möglich</a:t>
            </a:r>
          </a:p>
          <a:p>
            <a:endParaRPr lang="de-DE" dirty="0"/>
          </a:p>
          <a:p>
            <a:pPr marL="342900" indent="-342900">
              <a:buFont typeface="Arial" panose="020B0604020202020204" pitchFamily="34" charset="0"/>
              <a:buChar char="•"/>
            </a:pPr>
            <a:r>
              <a:rPr lang="de-DE" dirty="0"/>
              <a:t>KG Atemgymnastik (Dyspnoe)</a:t>
            </a:r>
          </a:p>
          <a:p>
            <a:pPr marL="342900" indent="-342900">
              <a:buFont typeface="Arial" panose="020B0604020202020204" pitchFamily="34" charset="0"/>
              <a:buChar char="•"/>
            </a:pPr>
            <a:r>
              <a:rPr lang="de-DE" dirty="0"/>
              <a:t>Manuelle Therapie (Dyspnoe, Schmerzen)</a:t>
            </a:r>
          </a:p>
          <a:p>
            <a:pPr marL="342900" indent="-342900">
              <a:buFont typeface="Arial" panose="020B0604020202020204" pitchFamily="34" charset="0"/>
              <a:buChar char="•"/>
            </a:pPr>
            <a:r>
              <a:rPr lang="de-DE" dirty="0"/>
              <a:t>KG Geräte (Fatigue)</a:t>
            </a:r>
          </a:p>
          <a:p>
            <a:pPr marL="342900" indent="-342900">
              <a:buFont typeface="Arial" panose="020B0604020202020204" pitchFamily="34" charset="0"/>
              <a:buChar char="•"/>
            </a:pPr>
            <a:r>
              <a:rPr lang="de-DE" dirty="0"/>
              <a:t>Segmentmassage (Fatigue)</a:t>
            </a:r>
          </a:p>
          <a:p>
            <a:pPr marL="342900" indent="-342900">
              <a:buFont typeface="Arial" panose="020B0604020202020204" pitchFamily="34" charset="0"/>
              <a:buChar char="•"/>
            </a:pPr>
            <a:r>
              <a:rPr lang="de-DE" dirty="0"/>
              <a:t>Krankengymnastik (Schmerzen)</a:t>
            </a:r>
          </a:p>
          <a:p>
            <a:pPr marL="342900" indent="-342900">
              <a:buFont typeface="Arial" panose="020B0604020202020204" pitchFamily="34" charset="0"/>
              <a:buChar char="•"/>
            </a:pPr>
            <a:r>
              <a:rPr lang="de-DE" dirty="0"/>
              <a:t>Ergänzend: Wärmetherapie</a:t>
            </a:r>
          </a:p>
          <a:p>
            <a:endParaRPr lang="de-DE" dirty="0"/>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30</a:t>
            </a:fld>
            <a:endParaRPr lang="de-DE" dirty="0"/>
          </a:p>
        </p:txBody>
      </p:sp>
    </p:spTree>
    <p:extLst>
      <p:ext uri="{BB962C8B-B14F-4D97-AF65-F5344CB8AC3E}">
        <p14:creationId xmlns:p14="http://schemas.microsoft.com/office/powerpoint/2010/main" val="33590939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5. Aufgaben bis zur nächsten Sitzung</a:t>
            </a:r>
          </a:p>
        </p:txBody>
      </p:sp>
      <p:sp>
        <p:nvSpPr>
          <p:cNvPr id="3" name="Inhaltsplatzhalter 2"/>
          <p:cNvSpPr>
            <a:spLocks noGrp="1"/>
          </p:cNvSpPr>
          <p:nvPr>
            <p:ph sz="quarter" idx="10"/>
          </p:nvPr>
        </p:nvSpPr>
        <p:spPr/>
        <p:txBody>
          <a:bodyPr/>
          <a:lstStyle/>
          <a:p>
            <a:pPr marL="342900" indent="-342900">
              <a:buFont typeface="Arial" panose="020B0604020202020204" pitchFamily="34" charset="0"/>
              <a:buChar char="•"/>
            </a:pPr>
            <a:r>
              <a:rPr lang="de-DE" dirty="0"/>
              <a:t>Bewerten verschiedener körperlicher Aktivitäten mittels der Borg-Skala als Vorbereitung zur Steigerung der körperlichen Aktivität</a:t>
            </a:r>
          </a:p>
          <a:p>
            <a:pPr marL="342900" indent="-342900">
              <a:buFont typeface="Arial" panose="020B0604020202020204" pitchFamily="34" charset="0"/>
              <a:buChar char="•"/>
            </a:pPr>
            <a:r>
              <a:rPr lang="de-DE" dirty="0"/>
              <a:t>Weiteres Protokollieren mit dem Fatigue-Tagebuch</a:t>
            </a:r>
          </a:p>
          <a:p>
            <a:pPr marL="342900" indent="-342900">
              <a:buFont typeface="Arial" panose="020B0604020202020204" pitchFamily="34" charset="0"/>
              <a:buChar char="•"/>
            </a:pPr>
            <a:r>
              <a:rPr lang="de-DE" dirty="0"/>
              <a:t>Die nächste Sitzung wird die letzte Sitzung sein – verbliebene Fragen und Anliegen sammeln</a:t>
            </a:r>
          </a:p>
          <a:p>
            <a:endParaRPr lang="de-DE" dirty="0"/>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31</a:t>
            </a:fld>
            <a:endParaRPr lang="de-DE" dirty="0"/>
          </a:p>
        </p:txBody>
      </p:sp>
    </p:spTree>
    <p:extLst>
      <p:ext uri="{BB962C8B-B14F-4D97-AF65-F5344CB8AC3E}">
        <p14:creationId xmlns:p14="http://schemas.microsoft.com/office/powerpoint/2010/main" val="22543498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5. Aufgaben bis zur nächsten Sitzung</a:t>
            </a:r>
          </a:p>
        </p:txBody>
      </p:sp>
      <p:sp>
        <p:nvSpPr>
          <p:cNvPr id="3" name="Inhaltsplatzhalter 2"/>
          <p:cNvSpPr>
            <a:spLocks noGrp="1"/>
          </p:cNvSpPr>
          <p:nvPr>
            <p:ph sz="quarter" idx="10"/>
          </p:nvPr>
        </p:nvSpPr>
        <p:spPr/>
        <p:txBody>
          <a:bodyPr/>
          <a:lstStyle/>
          <a:p>
            <a:r>
              <a:rPr lang="de-DE" b="1" dirty="0"/>
              <a:t>Link-Tipps:</a:t>
            </a:r>
          </a:p>
          <a:p>
            <a:r>
              <a:rPr lang="de-DE" b="1" dirty="0"/>
              <a:t>1. Atemübungen zur Brustkorbmobilisation</a:t>
            </a:r>
          </a:p>
          <a:p>
            <a:r>
              <a:rPr lang="de-DE" sz="1800" dirty="0"/>
              <a:t>Anja Kornblum-Hautkappe: </a:t>
            </a:r>
            <a:r>
              <a:rPr lang="de-DE" sz="1800" i="1" dirty="0"/>
              <a:t>Atemübungen: So mobilisieren Sie Ihren Brustkorb</a:t>
            </a:r>
            <a:r>
              <a:rPr lang="de-DE" sz="1800" dirty="0"/>
              <a:t>, Gesundheitsportal Leichter Atmen. </a:t>
            </a:r>
            <a:r>
              <a:rPr lang="de-DE" sz="1800" dirty="0">
                <a:solidFill>
                  <a:srgbClr val="E78153"/>
                </a:solidFill>
              </a:rPr>
              <a:t>https://www.leichter-atmen.de/atemuebungen-so-mobilisieren-sie-ihren-brustkorb</a:t>
            </a:r>
          </a:p>
          <a:p>
            <a:r>
              <a:rPr lang="de-DE" b="1" dirty="0"/>
              <a:t>2. Atementspannung</a:t>
            </a:r>
          </a:p>
          <a:p>
            <a:r>
              <a:rPr lang="de-DE" sz="1800" dirty="0"/>
              <a:t>Angela Homfeldt: </a:t>
            </a:r>
            <a:r>
              <a:rPr lang="de-DE" sz="1800" i="1" dirty="0"/>
              <a:t>Stressbewältigung – Achtsamkeitsübung: Bauchatmung in Stresssituationen</a:t>
            </a:r>
            <a:r>
              <a:rPr lang="de-DE" sz="1800" dirty="0"/>
              <a:t>, AOK – Der Gesundheitskanal. </a:t>
            </a:r>
            <a:r>
              <a:rPr lang="de-DE" sz="1800" dirty="0">
                <a:solidFill>
                  <a:srgbClr val="E78153"/>
                </a:solidFill>
              </a:rPr>
              <a:t>https://www.youtube.com/watch?v=6dlm64za5Uw</a:t>
            </a:r>
          </a:p>
          <a:p>
            <a:endParaRPr lang="de-DE" dirty="0"/>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32</a:t>
            </a:fld>
            <a:endParaRPr lang="de-DE" dirty="0"/>
          </a:p>
        </p:txBody>
      </p:sp>
      <p:sp>
        <p:nvSpPr>
          <p:cNvPr id="6" name="Textfeld 5">
            <a:extLst>
              <a:ext uri="{FF2B5EF4-FFF2-40B4-BE49-F238E27FC236}">
                <a16:creationId xmlns:a16="http://schemas.microsoft.com/office/drawing/2014/main" id="{A27E1FEF-8896-53D3-1862-BAB01904A0ED}"/>
              </a:ext>
            </a:extLst>
          </p:cNvPr>
          <p:cNvSpPr txBox="1"/>
          <p:nvPr/>
        </p:nvSpPr>
        <p:spPr>
          <a:xfrm>
            <a:off x="6096000" y="6484025"/>
            <a:ext cx="5040000" cy="370800"/>
          </a:xfrm>
          <a:prstGeom prst="rect">
            <a:avLst/>
          </a:prstGeom>
          <a:noFill/>
        </p:spPr>
        <p:txBody>
          <a:bodyPr wrap="square" rtlCol="0" anchor="ctr" anchorCtr="0">
            <a:no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1200" dirty="0"/>
              <a:t>Die Online-Ressourcen wurden zuletzt abgerufen </a:t>
            </a:r>
            <a:r>
              <a:rPr lang="de-DE" sz="1200"/>
              <a:t>am 06.03.2026.</a:t>
            </a:r>
            <a:endParaRPr lang="de-DE" sz="1200" dirty="0"/>
          </a:p>
        </p:txBody>
      </p:sp>
    </p:spTree>
    <p:extLst>
      <p:ext uri="{BB962C8B-B14F-4D97-AF65-F5344CB8AC3E}">
        <p14:creationId xmlns:p14="http://schemas.microsoft.com/office/powerpoint/2010/main" val="38689092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DE" dirty="0"/>
              <a:t>6. Quellenverzeichnis &amp; weiterführende Literatur</a:t>
            </a:r>
          </a:p>
        </p:txBody>
      </p:sp>
      <p:sp>
        <p:nvSpPr>
          <p:cNvPr id="3" name="Inhaltsplatzhalter 2"/>
          <p:cNvSpPr>
            <a:spLocks noGrp="1"/>
          </p:cNvSpPr>
          <p:nvPr>
            <p:ph sz="quarter" idx="10"/>
          </p:nvPr>
        </p:nvSpPr>
        <p:spPr/>
        <p:txBody>
          <a:bodyPr>
            <a:normAutofit/>
          </a:bodyPr>
          <a:lstStyle/>
          <a:p>
            <a:r>
              <a:rPr lang="de-DE" sz="2000" dirty="0"/>
              <a:t>▶ Lungeninformationsdienst des Helmholtz-Zentrums München. (2018). </a:t>
            </a:r>
            <a:r>
              <a:rPr lang="de-DE" sz="2000" i="1" dirty="0"/>
              <a:t>Atmung – was ist das?</a:t>
            </a:r>
            <a:r>
              <a:rPr lang="de-DE" sz="2000" dirty="0"/>
              <a:t>. </a:t>
            </a:r>
            <a:r>
              <a:rPr lang="de-DE" sz="2000" dirty="0">
                <a:solidFill>
                  <a:srgbClr val="E78153"/>
                </a:solidFill>
              </a:rPr>
              <a:t>https://www.lungeninformationsdienst.de/praevention/atmung-was-ist-das</a:t>
            </a:r>
          </a:p>
          <a:p>
            <a:r>
              <a:rPr lang="de-DE" sz="2000" dirty="0"/>
              <a:t>▶ Lungeninformationsdienst des Helmholtz-Zentrums München. (2021). </a:t>
            </a:r>
            <a:r>
              <a:rPr lang="de-DE" sz="2000" i="1" dirty="0"/>
              <a:t>Atemtechniken und Atemschulung</a:t>
            </a:r>
            <a:r>
              <a:rPr lang="de-DE" sz="2000" dirty="0"/>
              <a:t>. </a:t>
            </a:r>
            <a:r>
              <a:rPr lang="de-DE" sz="2000" dirty="0">
                <a:solidFill>
                  <a:srgbClr val="E78153"/>
                </a:solidFill>
              </a:rPr>
              <a:t>https://www.lungeninformationsdienst.de/leben-mit-der-krankheit/atemschulung</a:t>
            </a:r>
          </a:p>
          <a:p>
            <a:r>
              <a:rPr lang="en-US" sz="2000" dirty="0"/>
              <a:t>▶ Thomas, P. et al. (2022). Physiotherapy management for COVID-19 in the acute hospital setting and beyond: an update to clinical practice recommendations. </a:t>
            </a:r>
            <a:r>
              <a:rPr lang="en-US" sz="2000" i="1" dirty="0"/>
              <a:t>Journal of Physiotherapy, 68</a:t>
            </a:r>
            <a:r>
              <a:rPr lang="en-US" sz="2000" dirty="0"/>
              <a:t>(1), 8–25. </a:t>
            </a:r>
            <a:r>
              <a:rPr lang="en-US" sz="2000" dirty="0">
                <a:solidFill>
                  <a:srgbClr val="E78153"/>
                </a:solidFill>
              </a:rPr>
              <a:t>https://doi.org/10.1016/j.jphys.2021.12.012 </a:t>
            </a:r>
            <a:endParaRPr lang="de-DE" sz="2000" dirty="0">
              <a:solidFill>
                <a:srgbClr val="E78153"/>
              </a:solidFill>
            </a:endParaRPr>
          </a:p>
          <a:p>
            <a:r>
              <a:rPr lang="de-DE" sz="2000" dirty="0"/>
              <a:t>▶ Weltgesundheitsorganisation. (2021). </a:t>
            </a:r>
            <a:r>
              <a:rPr lang="de-DE" sz="2000" i="1" dirty="0"/>
              <a:t>Empfehlungen zur Unterstützung einer selbstständigen Rehabilitation nach COVID-19-bedingter Erkrankung, zweite Ausgabe</a:t>
            </a:r>
            <a:r>
              <a:rPr lang="de-DE" sz="2000" dirty="0"/>
              <a:t>. </a:t>
            </a:r>
            <a:r>
              <a:rPr lang="de-DE" sz="2000" dirty="0">
                <a:solidFill>
                  <a:srgbClr val="E78153"/>
                </a:solidFill>
              </a:rPr>
              <a:t>https://apps.who.int/iris/handle/10665/345019</a:t>
            </a:r>
          </a:p>
          <a:p>
            <a:endParaRPr lang="de-DE" sz="1800" dirty="0">
              <a:solidFill>
                <a:srgbClr val="E78153"/>
              </a:solidFill>
            </a:endParaRPr>
          </a:p>
          <a:p>
            <a:endParaRPr lang="de-DE" sz="1200" dirty="0"/>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33</a:t>
            </a:fld>
            <a:endParaRPr lang="de-DE" dirty="0"/>
          </a:p>
        </p:txBody>
      </p:sp>
      <p:sp>
        <p:nvSpPr>
          <p:cNvPr id="6" name="Textfeld 5">
            <a:extLst>
              <a:ext uri="{FF2B5EF4-FFF2-40B4-BE49-F238E27FC236}">
                <a16:creationId xmlns:a16="http://schemas.microsoft.com/office/drawing/2014/main" id="{962DF40F-C92B-B727-0C5B-F2E76EB199BF}"/>
              </a:ext>
            </a:extLst>
          </p:cNvPr>
          <p:cNvSpPr txBox="1"/>
          <p:nvPr/>
        </p:nvSpPr>
        <p:spPr>
          <a:xfrm>
            <a:off x="6096000" y="6484025"/>
            <a:ext cx="5040000" cy="370800"/>
          </a:xfrm>
          <a:prstGeom prst="rect">
            <a:avLst/>
          </a:prstGeom>
          <a:noFill/>
        </p:spPr>
        <p:txBody>
          <a:bodyPr wrap="square" rtlCol="0" anchor="ctr" anchorCtr="0">
            <a:no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sz="1200" dirty="0"/>
              <a:t>Die Online-Ressourcen wurden zuletzt abgerufen </a:t>
            </a:r>
            <a:r>
              <a:rPr lang="de-DE" sz="1200"/>
              <a:t>am 06.03.2026.</a:t>
            </a:r>
            <a:endParaRPr lang="de-DE" sz="1200" dirty="0"/>
          </a:p>
        </p:txBody>
      </p:sp>
    </p:spTree>
    <p:extLst>
      <p:ext uri="{BB962C8B-B14F-4D97-AF65-F5344CB8AC3E}">
        <p14:creationId xmlns:p14="http://schemas.microsoft.com/office/powerpoint/2010/main" val="18692224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Allgemeine </a:t>
            </a:r>
            <a:r>
              <a:rPr lang="de-DE"/>
              <a:t>Informationen zu </a:t>
            </a:r>
            <a:r>
              <a:rPr lang="de-DE" dirty="0"/>
              <a:t>Sitzung 7</a:t>
            </a:r>
          </a:p>
        </p:txBody>
      </p:sp>
      <p:sp>
        <p:nvSpPr>
          <p:cNvPr id="3" name="Inhaltsplatzhalter 2"/>
          <p:cNvSpPr>
            <a:spLocks noGrp="1"/>
          </p:cNvSpPr>
          <p:nvPr>
            <p:ph sz="quarter" idx="10"/>
          </p:nvPr>
        </p:nvSpPr>
        <p:spPr/>
        <p:txBody>
          <a:bodyPr>
            <a:normAutofit/>
          </a:bodyPr>
          <a:lstStyle/>
          <a:p>
            <a:pPr>
              <a:lnSpc>
                <a:spcPct val="100000"/>
              </a:lnSpc>
            </a:pPr>
            <a:r>
              <a:rPr lang="de-DE" dirty="0">
                <a:solidFill>
                  <a:srgbClr val="E78153"/>
                </a:solidFill>
                <a:latin typeface="+mj-lt"/>
              </a:rPr>
              <a:t>Ziele:</a:t>
            </a:r>
          </a:p>
          <a:p>
            <a:r>
              <a:rPr lang="de-DE" dirty="0"/>
              <a:t>Inhalte der siebten Sitzung sind das Vertiefen der Erfahrungen bezüglich der kognitiven Fähigkeiten sowie das Festigen der Arbeit mit dem Fatigue-Tagebuch und den Pacing-Techniken. Im Anschluss daran werden die Themen Atmung und Störungen der Atmung nach Infektion mit SARS-CoV-2 und Atemrehabilitation sowie Steigerung der körperlichen Aktivität und Sport bei Post-COVID behandelt. Eine Achtsamkeitsübung geht dem Thementeil voraus.</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6" name="Foliennummernplatzhalter 5"/>
          <p:cNvSpPr>
            <a:spLocks noGrp="1"/>
          </p:cNvSpPr>
          <p:nvPr>
            <p:ph type="sldNum" sz="quarter" idx="4"/>
          </p:nvPr>
        </p:nvSpPr>
        <p:spPr/>
        <p:txBody>
          <a:bodyPr/>
          <a:lstStyle/>
          <a:p>
            <a:fld id="{9B449813-080C-4388-9CF8-E315303C20FC}" type="slidenum">
              <a:rPr lang="de-DE" smtClean="0"/>
              <a:pPr/>
              <a:t>4</a:t>
            </a:fld>
            <a:endParaRPr lang="de-DE" dirty="0"/>
          </a:p>
        </p:txBody>
      </p:sp>
    </p:spTree>
    <p:extLst>
      <p:ext uri="{BB962C8B-B14F-4D97-AF65-F5344CB8AC3E}">
        <p14:creationId xmlns:p14="http://schemas.microsoft.com/office/powerpoint/2010/main" val="3789095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1. Besprechen der Erfahrungen</a:t>
            </a:r>
          </a:p>
        </p:txBody>
      </p:sp>
      <p:sp>
        <p:nvSpPr>
          <p:cNvPr id="3" name="Inhaltsplatzhalter 2"/>
          <p:cNvSpPr>
            <a:spLocks noGrp="1"/>
          </p:cNvSpPr>
          <p:nvPr>
            <p:ph sz="quarter" idx="10"/>
          </p:nvPr>
        </p:nvSpPr>
        <p:spPr/>
        <p:txBody>
          <a:bodyPr/>
          <a:lstStyle/>
          <a:p>
            <a:r>
              <a:rPr lang="de-DE" b="1" dirty="0"/>
              <a:t>Erfahrungen mit dem Selbstbeobachtungsbogen zu den kognitiven Fähigkeiten und Kompensationsstrategien sowie dem Fatigue-Tagebuch/</a:t>
            </a:r>
            <a:r>
              <a:rPr lang="de-DE" b="1" dirty="0" err="1"/>
              <a:t>Pacing</a:t>
            </a:r>
            <a:r>
              <a:rPr lang="de-DE" b="1" dirty="0"/>
              <a:t>-Strategien</a:t>
            </a:r>
          </a:p>
          <a:p>
            <a:pPr marL="342900" indent="-342900">
              <a:buFont typeface="Arial" panose="020B0604020202020204" pitchFamily="34" charset="0"/>
              <a:buChar char="•"/>
            </a:pPr>
            <a:r>
              <a:rPr lang="de-DE" dirty="0"/>
              <a:t>Welche offenen Fragen bestehen bezüglich des Themas kognitive Fähigkeiten?</a:t>
            </a:r>
          </a:p>
          <a:p>
            <a:pPr marL="342900" indent="-342900">
              <a:buFont typeface="Arial" panose="020B0604020202020204" pitchFamily="34" charset="0"/>
              <a:buChar char="•"/>
            </a:pPr>
            <a:r>
              <a:rPr lang="de-DE" dirty="0"/>
              <a:t>Welche Erkenntnisse habt Ihr durch das Ausfüllen des Arbeitsblattes 4 gewonnen?</a:t>
            </a:r>
          </a:p>
          <a:p>
            <a:pPr marL="342900" indent="-342900">
              <a:buFont typeface="Arial" panose="020B0604020202020204" pitchFamily="34" charset="0"/>
              <a:buChar char="•"/>
            </a:pPr>
            <a:r>
              <a:rPr lang="de-DE" dirty="0"/>
              <a:t>Welches sind Eure individuell günstigen Stunden und Tageszeiten für kognitives Arbeiten?</a:t>
            </a:r>
          </a:p>
          <a:p>
            <a:pPr marL="342900" indent="-342900">
              <a:buFont typeface="Arial" panose="020B0604020202020204" pitchFamily="34" charset="0"/>
              <a:buChar char="•"/>
            </a:pPr>
            <a:r>
              <a:rPr lang="de-DE" dirty="0"/>
              <a:t>Welche Kompensationsstrategien habt Ihr eingesetzt und welche Erfahrungen habt Ihr hierbei gemacht?</a:t>
            </a:r>
          </a:p>
          <a:p>
            <a:pPr marL="342900" indent="-342900">
              <a:buFont typeface="Arial" panose="020B0604020202020204" pitchFamily="34" charset="0"/>
              <a:buChar char="•"/>
            </a:pPr>
            <a:r>
              <a:rPr lang="de-DE" dirty="0"/>
              <a:t>Welche Trainingsmöglichkeiten habt Ihr entdeckt und vielleicht auch schon eingesetzt?</a:t>
            </a:r>
          </a:p>
          <a:p>
            <a:endParaRPr lang="de-DE" dirty="0"/>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5</a:t>
            </a:fld>
            <a:endParaRPr lang="de-DE" dirty="0"/>
          </a:p>
        </p:txBody>
      </p:sp>
    </p:spTree>
    <p:extLst>
      <p:ext uri="{BB962C8B-B14F-4D97-AF65-F5344CB8AC3E}">
        <p14:creationId xmlns:p14="http://schemas.microsoft.com/office/powerpoint/2010/main" val="41968897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2. Achtsamkeitsübung</a:t>
            </a:r>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6</a:t>
            </a:fld>
            <a:endParaRPr lang="de-DE" dirty="0"/>
          </a:p>
        </p:txBody>
      </p:sp>
      <p:sp>
        <p:nvSpPr>
          <p:cNvPr id="13" name="Ellipse 12">
            <a:extLst>
              <a:ext uri="{FF2B5EF4-FFF2-40B4-BE49-F238E27FC236}">
                <a16:creationId xmlns:a16="http://schemas.microsoft.com/office/drawing/2014/main" id="{1114F3DD-2F08-3239-8353-AEF4B19662E1}"/>
              </a:ext>
            </a:extLst>
          </p:cNvPr>
          <p:cNvSpPr/>
          <p:nvPr/>
        </p:nvSpPr>
        <p:spPr>
          <a:xfrm>
            <a:off x="3935638" y="1629000"/>
            <a:ext cx="3780000" cy="3780000"/>
          </a:xfrm>
          <a:prstGeom prst="ellipse">
            <a:avLst/>
          </a:prstGeom>
          <a:solidFill>
            <a:srgbClr val="009B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3400" dirty="0">
                <a:latin typeface="+mj-lt"/>
              </a:rPr>
              <a:t>Meditations- </a:t>
            </a:r>
            <a:r>
              <a:rPr lang="de-DE" sz="3400" dirty="0" err="1">
                <a:latin typeface="+mj-lt"/>
              </a:rPr>
              <a:t>übung</a:t>
            </a:r>
            <a:endParaRPr lang="de-DE" sz="3400" dirty="0">
              <a:latin typeface="+mj-lt"/>
            </a:endParaRPr>
          </a:p>
        </p:txBody>
      </p:sp>
    </p:spTree>
    <p:extLst>
      <p:ext uri="{BB962C8B-B14F-4D97-AF65-F5344CB8AC3E}">
        <p14:creationId xmlns:p14="http://schemas.microsoft.com/office/powerpoint/2010/main" val="23857224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464C89-86EE-4A01-027C-9DF619BB04E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96B4F5D-C7AF-F1B7-60F5-3740E571CE47}"/>
              </a:ext>
            </a:extLst>
          </p:cNvPr>
          <p:cNvSpPr>
            <a:spLocks noGrp="1"/>
          </p:cNvSpPr>
          <p:nvPr>
            <p:ph type="title"/>
          </p:nvPr>
        </p:nvSpPr>
        <p:spPr/>
        <p:txBody>
          <a:bodyPr>
            <a:normAutofit/>
          </a:bodyPr>
          <a:lstStyle/>
          <a:p>
            <a:r>
              <a:rPr lang="de-DE" dirty="0"/>
              <a:t>3. Atmung und Lungenfunktion</a:t>
            </a:r>
          </a:p>
        </p:txBody>
      </p:sp>
      <p:sp>
        <p:nvSpPr>
          <p:cNvPr id="3" name="Inhaltsplatzhalter 2">
            <a:extLst>
              <a:ext uri="{FF2B5EF4-FFF2-40B4-BE49-F238E27FC236}">
                <a16:creationId xmlns:a16="http://schemas.microsoft.com/office/drawing/2014/main" id="{27588F6E-CAD7-6089-1E1F-59EF13F41815}"/>
              </a:ext>
            </a:extLst>
          </p:cNvPr>
          <p:cNvSpPr>
            <a:spLocks noGrp="1"/>
          </p:cNvSpPr>
          <p:nvPr>
            <p:ph sz="quarter" idx="10"/>
          </p:nvPr>
        </p:nvSpPr>
        <p:spPr/>
        <p:txBody>
          <a:bodyPr/>
          <a:lstStyle/>
          <a:p>
            <a:r>
              <a:rPr lang="de-DE" b="1" dirty="0"/>
              <a:t>Atmung</a:t>
            </a:r>
          </a:p>
        </p:txBody>
      </p:sp>
      <p:sp>
        <p:nvSpPr>
          <p:cNvPr id="4" name="Fußzeilenplatzhalter 3">
            <a:extLst>
              <a:ext uri="{FF2B5EF4-FFF2-40B4-BE49-F238E27FC236}">
                <a16:creationId xmlns:a16="http://schemas.microsoft.com/office/drawing/2014/main" id="{A6F60C14-A3D0-4E08-90BF-CC8A225556A8}"/>
              </a:ext>
            </a:extLst>
          </p:cNvPr>
          <p:cNvSpPr>
            <a:spLocks noGrp="1"/>
          </p:cNvSpPr>
          <p:nvPr>
            <p:ph type="ftr" sz="quarter" idx="11"/>
          </p:nvPr>
        </p:nvSpPr>
        <p:spPr/>
        <p:txBody>
          <a:bodyPr/>
          <a:lstStyle/>
          <a:p>
            <a:r>
              <a:rPr lang="de-DE" dirty="0"/>
              <a:t>Sitzung 7: Physiotherapie und Sport bei Post-COVID</a:t>
            </a:r>
          </a:p>
        </p:txBody>
      </p:sp>
      <p:sp>
        <p:nvSpPr>
          <p:cNvPr id="5" name="Foliennummernplatzhalter 4">
            <a:extLst>
              <a:ext uri="{FF2B5EF4-FFF2-40B4-BE49-F238E27FC236}">
                <a16:creationId xmlns:a16="http://schemas.microsoft.com/office/drawing/2014/main" id="{329CAAD2-6E16-B624-5073-75D743449A68}"/>
              </a:ext>
            </a:extLst>
          </p:cNvPr>
          <p:cNvSpPr>
            <a:spLocks noGrp="1"/>
          </p:cNvSpPr>
          <p:nvPr>
            <p:ph type="sldNum" sz="quarter" idx="4"/>
          </p:nvPr>
        </p:nvSpPr>
        <p:spPr/>
        <p:txBody>
          <a:bodyPr/>
          <a:lstStyle/>
          <a:p>
            <a:pPr algn="ctr"/>
            <a:fld id="{9B449813-080C-4388-9CF8-E315303C20FC}" type="slidenum">
              <a:rPr lang="de-DE" smtClean="0"/>
              <a:pPr algn="ctr"/>
              <a:t>7</a:t>
            </a:fld>
            <a:endParaRPr lang="de-DE" dirty="0"/>
          </a:p>
        </p:txBody>
      </p:sp>
      <p:sp>
        <p:nvSpPr>
          <p:cNvPr id="10" name="Textfeld 9">
            <a:extLst>
              <a:ext uri="{FF2B5EF4-FFF2-40B4-BE49-F238E27FC236}">
                <a16:creationId xmlns:a16="http://schemas.microsoft.com/office/drawing/2014/main" id="{7CC13C53-E57C-6BA3-D136-E4853E6804D6}"/>
              </a:ext>
            </a:extLst>
          </p:cNvPr>
          <p:cNvSpPr txBox="1"/>
          <p:nvPr/>
        </p:nvSpPr>
        <p:spPr>
          <a:xfrm>
            <a:off x="3049555" y="1483857"/>
            <a:ext cx="6092890" cy="861774"/>
          </a:xfrm>
          <a:prstGeom prst="rect">
            <a:avLst/>
          </a:prstGeom>
          <a:noFill/>
        </p:spPr>
        <p:txBody>
          <a:bodyPr wrap="square" rtlCol="0">
            <a:spAutoFit/>
          </a:bodyPr>
          <a:lstStyle/>
          <a:p>
            <a:r>
              <a:rPr lang="de-DE" sz="1600" dirty="0">
                <a:solidFill>
                  <a:srgbClr val="009BD0"/>
                </a:solidFill>
              </a:rPr>
              <a:t>Atemfrequenz in Ruhe: ca. 12–15 Atemzüge pro Minute</a:t>
            </a:r>
          </a:p>
          <a:p>
            <a:r>
              <a:rPr lang="de-DE" sz="1600" dirty="0">
                <a:solidFill>
                  <a:srgbClr val="009BD0"/>
                </a:solidFill>
              </a:rPr>
              <a:t>Luftmenge: ca. 0,5 Liter Luft pro Atemzug</a:t>
            </a:r>
          </a:p>
          <a:p>
            <a:endParaRPr lang="de-DE" dirty="0">
              <a:solidFill>
                <a:srgbClr val="009BD0"/>
              </a:solidFill>
              <a:highlight>
                <a:srgbClr val="FFFF00"/>
              </a:highlight>
            </a:endParaRPr>
          </a:p>
        </p:txBody>
      </p:sp>
      <p:pic>
        <p:nvPicPr>
          <p:cNvPr id="11" name="Grafik 10">
            <a:extLst>
              <a:ext uri="{FF2B5EF4-FFF2-40B4-BE49-F238E27FC236}">
                <a16:creationId xmlns:a16="http://schemas.microsoft.com/office/drawing/2014/main" id="{99AC9DF9-E4FD-D3DD-A888-ED819372E9CA}"/>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724247" y="2094926"/>
            <a:ext cx="7135813" cy="3555351"/>
          </a:xfrm>
          <a:prstGeom prst="rect">
            <a:avLst/>
          </a:prstGeom>
        </p:spPr>
      </p:pic>
      <p:pic>
        <p:nvPicPr>
          <p:cNvPr id="6" name="Grafik 5">
            <a:extLst>
              <a:ext uri="{FF2B5EF4-FFF2-40B4-BE49-F238E27FC236}">
                <a16:creationId xmlns:a16="http://schemas.microsoft.com/office/drawing/2014/main" id="{7B4D56EF-D71C-9665-E931-E48A2398A8E8}"/>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34963" y="2094926"/>
            <a:ext cx="4297844" cy="3429000"/>
          </a:xfrm>
          <a:prstGeom prst="rect">
            <a:avLst/>
          </a:prstGeom>
        </p:spPr>
      </p:pic>
    </p:spTree>
    <p:extLst>
      <p:ext uri="{BB962C8B-B14F-4D97-AF65-F5344CB8AC3E}">
        <p14:creationId xmlns:p14="http://schemas.microsoft.com/office/powerpoint/2010/main" val="813105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3. Atmung und Lungenfunktion</a:t>
            </a:r>
          </a:p>
        </p:txBody>
      </p:sp>
      <p:sp>
        <p:nvSpPr>
          <p:cNvPr id="3" name="Inhaltsplatzhalter 2"/>
          <p:cNvSpPr>
            <a:spLocks noGrp="1"/>
          </p:cNvSpPr>
          <p:nvPr>
            <p:ph sz="quarter" idx="10"/>
          </p:nvPr>
        </p:nvSpPr>
        <p:spPr/>
        <p:txBody>
          <a:bodyPr/>
          <a:lstStyle/>
          <a:p>
            <a:r>
              <a:rPr lang="de-DE" b="1" dirty="0"/>
              <a:t>Auswirkungen einer SARS-CoV-2-Infektion auf die Lunge</a:t>
            </a:r>
          </a:p>
          <a:p>
            <a:pPr marL="342900" indent="-342900">
              <a:buFont typeface="Arial" panose="020B0604020202020204" pitchFamily="34" charset="0"/>
              <a:buChar char="•"/>
            </a:pPr>
            <a:r>
              <a:rPr lang="de-DE" dirty="0"/>
              <a:t>Lungenbläschen (Alveolen) werden zerstört</a:t>
            </a:r>
          </a:p>
          <a:p>
            <a:pPr marL="1028700" lvl="1" indent="-342900"/>
            <a:r>
              <a:rPr lang="de-DE" sz="2000" dirty="0">
                <a:solidFill>
                  <a:srgbClr val="009BD0"/>
                </a:solidFill>
              </a:rPr>
              <a:t>Bildung von Vernarbungen </a:t>
            </a:r>
          </a:p>
          <a:p>
            <a:pPr marL="1028700" lvl="1" indent="-342900"/>
            <a:r>
              <a:rPr lang="de-DE" sz="2000" dirty="0">
                <a:solidFill>
                  <a:srgbClr val="009BD0"/>
                </a:solidFill>
              </a:rPr>
              <a:t>Gewebe wird dick und unelastisch (</a:t>
            </a:r>
            <a:r>
              <a:rPr lang="de-DE" sz="2000" dirty="0" err="1">
                <a:solidFill>
                  <a:srgbClr val="009BD0"/>
                </a:solidFill>
              </a:rPr>
              <a:t>Fibrose</a:t>
            </a:r>
            <a:r>
              <a:rPr lang="de-DE" sz="2000" dirty="0">
                <a:solidFill>
                  <a:srgbClr val="009BD0"/>
                </a:solidFill>
              </a:rPr>
              <a:t>)</a:t>
            </a:r>
          </a:p>
          <a:p>
            <a:pPr marL="342900" indent="-342900">
              <a:buFont typeface="Arial" panose="020B0604020202020204" pitchFamily="34" charset="0"/>
              <a:buChar char="•"/>
            </a:pPr>
            <a:r>
              <a:rPr lang="de-DE" dirty="0"/>
              <a:t>Reaktion des Immunsystems</a:t>
            </a:r>
          </a:p>
          <a:p>
            <a:pPr marL="1028700" lvl="1" indent="-342900"/>
            <a:r>
              <a:rPr lang="de-DE" sz="2000" dirty="0">
                <a:solidFill>
                  <a:srgbClr val="009BD0"/>
                </a:solidFill>
              </a:rPr>
              <a:t>Vielzahl von Fresszellen (Makrophagen) in der Lunge gefunden</a:t>
            </a:r>
          </a:p>
          <a:p>
            <a:pPr marL="342900" indent="-342900">
              <a:buFont typeface="Arial" panose="020B0604020202020204" pitchFamily="34" charset="0"/>
              <a:buChar char="•"/>
            </a:pPr>
            <a:r>
              <a:rPr lang="de-DE" dirty="0"/>
              <a:t>Weitere Ursachen: </a:t>
            </a:r>
          </a:p>
          <a:p>
            <a:pPr marL="1028700" lvl="1" indent="-342900"/>
            <a:r>
              <a:rPr lang="de-DE" sz="2000" dirty="0">
                <a:solidFill>
                  <a:srgbClr val="009BD0"/>
                </a:solidFill>
              </a:rPr>
              <a:t>Entzündungen in Lunge und Herzmuskel</a:t>
            </a:r>
          </a:p>
          <a:p>
            <a:pPr marL="1028700" lvl="1" indent="-342900"/>
            <a:r>
              <a:rPr lang="de-DE" sz="2000" dirty="0">
                <a:solidFill>
                  <a:srgbClr val="009BD0"/>
                </a:solidFill>
              </a:rPr>
              <a:t>Veränderungen an weißen und roten Blutkörperchen</a:t>
            </a:r>
          </a:p>
          <a:p>
            <a:r>
              <a:rPr lang="de-DE" sz="2400" dirty="0">
                <a:sym typeface="Wingdings" panose="05000000000000000000" pitchFamily="2" charset="2"/>
              </a:rPr>
              <a:t> </a:t>
            </a:r>
            <a:r>
              <a:rPr lang="de-DE" dirty="0"/>
              <a:t>schwerer Verlauf</a:t>
            </a:r>
          </a:p>
          <a:p>
            <a:endParaRPr lang="de-DE" dirty="0"/>
          </a:p>
          <a:p>
            <a:endParaRPr lang="de-DE" dirty="0"/>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8</a:t>
            </a:fld>
            <a:endParaRPr lang="de-DE" dirty="0"/>
          </a:p>
        </p:txBody>
      </p:sp>
    </p:spTree>
    <p:extLst>
      <p:ext uri="{BB962C8B-B14F-4D97-AF65-F5344CB8AC3E}">
        <p14:creationId xmlns:p14="http://schemas.microsoft.com/office/powerpoint/2010/main" val="18449428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3. Atmung und Lungenfunktion</a:t>
            </a:r>
          </a:p>
        </p:txBody>
      </p:sp>
      <p:sp>
        <p:nvSpPr>
          <p:cNvPr id="3" name="Inhaltsplatzhalter 2"/>
          <p:cNvSpPr>
            <a:spLocks noGrp="1"/>
          </p:cNvSpPr>
          <p:nvPr>
            <p:ph sz="quarter" idx="10"/>
          </p:nvPr>
        </p:nvSpPr>
        <p:spPr/>
        <p:txBody>
          <a:bodyPr>
            <a:normAutofit/>
          </a:bodyPr>
          <a:lstStyle/>
          <a:p>
            <a:r>
              <a:rPr lang="de-DE" b="1" dirty="0"/>
              <a:t>Was passiert bei COVID-19?</a:t>
            </a:r>
          </a:p>
          <a:p>
            <a:endParaRPr lang="de-DE" dirty="0"/>
          </a:p>
        </p:txBody>
      </p:sp>
      <p:sp>
        <p:nvSpPr>
          <p:cNvPr id="4" name="Fußzeilenplatzhalter 3"/>
          <p:cNvSpPr>
            <a:spLocks noGrp="1"/>
          </p:cNvSpPr>
          <p:nvPr>
            <p:ph type="ftr" sz="quarter" idx="11"/>
          </p:nvPr>
        </p:nvSpPr>
        <p:spPr/>
        <p:txBody>
          <a:bodyPr/>
          <a:lstStyle/>
          <a:p>
            <a:r>
              <a:rPr lang="de-DE" dirty="0"/>
              <a:t>Sitzung 7: Physiotherapie und Sport bei Post-COVID</a:t>
            </a:r>
          </a:p>
        </p:txBody>
      </p:sp>
      <p:sp>
        <p:nvSpPr>
          <p:cNvPr id="5" name="Foliennummernplatzhalter 4"/>
          <p:cNvSpPr>
            <a:spLocks noGrp="1"/>
          </p:cNvSpPr>
          <p:nvPr>
            <p:ph type="sldNum" sz="quarter" idx="4"/>
          </p:nvPr>
        </p:nvSpPr>
        <p:spPr/>
        <p:txBody>
          <a:bodyPr/>
          <a:lstStyle/>
          <a:p>
            <a:pPr algn="ctr"/>
            <a:fld id="{9B449813-080C-4388-9CF8-E315303C20FC}" type="slidenum">
              <a:rPr lang="de-DE" smtClean="0"/>
              <a:pPr algn="ctr"/>
              <a:t>9</a:t>
            </a:fld>
            <a:endParaRPr lang="de-DE" dirty="0"/>
          </a:p>
        </p:txBody>
      </p:sp>
      <p:sp>
        <p:nvSpPr>
          <p:cNvPr id="6" name="Textfeld 5"/>
          <p:cNvSpPr txBox="1"/>
          <p:nvPr/>
        </p:nvSpPr>
        <p:spPr>
          <a:xfrm>
            <a:off x="354317" y="4886468"/>
            <a:ext cx="5381321" cy="1200329"/>
          </a:xfrm>
          <a:prstGeom prst="rect">
            <a:avLst/>
          </a:prstGeom>
          <a:noFill/>
        </p:spPr>
        <p:txBody>
          <a:bodyPr wrap="square" rtlCol="0">
            <a:spAutoFit/>
          </a:bodyPr>
          <a:lstStyle/>
          <a:p>
            <a:r>
              <a:rPr lang="de-DE" dirty="0">
                <a:solidFill>
                  <a:srgbClr val="009BD0"/>
                </a:solidFill>
              </a:rPr>
              <a:t>A: Fibrinexsudation</a:t>
            </a:r>
            <a:br>
              <a:rPr lang="de-DE" dirty="0">
                <a:solidFill>
                  <a:srgbClr val="009BD0"/>
                </a:solidFill>
              </a:rPr>
            </a:br>
            <a:r>
              <a:rPr lang="de-DE" dirty="0">
                <a:solidFill>
                  <a:srgbClr val="009BD0"/>
                </a:solidFill>
              </a:rPr>
              <a:t>B: Proliferation der </a:t>
            </a:r>
            <a:r>
              <a:rPr lang="de-DE" dirty="0" err="1">
                <a:solidFill>
                  <a:srgbClr val="009BD0"/>
                </a:solidFill>
              </a:rPr>
              <a:t>Pneumozyten</a:t>
            </a:r>
            <a:br>
              <a:rPr lang="de-DE" dirty="0">
                <a:solidFill>
                  <a:srgbClr val="009BD0"/>
                </a:solidFill>
              </a:rPr>
            </a:br>
            <a:r>
              <a:rPr lang="de-DE" dirty="0">
                <a:solidFill>
                  <a:srgbClr val="009BD0"/>
                </a:solidFill>
              </a:rPr>
              <a:t>C: </a:t>
            </a:r>
            <a:r>
              <a:rPr lang="de-DE" dirty="0" err="1">
                <a:solidFill>
                  <a:srgbClr val="009BD0"/>
                </a:solidFill>
              </a:rPr>
              <a:t>Lungenfibrose</a:t>
            </a:r>
            <a:r>
              <a:rPr lang="de-DE" dirty="0">
                <a:solidFill>
                  <a:srgbClr val="009BD0"/>
                </a:solidFill>
              </a:rPr>
              <a:t> (Endstadium)</a:t>
            </a:r>
          </a:p>
          <a:p>
            <a:endParaRPr lang="de-DE" dirty="0">
              <a:solidFill>
                <a:srgbClr val="009BD0"/>
              </a:solidFill>
            </a:endParaRPr>
          </a:p>
        </p:txBody>
      </p:sp>
      <p:pic>
        <p:nvPicPr>
          <p:cNvPr id="8" name="Grafik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4963" y="1819656"/>
            <a:ext cx="10840059" cy="2697480"/>
          </a:xfrm>
          <a:prstGeom prst="rect">
            <a:avLst/>
          </a:prstGeom>
        </p:spPr>
      </p:pic>
      <p:sp>
        <p:nvSpPr>
          <p:cNvPr id="14" name="Textfeld 13"/>
          <p:cNvSpPr txBox="1"/>
          <p:nvPr/>
        </p:nvSpPr>
        <p:spPr>
          <a:xfrm>
            <a:off x="5754992" y="5307318"/>
            <a:ext cx="6160893" cy="1723549"/>
          </a:xfrm>
          <a:prstGeom prst="rect">
            <a:avLst/>
          </a:prstGeom>
          <a:noFill/>
        </p:spPr>
        <p:txBody>
          <a:bodyPr wrap="square" rtlCol="0">
            <a:spAutoFit/>
          </a:bodyPr>
          <a:lstStyle/>
          <a:p>
            <a:r>
              <a:rPr lang="de-DE" sz="1400" b="1" dirty="0">
                <a:solidFill>
                  <a:srgbClr val="009BD0"/>
                </a:solidFill>
              </a:rPr>
              <a:t>Bildquelle</a:t>
            </a:r>
          </a:p>
          <a:p>
            <a:r>
              <a:rPr lang="de-DE" sz="1400" dirty="0">
                <a:solidFill>
                  <a:srgbClr val="009BD0"/>
                </a:solidFill>
              </a:rPr>
              <a:t>Dr. med. Constantin Schwab und Prof. Dr. med. Peter </a:t>
            </a:r>
            <a:r>
              <a:rPr lang="de-DE" sz="1400" dirty="0" err="1">
                <a:solidFill>
                  <a:srgbClr val="009BD0"/>
                </a:solidFill>
              </a:rPr>
              <a:t>Schirmacher</a:t>
            </a:r>
            <a:endParaRPr lang="de-DE" sz="1400" dirty="0">
              <a:solidFill>
                <a:srgbClr val="009BD0"/>
              </a:solidFill>
            </a:endParaRPr>
          </a:p>
          <a:p>
            <a:r>
              <a:rPr lang="de-DE" sz="1400" dirty="0">
                <a:solidFill>
                  <a:srgbClr val="009BD0"/>
                </a:solidFill>
              </a:rPr>
              <a:t>Abt. Allgemeine Pathologie und </a:t>
            </a:r>
            <a:r>
              <a:rPr lang="de-DE" sz="1400" dirty="0" err="1">
                <a:solidFill>
                  <a:srgbClr val="009BD0"/>
                </a:solidFill>
              </a:rPr>
              <a:t>path</a:t>
            </a:r>
            <a:r>
              <a:rPr lang="de-DE" sz="1400" dirty="0">
                <a:solidFill>
                  <a:srgbClr val="009BD0"/>
                </a:solidFill>
              </a:rPr>
              <a:t>. Anatomie | Pathologisches Institut </a:t>
            </a:r>
            <a:br>
              <a:rPr lang="de-DE" sz="1400" dirty="0">
                <a:solidFill>
                  <a:srgbClr val="009BD0"/>
                </a:solidFill>
              </a:rPr>
            </a:br>
            <a:r>
              <a:rPr lang="de-DE" sz="1400" dirty="0">
                <a:solidFill>
                  <a:srgbClr val="009BD0"/>
                </a:solidFill>
              </a:rPr>
              <a:t>Universitätsklinikum Heidelberg</a:t>
            </a:r>
          </a:p>
          <a:p>
            <a:r>
              <a:rPr lang="de-DE" sz="1400" dirty="0">
                <a:solidFill>
                  <a:srgbClr val="009BD0"/>
                </a:solidFill>
              </a:rPr>
              <a:t>(Herzlichen Dank für die Überlassung der Abbildungen)</a:t>
            </a:r>
          </a:p>
          <a:p>
            <a:endParaRPr lang="de-DE" dirty="0">
              <a:solidFill>
                <a:srgbClr val="009BD0"/>
              </a:solidFill>
            </a:endParaRPr>
          </a:p>
          <a:p>
            <a:endParaRPr lang="de-DE" dirty="0">
              <a:solidFill>
                <a:srgbClr val="009BD0"/>
              </a:solidFill>
            </a:endParaRPr>
          </a:p>
        </p:txBody>
      </p:sp>
    </p:spTree>
    <p:extLst>
      <p:ext uri="{BB962C8B-B14F-4D97-AF65-F5344CB8AC3E}">
        <p14:creationId xmlns:p14="http://schemas.microsoft.com/office/powerpoint/2010/main" val="1906994843"/>
      </p:ext>
    </p:extLst>
  </p:cSld>
  <p:clrMapOvr>
    <a:masterClrMapping/>
  </p:clrMapOvr>
</p:sld>
</file>

<file path=ppt/theme/theme1.xml><?xml version="1.0" encoding="utf-8"?>
<a:theme xmlns:a="http://schemas.openxmlformats.org/drawingml/2006/main" name="Benutzerdefiniertes Design">
  <a:themeElements>
    <a:clrScheme name="HRS">
      <a:dk1>
        <a:srgbClr val="244D88"/>
      </a:dk1>
      <a:lt1>
        <a:srgbClr val="FFFFFF"/>
      </a:lt1>
      <a:dk2>
        <a:srgbClr val="000000"/>
      </a:dk2>
      <a:lt2>
        <a:srgbClr val="FFFFFF"/>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ans Ruland Stiftung">
      <a:majorFont>
        <a:latin typeface="SRH Headline"/>
        <a:ea typeface=""/>
        <a:cs typeface=""/>
      </a:majorFont>
      <a:minorFont>
        <a:latin typeface="SRH Tex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2045</Words>
  <Application>Microsoft Office PowerPoint</Application>
  <PresentationFormat>Breitbild</PresentationFormat>
  <Paragraphs>455</Paragraphs>
  <Slides>33</Slides>
  <Notes>2</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33</vt:i4>
      </vt:variant>
    </vt:vector>
  </HeadingPairs>
  <TitlesOfParts>
    <vt:vector size="38" baseType="lpstr">
      <vt:lpstr>Arial</vt:lpstr>
      <vt:lpstr>SRH Text</vt:lpstr>
      <vt:lpstr>Calibri</vt:lpstr>
      <vt:lpstr>SRH Headline</vt:lpstr>
      <vt:lpstr>Benutzerdefiniertes Design</vt:lpstr>
      <vt:lpstr>PowerPoint-Präsentation</vt:lpstr>
      <vt:lpstr>7</vt:lpstr>
      <vt:lpstr>7</vt:lpstr>
      <vt:lpstr>Allgemeine Informationen zu Sitzung 7</vt:lpstr>
      <vt:lpstr>1. Besprechen der Erfahrungen</vt:lpstr>
      <vt:lpstr>2. Achtsamkeitsübung</vt:lpstr>
      <vt:lpstr>3. Atmung und Lungenfunktion</vt:lpstr>
      <vt:lpstr>3. Atmung und Lungenfunktion</vt:lpstr>
      <vt:lpstr>3. Atmung und Lungenfunktion</vt:lpstr>
      <vt:lpstr>3. Atmung und Lungenfunktion</vt:lpstr>
      <vt:lpstr>3. Atmung und Lungenfunktion</vt:lpstr>
      <vt:lpstr>3. Atmung und Lungenfunktion</vt:lpstr>
      <vt:lpstr>3. Atmung und Lungenfunktion</vt:lpstr>
      <vt:lpstr>3. Atmung und Lungenfunktion</vt:lpstr>
      <vt:lpstr>3. Atmung und Lungenfunktion</vt:lpstr>
      <vt:lpstr>3. Atmung und Lungenfunktion</vt:lpstr>
      <vt:lpstr>3. Atmung und Lungenfunktion</vt:lpstr>
      <vt:lpstr>4. Steigerung der körperlichen Aktivitäten</vt:lpstr>
      <vt:lpstr>4. Steigerung der körperlichen Aktivitäten</vt:lpstr>
      <vt:lpstr>4. Steigerung der körperlichen Aktivitäten</vt:lpstr>
      <vt:lpstr>4. Steigerung der körperlichen Aktivitäten</vt:lpstr>
      <vt:lpstr>4. Steigerung der körperlichen Aktivitäten</vt:lpstr>
      <vt:lpstr>4. Steigerung der körperlichen Aktivitäten</vt:lpstr>
      <vt:lpstr>4. Steigerung der körperlichen Aktivitäten</vt:lpstr>
      <vt:lpstr>4. Steigerung der körperlichen Aktivitäten</vt:lpstr>
      <vt:lpstr>4. Steigerung der körperlichen Aktivitäten</vt:lpstr>
      <vt:lpstr>4. Steigerung der körperlichen Aktivitäten</vt:lpstr>
      <vt:lpstr>4. Steigerung der körperlichen Aktivitäten</vt:lpstr>
      <vt:lpstr>4. Steigerung der körperlichen Aktivitäten</vt:lpstr>
      <vt:lpstr>4. Steigerung der körperlichen Aktivitäten</vt:lpstr>
      <vt:lpstr>5. Aufgaben bis zur nächsten Sitzung</vt:lpstr>
      <vt:lpstr>5. Aufgaben bis zur nächsten Sitzung</vt:lpstr>
      <vt:lpstr>6. Quellenverzeichnis &amp; weiterführende Literatur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Henrike Voelker</dc:creator>
  <cp:lastModifiedBy>Patrick Richter</cp:lastModifiedBy>
  <cp:revision>458</cp:revision>
  <dcterms:created xsi:type="dcterms:W3CDTF">2020-06-05T16:20:53Z</dcterms:created>
  <dcterms:modified xsi:type="dcterms:W3CDTF">2026-06-23T22:10:12Z</dcterms:modified>
</cp:coreProperties>
</file>