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01" r:id="rId1"/>
  </p:sldMasterIdLst>
  <p:notesMasterIdLst>
    <p:notesMasterId r:id="rId14"/>
  </p:notesMasterIdLst>
  <p:sldIdLst>
    <p:sldId id="256" r:id="rId2"/>
    <p:sldId id="257" r:id="rId3"/>
    <p:sldId id="258" r:id="rId4"/>
    <p:sldId id="268" r:id="rId5"/>
    <p:sldId id="269" r:id="rId6"/>
    <p:sldId id="270" r:id="rId7"/>
    <p:sldId id="276" r:id="rId8"/>
    <p:sldId id="271" r:id="rId9"/>
    <p:sldId id="272" r:id="rId10"/>
    <p:sldId id="273" r:id="rId11"/>
    <p:sldId id="274" r:id="rId12"/>
    <p:sldId id="275" r:id="rId13"/>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SRH Headline" panose="020B0604020202020204" charset="0"/>
      <p:regular r:id="rId19"/>
      <p:bold r:id="rId20"/>
    </p:embeddedFont>
    <p:embeddedFont>
      <p:font typeface="SRH Text" panose="020B0604020202020204" charset="0"/>
      <p:regular r:id="rId21"/>
      <p:bold r:id="rId22"/>
      <p:italic r:id="rId23"/>
      <p:boldItalic r:id="rId24"/>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 id="{8E6C202D-32A9-4242-9C7F-061CD6AD0586}">
          <p14:sldIdLst>
            <p14:sldId id="256"/>
            <p14:sldId id="257"/>
            <p14:sldId id="258"/>
            <p14:sldId id="268"/>
            <p14:sldId id="269"/>
            <p14:sldId id="270"/>
            <p14:sldId id="276"/>
            <p14:sldId id="271"/>
            <p14:sldId id="272"/>
            <p14:sldId id="273"/>
            <p14:sldId id="274"/>
            <p14:sldId id="275"/>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D0"/>
    <a:srgbClr val="244D88"/>
    <a:srgbClr val="E78153"/>
    <a:srgbClr val="2C2E2E"/>
    <a:srgbClr val="000000"/>
    <a:srgbClr val="B92659"/>
    <a:srgbClr val="6D7373"/>
    <a:srgbClr val="0067A0"/>
    <a:srgbClr val="AAA39D"/>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BD1763-40B4-4A10-B753-51FFA14B2273}" v="2" dt="2025-11-08T11:24:47.999"/>
  </p1510:revLst>
</p1510:revInfo>
</file>

<file path=ppt/tableStyles.xml><?xml version="1.0" encoding="utf-8"?>
<a:tblStyleLst xmlns:a="http://schemas.openxmlformats.org/drawingml/2006/main" def="{5ACB3F56-7768-405F-84FF-31046667B651}">
  <a:tblStyle styleId="{FEC09086-8A00-4FE0-B5C7-1A88A72B4ECC}" styleName="SRH: Standard-Tabelle">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inor">
          <a:prstClr val="black"/>
        </a:fontRef>
        <a:srgbClr val="2C2E2E"/>
      </a:tcTxStyle>
      <a:tcStyle>
        <a:tcBdr>
          <a:bottom>
            <a:ln w="25400" cmpd="sng">
              <a:solidFill>
                <a:schemeClr val="accent1"/>
              </a:solidFill>
            </a:ln>
          </a:bottom>
        </a:tcBdr>
        <a:fill>
          <a:noFill/>
        </a:fill>
      </a:tcStyle>
    </a:firstRow>
  </a:tblStyle>
  <a:tblStyle styleId="{5ACB3F56-7768-405F-84FF-31046667B651}" styleName="SRH: Für Überschrift">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ajor">
          <a:prstClr val="black"/>
        </a:fontRef>
        <a:srgbClr val="2C2E2E"/>
      </a:tcTxStyle>
      <a:tcStyle>
        <a:tcBdr>
          <a:bottom>
            <a:ln w="635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autoAdjust="0"/>
    <p:restoredTop sz="94766" autoAdjust="0"/>
  </p:normalViewPr>
  <p:slideViewPr>
    <p:cSldViewPr snapToGrid="0">
      <p:cViewPr varScale="1">
        <p:scale>
          <a:sx n="104" d="100"/>
          <a:sy n="104" d="100"/>
        </p:scale>
        <p:origin x="1350" y="10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Matthias Weisbrod" userId="2ea9f7ac-8014-4035-970e-1fcbbc436764" providerId="ADAL" clId="{4C9CA331-BC09-4DC7-B75D-0C929A5C23E2}"/>
    <pc:docChg chg="undo custSel addSld delSld modSld modSection">
      <pc:chgData name="Dr. Matthias Weisbrod" userId="2ea9f7ac-8014-4035-970e-1fcbbc436764" providerId="ADAL" clId="{4C9CA331-BC09-4DC7-B75D-0C929A5C23E2}" dt="2025-11-08T11:25:43.488" v="312" actId="20577"/>
      <pc:docMkLst>
        <pc:docMk/>
      </pc:docMkLst>
      <pc:sldChg chg="modSp mod">
        <pc:chgData name="Dr. Matthias Weisbrod" userId="2ea9f7ac-8014-4035-970e-1fcbbc436764" providerId="ADAL" clId="{4C9CA331-BC09-4DC7-B75D-0C929A5C23E2}" dt="2025-11-07T13:44:59.080" v="18" actId="20577"/>
        <pc:sldMkLst>
          <pc:docMk/>
          <pc:sldMk cId="378909599" sldId="268"/>
        </pc:sldMkLst>
        <pc:spChg chg="mod">
          <ac:chgData name="Dr. Matthias Weisbrod" userId="2ea9f7ac-8014-4035-970e-1fcbbc436764" providerId="ADAL" clId="{4C9CA331-BC09-4DC7-B75D-0C929A5C23E2}" dt="2025-11-07T13:44:59.080" v="18" actId="20577"/>
          <ac:spMkLst>
            <pc:docMk/>
            <pc:sldMk cId="378909599" sldId="268"/>
            <ac:spMk id="3" creationId="{00000000-0000-0000-0000-000000000000}"/>
          </ac:spMkLst>
        </pc:spChg>
      </pc:sldChg>
      <pc:sldChg chg="modSp mod">
        <pc:chgData name="Dr. Matthias Weisbrod" userId="2ea9f7ac-8014-4035-970e-1fcbbc436764" providerId="ADAL" clId="{4C9CA331-BC09-4DC7-B75D-0C929A5C23E2}" dt="2025-11-08T11:17:50.786" v="228" actId="20577"/>
        <pc:sldMkLst>
          <pc:docMk/>
          <pc:sldMk cId="2400802260" sldId="269"/>
        </pc:sldMkLst>
        <pc:spChg chg="mod">
          <ac:chgData name="Dr. Matthias Weisbrod" userId="2ea9f7ac-8014-4035-970e-1fcbbc436764" providerId="ADAL" clId="{4C9CA331-BC09-4DC7-B75D-0C929A5C23E2}" dt="2025-11-08T11:17:50.786" v="228" actId="20577"/>
          <ac:spMkLst>
            <pc:docMk/>
            <pc:sldMk cId="2400802260" sldId="269"/>
            <ac:spMk id="3" creationId="{00000000-0000-0000-0000-000000000000}"/>
          </ac:spMkLst>
        </pc:spChg>
      </pc:sldChg>
      <pc:sldChg chg="modSp mod">
        <pc:chgData name="Dr. Matthias Weisbrod" userId="2ea9f7ac-8014-4035-970e-1fcbbc436764" providerId="ADAL" clId="{4C9CA331-BC09-4DC7-B75D-0C929A5C23E2}" dt="2025-11-08T11:18:53.815" v="284" actId="20577"/>
        <pc:sldMkLst>
          <pc:docMk/>
          <pc:sldMk cId="3217364039" sldId="272"/>
        </pc:sldMkLst>
        <pc:spChg chg="mod">
          <ac:chgData name="Dr. Matthias Weisbrod" userId="2ea9f7ac-8014-4035-970e-1fcbbc436764" providerId="ADAL" clId="{4C9CA331-BC09-4DC7-B75D-0C929A5C23E2}" dt="2025-11-08T11:18:53.815" v="284" actId="20577"/>
          <ac:spMkLst>
            <pc:docMk/>
            <pc:sldMk cId="3217364039" sldId="272"/>
            <ac:spMk id="3" creationId="{00000000-0000-0000-0000-000000000000}"/>
          </ac:spMkLst>
        </pc:spChg>
      </pc:sldChg>
      <pc:sldChg chg="modSp mod">
        <pc:chgData name="Dr. Matthias Weisbrod" userId="2ea9f7ac-8014-4035-970e-1fcbbc436764" providerId="ADAL" clId="{4C9CA331-BC09-4DC7-B75D-0C929A5C23E2}" dt="2025-11-08T11:25:06.155" v="307" actId="20577"/>
        <pc:sldMkLst>
          <pc:docMk/>
          <pc:sldMk cId="2043436711" sldId="273"/>
        </pc:sldMkLst>
        <pc:spChg chg="mod">
          <ac:chgData name="Dr. Matthias Weisbrod" userId="2ea9f7ac-8014-4035-970e-1fcbbc436764" providerId="ADAL" clId="{4C9CA331-BC09-4DC7-B75D-0C929A5C23E2}" dt="2025-11-08T11:25:06.155" v="307" actId="20577"/>
          <ac:spMkLst>
            <pc:docMk/>
            <pc:sldMk cId="2043436711" sldId="273"/>
            <ac:spMk id="3" creationId="{00000000-0000-0000-0000-000000000000}"/>
          </ac:spMkLst>
        </pc:spChg>
      </pc:sldChg>
      <pc:sldChg chg="del">
        <pc:chgData name="Dr. Matthias Weisbrod" userId="2ea9f7ac-8014-4035-970e-1fcbbc436764" providerId="ADAL" clId="{4C9CA331-BC09-4DC7-B75D-0C929A5C23E2}" dt="2025-11-07T13:48:07.206" v="219" actId="47"/>
        <pc:sldMkLst>
          <pc:docMk/>
          <pc:sldMk cId="3660522589" sldId="274"/>
        </pc:sldMkLst>
      </pc:sldChg>
      <pc:sldChg chg="modSp add mod">
        <pc:chgData name="Dr. Matthias Weisbrod" userId="2ea9f7ac-8014-4035-970e-1fcbbc436764" providerId="ADAL" clId="{4C9CA331-BC09-4DC7-B75D-0C929A5C23E2}" dt="2025-11-08T11:25:43.488" v="312" actId="20577"/>
        <pc:sldMkLst>
          <pc:docMk/>
          <pc:sldMk cId="3904811059" sldId="274"/>
        </pc:sldMkLst>
        <pc:spChg chg="mod">
          <ac:chgData name="Dr. Matthias Weisbrod" userId="2ea9f7ac-8014-4035-970e-1fcbbc436764" providerId="ADAL" clId="{4C9CA331-BC09-4DC7-B75D-0C929A5C23E2}" dt="2025-11-08T11:25:43.488" v="312" actId="20577"/>
          <ac:spMkLst>
            <pc:docMk/>
            <pc:sldMk cId="3904811059" sldId="274"/>
            <ac:spMk id="3" creationId="{A4A0117E-549E-7441-A3E3-90F1AF76C71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A3E2A-35AE-479C-B172-30C9CAEEE094}" type="datetimeFigureOut">
              <a:rPr lang="de-DE" smtClean="0"/>
              <a:t>24.06.2026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91045-FCBB-4EC9-AB5F-AA4CFDEA61CB}" type="slidenum">
              <a:rPr lang="de-DE" smtClean="0"/>
              <a:t>‹Nr.›</a:t>
            </a:fld>
            <a:endParaRPr lang="de-DE"/>
          </a:p>
        </p:txBody>
      </p:sp>
    </p:spTree>
    <p:extLst>
      <p:ext uri="{BB962C8B-B14F-4D97-AF65-F5344CB8AC3E}">
        <p14:creationId xmlns:p14="http://schemas.microsoft.com/office/powerpoint/2010/main" val="3027728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CF191045-FCBB-4EC9-AB5F-AA4CFDEA61CB}" type="slidenum">
              <a:rPr lang="de-DE" smtClean="0"/>
              <a:t>8</a:t>
            </a:fld>
            <a:endParaRPr lang="de-DE"/>
          </a:p>
        </p:txBody>
      </p:sp>
    </p:spTree>
    <p:extLst>
      <p:ext uri="{BB962C8B-B14F-4D97-AF65-F5344CB8AC3E}">
        <p14:creationId xmlns:p14="http://schemas.microsoft.com/office/powerpoint/2010/main" val="4073601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Haupttitel">
    <p:bg>
      <p:bgPr>
        <a:solidFill>
          <a:srgbClr val="009BD0"/>
        </a:solidFill>
        <a:effectLst/>
      </p:bgPr>
    </p:bg>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208268" y="819906"/>
            <a:ext cx="7775464" cy="5218187"/>
          </a:xfrm>
          <a:prstGeom prst="rect">
            <a:avLst/>
          </a:prstGeom>
        </p:spPr>
      </p:pic>
      <p:pic>
        <p:nvPicPr>
          <p:cNvPr id="7" name="Grafik 6"/>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981574" y="1080000"/>
            <a:ext cx="2224800" cy="2532849"/>
          </a:xfrm>
          <a:prstGeom prst="rect">
            <a:avLst/>
          </a:prstGeom>
        </p:spPr>
      </p:pic>
      <p:sp>
        <p:nvSpPr>
          <p:cNvPr id="8" name="Textfeld 7"/>
          <p:cNvSpPr txBox="1"/>
          <p:nvPr userDrawn="1"/>
        </p:nvSpPr>
        <p:spPr>
          <a:xfrm>
            <a:off x="3240000" y="3920400"/>
            <a:ext cx="5706000" cy="1569660"/>
          </a:xfrm>
          <a:prstGeom prst="rect">
            <a:avLst/>
          </a:prstGeom>
          <a:noFill/>
        </p:spPr>
        <p:txBody>
          <a:bodyPr wrap="square" rtlCol="0">
            <a:spAutoFit/>
          </a:bodyPr>
          <a:lstStyle/>
          <a:p>
            <a:pPr algn="ctr"/>
            <a:r>
              <a:rPr lang="de-DE" sz="2400" b="1" dirty="0" err="1">
                <a:solidFill>
                  <a:schemeClr val="bg1"/>
                </a:solidFill>
                <a:latin typeface="+mj-lt"/>
              </a:rPr>
              <a:t>Langensteinbacher</a:t>
            </a:r>
            <a:br>
              <a:rPr lang="de-DE" sz="2400" b="1" baseline="0" dirty="0">
                <a:solidFill>
                  <a:schemeClr val="bg1"/>
                </a:solidFill>
                <a:latin typeface="+mj-lt"/>
              </a:rPr>
            </a:br>
            <a:r>
              <a:rPr lang="de-DE" sz="2400" b="1" baseline="0" dirty="0">
                <a:solidFill>
                  <a:schemeClr val="bg1"/>
                </a:solidFill>
                <a:latin typeface="+mj-lt"/>
              </a:rPr>
              <a:t>Post-COVID-Gruppentherapie</a:t>
            </a:r>
          </a:p>
          <a:p>
            <a:pPr algn="ctr"/>
            <a:r>
              <a:rPr lang="de-DE" sz="2400" b="1" baseline="0" dirty="0">
                <a:solidFill>
                  <a:schemeClr val="bg1"/>
                </a:solidFill>
                <a:latin typeface="+mj-lt"/>
              </a:rPr>
              <a:t>für Jugendliche und</a:t>
            </a:r>
          </a:p>
          <a:p>
            <a:pPr algn="ctr"/>
            <a:r>
              <a:rPr lang="de-DE" sz="2400" b="1" baseline="0" dirty="0">
                <a:solidFill>
                  <a:schemeClr val="bg1"/>
                </a:solidFill>
                <a:latin typeface="+mj-lt"/>
              </a:rPr>
              <a:t>junge Erwachsene</a:t>
            </a:r>
            <a:endParaRPr lang="de-DE" sz="2400" b="1" dirty="0">
              <a:solidFill>
                <a:schemeClr val="bg1"/>
              </a:solidFill>
              <a:latin typeface="+mj-lt"/>
            </a:endParaRPr>
          </a:p>
        </p:txBody>
      </p:sp>
      <p:pic>
        <p:nvPicPr>
          <p:cNvPr id="10" name="Grafik 9"/>
          <p:cNvPicPr>
            <a:picLocks noChangeAspect="1"/>
          </p:cNvPicPr>
          <p:nvPr userDrawn="1"/>
        </p:nvPicPr>
        <p:blipFill>
          <a:blip r:embed="rId4"/>
          <a:stretch>
            <a:fillRect/>
          </a:stretch>
        </p:blipFill>
        <p:spPr>
          <a:xfrm>
            <a:off x="6638470" y="5798146"/>
            <a:ext cx="951058" cy="73768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4348415" y="5649113"/>
            <a:ext cx="1555918" cy="777959"/>
          </a:xfrm>
          <a:prstGeom prst="rect">
            <a:avLst/>
          </a:prstGeom>
        </p:spPr>
      </p:pic>
    </p:spTree>
    <p:extLst>
      <p:ext uri="{BB962C8B-B14F-4D97-AF65-F5344CB8AC3E}">
        <p14:creationId xmlns:p14="http://schemas.microsoft.com/office/powerpoint/2010/main" val="6086990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593" userDrawn="1">
          <p15:clr>
            <a:srgbClr val="FBAE40"/>
          </p15:clr>
        </p15:guide>
        <p15:guide id="4" pos="5087" userDrawn="1">
          <p15:clr>
            <a:srgbClr val="FBAE40"/>
          </p15:clr>
        </p15:guide>
        <p15:guide id="5" orient="horz" pos="40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chlusstitel">
    <p:bg>
      <p:bgPr>
        <a:solidFill>
          <a:srgbClr val="009BD0"/>
        </a:solidFill>
        <a:effectLst/>
      </p:bgPr>
    </p:bg>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208268" y="819906"/>
            <a:ext cx="7775464" cy="5218187"/>
          </a:xfrm>
          <a:prstGeom prst="rect">
            <a:avLst/>
          </a:prstGeom>
        </p:spPr>
      </p:pic>
      <p:pic>
        <p:nvPicPr>
          <p:cNvPr id="7" name="Grafik 6"/>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10671183" y="819906"/>
            <a:ext cx="849451" cy="967068"/>
          </a:xfrm>
          <a:prstGeom prst="rect">
            <a:avLst/>
          </a:prstGeom>
        </p:spPr>
      </p:pic>
      <p:sp>
        <p:nvSpPr>
          <p:cNvPr id="8" name="Textfeld 7"/>
          <p:cNvSpPr txBox="1"/>
          <p:nvPr userDrawn="1"/>
        </p:nvSpPr>
        <p:spPr>
          <a:xfrm>
            <a:off x="9991165" y="1786974"/>
            <a:ext cx="2200835" cy="707886"/>
          </a:xfrm>
          <a:prstGeom prst="rect">
            <a:avLst/>
          </a:prstGeom>
          <a:noFill/>
        </p:spPr>
        <p:txBody>
          <a:bodyPr wrap="square" rtlCol="0">
            <a:spAutoFit/>
          </a:bodyPr>
          <a:lstStyle/>
          <a:p>
            <a:pPr algn="ctr"/>
            <a:r>
              <a:rPr lang="de-DE" sz="1000" b="1" dirty="0" err="1">
                <a:solidFill>
                  <a:schemeClr val="bg1"/>
                </a:solidFill>
                <a:latin typeface="+mj-lt"/>
              </a:rPr>
              <a:t>Langensteinbacher</a:t>
            </a:r>
            <a:br>
              <a:rPr lang="de-DE" sz="1000" b="0" baseline="0" dirty="0">
                <a:solidFill>
                  <a:schemeClr val="bg1"/>
                </a:solidFill>
                <a:latin typeface="+mj-lt"/>
              </a:rPr>
            </a:br>
            <a:r>
              <a:rPr lang="de-DE" sz="1000" b="1" baseline="0" dirty="0">
                <a:solidFill>
                  <a:schemeClr val="bg1"/>
                </a:solidFill>
                <a:latin typeface="+mj-lt"/>
              </a:rPr>
              <a:t>Post-COVID-Gruppentherapie</a:t>
            </a:r>
          </a:p>
          <a:p>
            <a:pPr algn="ctr"/>
            <a:r>
              <a:rPr lang="de-DE" sz="1000" b="1" baseline="0" dirty="0">
                <a:solidFill>
                  <a:schemeClr val="bg1"/>
                </a:solidFill>
                <a:latin typeface="+mj-lt"/>
              </a:rPr>
              <a:t>für Jugendliche und</a:t>
            </a:r>
          </a:p>
          <a:p>
            <a:pPr algn="ctr"/>
            <a:r>
              <a:rPr lang="de-DE" sz="1000" b="1" baseline="0" dirty="0">
                <a:solidFill>
                  <a:schemeClr val="bg1"/>
                </a:solidFill>
                <a:latin typeface="+mj-lt"/>
              </a:rPr>
              <a:t>junge Erwachsene</a:t>
            </a:r>
            <a:endParaRPr lang="de-DE" sz="1000" b="1" dirty="0">
              <a:solidFill>
                <a:schemeClr val="bg1"/>
              </a:solidFill>
              <a:latin typeface="+mj-lt"/>
            </a:endParaRPr>
          </a:p>
        </p:txBody>
      </p:sp>
      <p:pic>
        <p:nvPicPr>
          <p:cNvPr id="10" name="Grafik 9"/>
          <p:cNvPicPr>
            <a:picLocks noChangeAspect="1"/>
          </p:cNvPicPr>
          <p:nvPr userDrawn="1"/>
        </p:nvPicPr>
        <p:blipFill>
          <a:blip r:embed="rId4"/>
          <a:stretch>
            <a:fillRect/>
          </a:stretch>
        </p:blipFill>
        <p:spPr>
          <a:xfrm>
            <a:off x="10620380" y="4363137"/>
            <a:ext cx="951058" cy="73768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0309945" y="3040019"/>
            <a:ext cx="1555918" cy="777959"/>
          </a:xfrm>
          <a:prstGeom prst="rect">
            <a:avLst/>
          </a:prstGeom>
        </p:spPr>
      </p:pic>
      <p:sp>
        <p:nvSpPr>
          <p:cNvPr id="2" name="Textfeld 1"/>
          <p:cNvSpPr txBox="1"/>
          <p:nvPr userDrawn="1"/>
        </p:nvSpPr>
        <p:spPr>
          <a:xfrm>
            <a:off x="3058021" y="2656802"/>
            <a:ext cx="6075959" cy="224676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4800" b="1" dirty="0">
                <a:solidFill>
                  <a:schemeClr val="bg1"/>
                </a:solidFill>
                <a:latin typeface="+mj-lt"/>
              </a:rPr>
              <a:t>Vielen Dank</a:t>
            </a:r>
            <a:r>
              <a:rPr lang="de-DE" sz="4800" b="1" baseline="0" dirty="0">
                <a:solidFill>
                  <a:schemeClr val="bg1"/>
                </a:solidFill>
                <a:latin typeface="+mj-lt"/>
              </a:rPr>
              <a:t> für Eure </a:t>
            </a:r>
            <a:br>
              <a:rPr lang="de-DE" sz="4800" b="1" baseline="0" dirty="0">
                <a:solidFill>
                  <a:schemeClr val="bg1"/>
                </a:solidFill>
                <a:latin typeface="+mj-lt"/>
              </a:rPr>
            </a:br>
            <a:r>
              <a:rPr lang="de-DE" sz="4800" b="1" dirty="0">
                <a:solidFill>
                  <a:schemeClr val="bg1"/>
                </a:solidFill>
                <a:latin typeface="+mj-lt"/>
              </a:rPr>
              <a:t>Aufmerksamkeit!</a:t>
            </a:r>
          </a:p>
          <a:p>
            <a:pPr algn="ctr"/>
            <a:endParaRPr lang="de-DE" sz="4400" dirty="0">
              <a:solidFill>
                <a:schemeClr val="bg1"/>
              </a:solidFill>
              <a:latin typeface="+mj-lt"/>
            </a:endParaRPr>
          </a:p>
        </p:txBody>
      </p:sp>
    </p:spTree>
    <p:extLst>
      <p:ext uri="{BB962C8B-B14F-4D97-AF65-F5344CB8AC3E}">
        <p14:creationId xmlns:p14="http://schemas.microsoft.com/office/powerpoint/2010/main" val="275863678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593">
          <p15:clr>
            <a:srgbClr val="FBAE40"/>
          </p15:clr>
        </p15:guide>
        <p15:guide id="4" pos="5087">
          <p15:clr>
            <a:srgbClr val="FBAE40"/>
          </p15:clr>
        </p15:guide>
        <p15:guide id="5" orient="horz" pos="402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hema der Sitzung">
    <p:bg>
      <p:bgPr>
        <a:solidFill>
          <a:srgbClr val="009BD0"/>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009BD0"/>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Tree>
    <p:extLst>
      <p:ext uri="{BB962C8B-B14F-4D97-AF65-F5344CB8AC3E}">
        <p14:creationId xmlns:p14="http://schemas.microsoft.com/office/powerpoint/2010/main" val="28302296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0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hema der Sitzung mit Inhalt">
    <p:bg>
      <p:bgPr>
        <a:solidFill>
          <a:srgbClr val="009BD0"/>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009BD0"/>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
        <p:nvSpPr>
          <p:cNvPr id="4" name="Textfeld 3"/>
          <p:cNvSpPr txBox="1"/>
          <p:nvPr userDrawn="1"/>
        </p:nvSpPr>
        <p:spPr>
          <a:xfrm>
            <a:off x="6849036" y="873000"/>
            <a:ext cx="2700676" cy="461665"/>
          </a:xfrm>
          <a:prstGeom prst="rect">
            <a:avLst/>
          </a:prstGeom>
          <a:noFill/>
        </p:spPr>
        <p:txBody>
          <a:bodyPr wrap="none" rtlCol="0">
            <a:spAutoFit/>
          </a:bodyPr>
          <a:lstStyle/>
          <a:p>
            <a:r>
              <a:rPr lang="de-DE" sz="2400" b="1" dirty="0">
                <a:solidFill>
                  <a:schemeClr val="bg1"/>
                </a:solidFill>
                <a:latin typeface="+mj-lt"/>
              </a:rPr>
              <a:t>Inhaltsverzeichnis</a:t>
            </a:r>
          </a:p>
        </p:txBody>
      </p:sp>
      <p:sp>
        <p:nvSpPr>
          <p:cNvPr id="6" name="Textplatzhalter 5"/>
          <p:cNvSpPr>
            <a:spLocks noGrp="1"/>
          </p:cNvSpPr>
          <p:nvPr>
            <p:ph type="body" sz="quarter" idx="11" hasCustomPrompt="1"/>
          </p:nvPr>
        </p:nvSpPr>
        <p:spPr>
          <a:xfrm>
            <a:off x="6849035" y="1334665"/>
            <a:ext cx="4982963" cy="5523334"/>
          </a:xfrm>
          <a:prstGeom prst="rect">
            <a:avLst/>
          </a:prstGeom>
        </p:spPr>
        <p:txBody>
          <a:bodyPr>
            <a:normAutofit/>
          </a:bodyPr>
          <a:lstStyle>
            <a:lvl1pPr marL="514350" indent="-514350">
              <a:buFont typeface="+mj-lt"/>
              <a:buAutoNum type="arabicPeriod"/>
              <a:defRPr sz="2200" baseline="0">
                <a:solidFill>
                  <a:schemeClr val="bg1"/>
                </a:solidFill>
              </a:defRPr>
            </a:lvl1pPr>
          </a:lstStyle>
          <a:p>
            <a:pPr lvl="0"/>
            <a:r>
              <a:rPr lang="de-DE" dirty="0"/>
              <a:t>Erster Punkt</a:t>
            </a:r>
          </a:p>
        </p:txBody>
      </p:sp>
    </p:spTree>
    <p:extLst>
      <p:ext uri="{BB962C8B-B14F-4D97-AF65-F5344CB8AC3E}">
        <p14:creationId xmlns:p14="http://schemas.microsoft.com/office/powerpoint/2010/main" val="28871441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003">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Layout ohne Kapitel">
    <p:spTree>
      <p:nvGrpSpPr>
        <p:cNvPr id="1" name=""/>
        <p:cNvGrpSpPr/>
        <p:nvPr/>
      </p:nvGrpSpPr>
      <p:grpSpPr>
        <a:xfrm>
          <a:off x="0" y="0"/>
          <a:ext cx="0" cy="0"/>
          <a:chOff x="0" y="0"/>
          <a:chExt cx="0" cy="0"/>
        </a:xfrm>
      </p:grpSpPr>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a:solidFill>
            <a:srgbClr val="E78153">
              <a:alpha val="20000"/>
            </a:srgbClr>
          </a:solidFill>
        </p:spPr>
        <p:txBody>
          <a:bodyPr lIns="360000" tIns="360000" rIns="360000" bIns="360000">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8: Abschließende Sitzung</a:t>
            </a:r>
          </a:p>
        </p:txBody>
      </p:sp>
      <p:sp>
        <p:nvSpPr>
          <p:cNvPr id="15"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ctr" defTabSz="914400" rtl="0" eaLnBrk="1" latinLnBrk="0" hangingPunct="1">
              <a:defRPr lang="de-DE" sz="1200" b="0" kern="1200" smtClean="0">
                <a:solidFill>
                  <a:srgbClr val="009BD0"/>
                </a:solidFill>
                <a:latin typeface="+mn-lt"/>
                <a:ea typeface="+mn-ea"/>
                <a:cs typeface="+mn-cs"/>
              </a:defRPr>
            </a:lvl1pPr>
          </a:lstStyle>
          <a:p>
            <a:fld id="{9B449813-080C-4388-9CF8-E315303C20FC}" type="slidenum">
              <a:rPr lang="de-DE" smtClean="0"/>
              <a:pPr/>
              <a:t>‹Nr.›</a:t>
            </a:fld>
            <a:endParaRPr lang="de-DE" dirty="0"/>
          </a:p>
        </p:txBody>
      </p:sp>
    </p:spTree>
    <p:extLst>
      <p:ext uri="{BB962C8B-B14F-4D97-AF65-F5344CB8AC3E}">
        <p14:creationId xmlns:p14="http://schemas.microsoft.com/office/powerpoint/2010/main" val="876553520"/>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Layout 1 von 4">
    <p:bg>
      <p:bgPr>
        <a:solidFill>
          <a:schemeClr val="bg1">
            <a:alpha val="92000"/>
          </a:schemeClr>
        </a:solidFill>
        <a:effectLst/>
      </p:bgPr>
    </p:bg>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8: Abschließende Sitzung</a:t>
            </a:r>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009BD0"/>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426030800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Layout 2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8: Abschließende Sitzung</a:t>
            </a:r>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009BD0"/>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4098500992"/>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Layout 3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8: Abschließende Sitzung</a:t>
            </a:r>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009BD0"/>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3279041706"/>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Layout 4 von 4">
    <p:spTree>
      <p:nvGrpSpPr>
        <p:cNvPr id="1" name=""/>
        <p:cNvGrpSpPr/>
        <p:nvPr/>
      </p:nvGrpSpPr>
      <p:grpSpPr>
        <a:xfrm>
          <a:off x="0" y="0"/>
          <a:ext cx="0" cy="0"/>
          <a:chOff x="0" y="0"/>
          <a:chExt cx="0" cy="0"/>
        </a:xfrm>
      </p:grpSpPr>
      <p:sp>
        <p:nvSpPr>
          <p:cNvPr id="6" name="Rechteck 5"/>
          <p:cNvSpPr/>
          <p:nvPr userDrawn="1"/>
        </p:nvSpPr>
        <p:spPr>
          <a:xfrm>
            <a:off x="11904000" y="1088014"/>
            <a:ext cx="288000"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userDrawn="1"/>
        </p:nvSpPr>
        <p:spPr>
          <a:xfrm>
            <a:off x="11903998" y="4329025"/>
            <a:ext cx="288002" cy="108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userDrawn="1"/>
        </p:nvSpPr>
        <p:spPr>
          <a:xfrm>
            <a:off x="11903999" y="2192854"/>
            <a:ext cx="291019"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userDrawn="1"/>
        </p:nvSpPr>
        <p:spPr>
          <a:xfrm>
            <a:off x="11903998" y="3248688"/>
            <a:ext cx="288001" cy="108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8: Abschließende Sitzung</a:t>
            </a:r>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009BD0"/>
                </a:solidFill>
                <a:latin typeface="+mn-lt"/>
                <a:ea typeface="+mn-ea"/>
                <a:cs typeface="+mn-cs"/>
              </a:defRPr>
            </a:lvl1pPr>
          </a:lstStyle>
          <a:p>
            <a:pPr algn="ctr"/>
            <a:fld id="{9B449813-080C-4388-9CF8-E315303C20FC}" type="slidenum">
              <a:rPr lang="de-DE" smtClean="0"/>
              <a:pPr algn="ctr"/>
              <a:t>‹Nr.›</a:t>
            </a:fld>
            <a:endParaRPr lang="de-DE" dirty="0"/>
          </a:p>
        </p:txBody>
      </p:sp>
    </p:spTree>
    <p:extLst>
      <p:ext uri="{BB962C8B-B14F-4D97-AF65-F5344CB8AC3E}">
        <p14:creationId xmlns:p14="http://schemas.microsoft.com/office/powerpoint/2010/main" val="154397037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elplatzhalt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Titelmasterformat durch Klicken bearbeiten</a:t>
            </a:r>
          </a:p>
        </p:txBody>
      </p:sp>
      <p:sp>
        <p:nvSpPr>
          <p:cNvPr id="8" name="Textplatzhalter 7"/>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8"/>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10" name="Fußzeilenplatzhalter 9"/>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Sitzung 8: Abschließende Sitzung</a:t>
            </a:r>
          </a:p>
        </p:txBody>
      </p:sp>
      <p:sp>
        <p:nvSpPr>
          <p:cNvPr id="11" name="Foliennummernplatzhalter 10"/>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49813-080C-4388-9CF8-E315303C20FC}" type="slidenum">
              <a:rPr lang="de-DE" smtClean="0"/>
              <a:t>‹Nr.›</a:t>
            </a:fld>
            <a:endParaRPr lang="de-DE"/>
          </a:p>
        </p:txBody>
      </p:sp>
    </p:spTree>
    <p:extLst>
      <p:ext uri="{BB962C8B-B14F-4D97-AF65-F5344CB8AC3E}">
        <p14:creationId xmlns:p14="http://schemas.microsoft.com/office/powerpoint/2010/main" val="1353663260"/>
      </p:ext>
    </p:extLst>
  </p:cSld>
  <p:clrMap bg1="lt1" tx1="dk1" bg2="lt2" tx2="dk2" accent1="accent1" accent2="accent2" accent3="accent3" accent4="accent4" accent5="accent5" accent6="accent6" hlink="hlink" folHlink="folHlink"/>
  <p:sldLayoutIdLst>
    <p:sldLayoutId id="2147483715" r:id="rId1"/>
    <p:sldLayoutId id="2147483730" r:id="rId2"/>
    <p:sldLayoutId id="2147483713" r:id="rId3"/>
    <p:sldLayoutId id="2147483716" r:id="rId4"/>
    <p:sldLayoutId id="2147483722" r:id="rId5"/>
    <p:sldLayoutId id="2147483723" r:id="rId6"/>
    <p:sldLayoutId id="2147483724" r:id="rId7"/>
    <p:sldLayoutId id="2147483725" r:id="rId8"/>
    <p:sldLayoutId id="2147483726" r:id="rId9"/>
  </p:sldLayoutIdLst>
  <p:hf hdr="0" dt="0"/>
  <p:txStyles>
    <p:titleStyle>
      <a:lvl1pPr algn="l" defTabSz="914400" rtl="0" eaLnBrk="1" latinLnBrk="0" hangingPunct="1">
        <a:lnSpc>
          <a:spcPct val="100000"/>
        </a:lnSpc>
        <a:spcBef>
          <a:spcPct val="0"/>
        </a:spcBef>
        <a:buNone/>
        <a:defRPr lang="de-DE" sz="3000" b="1" kern="120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297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p>
            <a:r>
              <a:rPr lang="de-DE" sz="2900" dirty="0"/>
              <a:t>4. Offene Fragen und Resümee der Gruppentherapie</a:t>
            </a:r>
          </a:p>
        </p:txBody>
      </p:sp>
      <p:sp>
        <p:nvSpPr>
          <p:cNvPr id="3" name="Inhaltsplatzhalter 2"/>
          <p:cNvSpPr>
            <a:spLocks noGrp="1"/>
          </p:cNvSpPr>
          <p:nvPr>
            <p:ph sz="quarter" idx="10"/>
          </p:nvPr>
        </p:nvSpPr>
        <p:spPr/>
        <p:txBody>
          <a:bodyPr>
            <a:normAutofit/>
          </a:bodyPr>
          <a:lstStyle/>
          <a:p>
            <a:pPr marL="342900" indent="-342900">
              <a:buFont typeface="Arial" panose="020B0604020202020204" pitchFamily="34" charset="0"/>
              <a:buChar char="•"/>
            </a:pPr>
            <a:r>
              <a:rPr lang="de-DE" dirty="0"/>
              <a:t>Welche Punkte und Fragen sind noch offengeblieben und welche würdet Ihr gerne noch besprechen?</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10</a:t>
            </a:fld>
            <a:endParaRPr lang="de-DE" dirty="0"/>
          </a:p>
        </p:txBody>
      </p:sp>
    </p:spTree>
    <p:extLst>
      <p:ext uri="{BB962C8B-B14F-4D97-AF65-F5344CB8AC3E}">
        <p14:creationId xmlns:p14="http://schemas.microsoft.com/office/powerpoint/2010/main" val="2043436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BBC650-D172-92D2-DC6D-3A0BE6AA044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FA2792F-D6CF-1620-B9F6-3DAFA3758F78}"/>
              </a:ext>
            </a:extLst>
          </p:cNvPr>
          <p:cNvSpPr>
            <a:spLocks noGrp="1"/>
          </p:cNvSpPr>
          <p:nvPr>
            <p:ph type="title"/>
          </p:nvPr>
        </p:nvSpPr>
        <p:spPr/>
        <p:txBody>
          <a:bodyPr>
            <a:noAutofit/>
          </a:bodyPr>
          <a:lstStyle/>
          <a:p>
            <a:r>
              <a:rPr lang="de-DE" sz="2900" dirty="0"/>
              <a:t>4. Offene Fragen und Resümee der Gruppentherapie</a:t>
            </a:r>
          </a:p>
        </p:txBody>
      </p:sp>
      <p:sp>
        <p:nvSpPr>
          <p:cNvPr id="3" name="Inhaltsplatzhalter 2">
            <a:extLst>
              <a:ext uri="{FF2B5EF4-FFF2-40B4-BE49-F238E27FC236}">
                <a16:creationId xmlns:a16="http://schemas.microsoft.com/office/drawing/2014/main" id="{A4A0117E-549E-7441-A3E3-90F1AF76C711}"/>
              </a:ext>
            </a:extLst>
          </p:cNvPr>
          <p:cNvSpPr>
            <a:spLocks noGrp="1"/>
          </p:cNvSpPr>
          <p:nvPr>
            <p:ph sz="quarter" idx="10"/>
          </p:nvPr>
        </p:nvSpPr>
        <p:spPr/>
        <p:txBody>
          <a:bodyPr>
            <a:normAutofit/>
          </a:bodyPr>
          <a:lstStyle/>
          <a:p>
            <a:pPr marL="342900" indent="-342900">
              <a:buFont typeface="Arial" panose="020B0604020202020204" pitchFamily="34" charset="0"/>
              <a:buChar char="•"/>
            </a:pPr>
            <a:r>
              <a:rPr lang="de-DE" dirty="0"/>
              <a:t>Welche Themen waren neu, welche besonders interessant?</a:t>
            </a:r>
          </a:p>
          <a:p>
            <a:pPr marL="342900" indent="-342900">
              <a:buFont typeface="Arial" panose="020B0604020202020204" pitchFamily="34" charset="0"/>
              <a:buChar char="•"/>
            </a:pPr>
            <a:r>
              <a:rPr lang="de-DE" dirty="0"/>
              <a:t>Was war für Euch besonders gewinnbringend, was hat Euch konkret geholfen?</a:t>
            </a:r>
          </a:p>
          <a:p>
            <a:pPr marL="342900" indent="-342900">
              <a:buFont typeface="Arial" panose="020B0604020202020204" pitchFamily="34" charset="0"/>
              <a:buChar char="•"/>
            </a:pPr>
            <a:r>
              <a:rPr lang="de-DE" dirty="0"/>
              <a:t>Welche Berichte anderer </a:t>
            </a:r>
            <a:r>
              <a:rPr lang="de-DE" dirty="0" err="1"/>
              <a:t>Teilnehmer:innen</a:t>
            </a:r>
            <a:r>
              <a:rPr lang="de-DE" dirty="0"/>
              <a:t> waren besonders hilfreich?</a:t>
            </a:r>
          </a:p>
          <a:p>
            <a:pPr marL="342900" indent="-342900">
              <a:buFont typeface="Arial" panose="020B0604020202020204" pitchFamily="34" charset="0"/>
              <a:buChar char="•"/>
            </a:pPr>
            <a:r>
              <a:rPr lang="de-DE" dirty="0"/>
              <a:t>Konntet Ihr Verhaltensweisen (welche) zum Hilfreichen hin verändern?</a:t>
            </a:r>
          </a:p>
          <a:p>
            <a:pPr marL="342900" indent="-342900">
              <a:buFont typeface="Arial" panose="020B0604020202020204" pitchFamily="34" charset="0"/>
              <a:buChar char="•"/>
            </a:pPr>
            <a:r>
              <a:rPr lang="de-DE" dirty="0"/>
              <a:t>Was war zu viel und hätte weggelassen werden können?</a:t>
            </a:r>
          </a:p>
          <a:p>
            <a:pPr marL="342900" indent="-342900">
              <a:buFont typeface="Arial" panose="020B0604020202020204" pitchFamily="34" charset="0"/>
              <a:buChar char="•"/>
            </a:pPr>
            <a:r>
              <a:rPr lang="de-DE" dirty="0"/>
              <a:t>Welche Themen und Informationen haben gefehlt?</a:t>
            </a:r>
          </a:p>
          <a:p>
            <a:pPr marL="342900" indent="-342900">
              <a:buFont typeface="Arial" panose="020B0604020202020204" pitchFamily="34" charset="0"/>
              <a:buChar char="•"/>
            </a:pPr>
            <a:r>
              <a:rPr lang="de-DE" dirty="0"/>
              <a:t>Welches Resümee zieht Ihr aus der Gruppe, an was werdet Ihr Euch in fünf Jahren noch erinnern, was wollt Ihr unbedingt mitnehmen?</a:t>
            </a:r>
          </a:p>
          <a:p>
            <a:pPr marL="342900" indent="-342900">
              <a:buFont typeface="Arial" panose="020B0604020202020204" pitchFamily="34" charset="0"/>
              <a:buChar char="•"/>
            </a:pPr>
            <a:r>
              <a:rPr lang="de-DE" dirty="0"/>
              <a:t>Wie wird es mit Euch weitergehen?</a:t>
            </a:r>
          </a:p>
        </p:txBody>
      </p:sp>
      <p:sp>
        <p:nvSpPr>
          <p:cNvPr id="4" name="Fußzeilenplatzhalter 3">
            <a:extLst>
              <a:ext uri="{FF2B5EF4-FFF2-40B4-BE49-F238E27FC236}">
                <a16:creationId xmlns:a16="http://schemas.microsoft.com/office/drawing/2014/main" id="{8874BA9A-7E8F-38E7-370A-455C07700912}"/>
              </a:ext>
            </a:extLst>
          </p:cNvPr>
          <p:cNvSpPr>
            <a:spLocks noGrp="1"/>
          </p:cNvSpPr>
          <p:nvPr>
            <p:ph type="ftr" sz="quarter" idx="11"/>
          </p:nvPr>
        </p:nvSpPr>
        <p:spPr/>
        <p:txBody>
          <a:bodyPr/>
          <a:lstStyle/>
          <a:p>
            <a:r>
              <a:rPr lang="de-DE"/>
              <a:t>Sitzung 8: Abschließende Sitzung</a:t>
            </a:r>
            <a:endParaRPr lang="de-DE" dirty="0"/>
          </a:p>
        </p:txBody>
      </p:sp>
      <p:sp>
        <p:nvSpPr>
          <p:cNvPr id="5" name="Foliennummernplatzhalter 4">
            <a:extLst>
              <a:ext uri="{FF2B5EF4-FFF2-40B4-BE49-F238E27FC236}">
                <a16:creationId xmlns:a16="http://schemas.microsoft.com/office/drawing/2014/main" id="{167C6475-2E65-97FF-9315-90BDACF7A087}"/>
              </a:ext>
            </a:extLst>
          </p:cNvPr>
          <p:cNvSpPr>
            <a:spLocks noGrp="1"/>
          </p:cNvSpPr>
          <p:nvPr>
            <p:ph type="sldNum" sz="quarter" idx="4"/>
          </p:nvPr>
        </p:nvSpPr>
        <p:spPr/>
        <p:txBody>
          <a:bodyPr/>
          <a:lstStyle/>
          <a:p>
            <a:pPr algn="ctr"/>
            <a:fld id="{9B449813-080C-4388-9CF8-E315303C20FC}" type="slidenum">
              <a:rPr lang="de-DE" smtClean="0"/>
              <a:pPr algn="ctr"/>
              <a:t>11</a:t>
            </a:fld>
            <a:endParaRPr lang="de-DE" dirty="0"/>
          </a:p>
        </p:txBody>
      </p:sp>
    </p:spTree>
    <p:extLst>
      <p:ext uri="{BB962C8B-B14F-4D97-AF65-F5344CB8AC3E}">
        <p14:creationId xmlns:p14="http://schemas.microsoft.com/office/powerpoint/2010/main" val="3904811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9EDA7F93-F8C9-75A1-0CDA-64EAE731E0F8}"/>
              </a:ext>
            </a:extLst>
          </p:cNvPr>
          <p:cNvSpPr>
            <a:spLocks noGrp="1"/>
          </p:cNvSpPr>
          <p:nvPr>
            <p:ph type="ftr" sz="quarter" idx="4294967295"/>
          </p:nvPr>
        </p:nvSpPr>
        <p:spPr>
          <a:xfrm>
            <a:off x="0" y="6489700"/>
            <a:ext cx="8101013" cy="365125"/>
          </a:xfrm>
        </p:spPr>
        <p:txBody>
          <a:bodyPr/>
          <a:lstStyle/>
          <a:p>
            <a:r>
              <a:rPr lang="de-DE"/>
              <a:t>Sitzung 8: Abschließende Sitzung</a:t>
            </a:r>
            <a:endParaRPr lang="de-DE" dirty="0"/>
          </a:p>
        </p:txBody>
      </p:sp>
      <p:sp>
        <p:nvSpPr>
          <p:cNvPr id="5" name="Foliennummernplatzhalter 4">
            <a:extLst>
              <a:ext uri="{FF2B5EF4-FFF2-40B4-BE49-F238E27FC236}">
                <a16:creationId xmlns:a16="http://schemas.microsoft.com/office/drawing/2014/main" id="{80F7CB0C-A84B-9A3E-F56A-480EC63DD684}"/>
              </a:ext>
            </a:extLst>
          </p:cNvPr>
          <p:cNvSpPr>
            <a:spLocks noGrp="1"/>
          </p:cNvSpPr>
          <p:nvPr>
            <p:ph type="sldNum" sz="quarter" idx="4294967295"/>
          </p:nvPr>
        </p:nvSpPr>
        <p:spPr>
          <a:xfrm>
            <a:off x="11142663" y="6489700"/>
            <a:ext cx="1049337" cy="368300"/>
          </a:xfrm>
        </p:spPr>
        <p:txBody>
          <a:bodyPr/>
          <a:lstStyle/>
          <a:p>
            <a:pPr algn="ctr"/>
            <a:fld id="{9B449813-080C-4388-9CF8-E315303C20FC}" type="slidenum">
              <a:rPr lang="de-DE" smtClean="0"/>
              <a:pPr algn="ctr"/>
              <a:t>12</a:t>
            </a:fld>
            <a:endParaRPr lang="de-DE" dirty="0"/>
          </a:p>
        </p:txBody>
      </p:sp>
    </p:spTree>
    <p:extLst>
      <p:ext uri="{BB962C8B-B14F-4D97-AF65-F5344CB8AC3E}">
        <p14:creationId xmlns:p14="http://schemas.microsoft.com/office/powerpoint/2010/main" val="29925240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8</a:t>
            </a:r>
          </a:p>
        </p:txBody>
      </p:sp>
      <p:sp>
        <p:nvSpPr>
          <p:cNvPr id="3" name="Textplatzhalter 2"/>
          <p:cNvSpPr>
            <a:spLocks noGrp="1"/>
          </p:cNvSpPr>
          <p:nvPr>
            <p:ph type="body" sz="quarter" idx="10"/>
          </p:nvPr>
        </p:nvSpPr>
        <p:spPr/>
        <p:txBody>
          <a:bodyPr/>
          <a:lstStyle/>
          <a:p>
            <a:r>
              <a:rPr lang="de-DE" dirty="0"/>
              <a:t>Abschließende Sitzung</a:t>
            </a:r>
          </a:p>
        </p:txBody>
      </p:sp>
    </p:spTree>
    <p:extLst>
      <p:ext uri="{BB962C8B-B14F-4D97-AF65-F5344CB8AC3E}">
        <p14:creationId xmlns:p14="http://schemas.microsoft.com/office/powerpoint/2010/main" val="745746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8</a:t>
            </a:r>
          </a:p>
        </p:txBody>
      </p:sp>
      <p:sp>
        <p:nvSpPr>
          <p:cNvPr id="3" name="Textplatzhalter 2"/>
          <p:cNvSpPr>
            <a:spLocks noGrp="1"/>
          </p:cNvSpPr>
          <p:nvPr>
            <p:ph type="body" sz="quarter" idx="10"/>
          </p:nvPr>
        </p:nvSpPr>
        <p:spPr/>
        <p:txBody>
          <a:bodyPr/>
          <a:lstStyle/>
          <a:p>
            <a:r>
              <a:rPr lang="de-DE" dirty="0"/>
              <a:t>Abschließende Sitzung</a:t>
            </a:r>
          </a:p>
        </p:txBody>
      </p:sp>
      <p:sp>
        <p:nvSpPr>
          <p:cNvPr id="4" name="Textplatzhalter 3"/>
          <p:cNvSpPr>
            <a:spLocks noGrp="1"/>
          </p:cNvSpPr>
          <p:nvPr>
            <p:ph type="body" sz="quarter" idx="11"/>
          </p:nvPr>
        </p:nvSpPr>
        <p:spPr/>
        <p:txBody>
          <a:bodyPr/>
          <a:lstStyle/>
          <a:p>
            <a:r>
              <a:rPr lang="de-DE" dirty="0"/>
              <a:t>Besprechen der Erfahrungen</a:t>
            </a:r>
          </a:p>
          <a:p>
            <a:r>
              <a:rPr lang="de-DE" dirty="0"/>
              <a:t>Achtsamkeitsübung</a:t>
            </a:r>
          </a:p>
          <a:p>
            <a:r>
              <a:rPr lang="de-DE" dirty="0"/>
              <a:t>Persönlich bedeutsame Werte</a:t>
            </a:r>
          </a:p>
          <a:p>
            <a:r>
              <a:rPr lang="de-DE" dirty="0"/>
              <a:t>Offene Fragen und Resümee der Gruppentherapie</a:t>
            </a:r>
          </a:p>
        </p:txBody>
      </p:sp>
    </p:spTree>
    <p:extLst>
      <p:ext uri="{BB962C8B-B14F-4D97-AF65-F5344CB8AC3E}">
        <p14:creationId xmlns:p14="http://schemas.microsoft.com/office/powerpoint/2010/main" val="1423198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Allgemeine </a:t>
            </a:r>
            <a:r>
              <a:rPr lang="de-DE"/>
              <a:t>Informationen zu </a:t>
            </a:r>
            <a:r>
              <a:rPr lang="de-DE" dirty="0"/>
              <a:t>Sitzung 8</a:t>
            </a:r>
          </a:p>
        </p:txBody>
      </p:sp>
      <p:sp>
        <p:nvSpPr>
          <p:cNvPr id="3" name="Inhaltsplatzhalter 2"/>
          <p:cNvSpPr>
            <a:spLocks noGrp="1"/>
          </p:cNvSpPr>
          <p:nvPr>
            <p:ph sz="quarter" idx="10"/>
          </p:nvPr>
        </p:nvSpPr>
        <p:spPr/>
        <p:txBody>
          <a:bodyPr>
            <a:normAutofit/>
          </a:bodyPr>
          <a:lstStyle/>
          <a:p>
            <a:pPr>
              <a:lnSpc>
                <a:spcPct val="100000"/>
              </a:lnSpc>
            </a:pPr>
            <a:r>
              <a:rPr lang="de-DE" dirty="0">
                <a:solidFill>
                  <a:srgbClr val="E78153"/>
                </a:solidFill>
                <a:latin typeface="+mj-lt"/>
              </a:rPr>
              <a:t>Ziele:</a:t>
            </a:r>
          </a:p>
          <a:p>
            <a:r>
              <a:rPr lang="de-DE" dirty="0"/>
              <a:t>Ziele der achten Sitzung sind das Vertiefen der Erfahrungen mit der Anwendung der Borg-Skala und mit körperlicher Aktivität. Im Anschluss wird das Thema persönliche Werte und Bedürfnisse aufgegriffen samt Möglichkeiten, diese trotz der Erkrankung zu verwirklichen. Abschließend soll Raum für noch offene Fragen und Anliegen sein und ein Resümee der gemeinsamen Arbeit gezogen werden. Diese letzte Sitzung ist thematisch etwas offener gehalten, um den aufkommenden Anliegen und Fragen ausreichend Raum zu geben. Eine Achtsamkeitsübung geht dem Thementeil voraus.</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6" name="Foliennummernplatzhalter 5"/>
          <p:cNvSpPr>
            <a:spLocks noGrp="1"/>
          </p:cNvSpPr>
          <p:nvPr>
            <p:ph type="sldNum" sz="quarter" idx="4"/>
          </p:nvPr>
        </p:nvSpPr>
        <p:spPr/>
        <p:txBody>
          <a:bodyPr/>
          <a:lstStyle/>
          <a:p>
            <a:fld id="{9B449813-080C-4388-9CF8-E315303C20FC}" type="slidenum">
              <a:rPr lang="de-DE" smtClean="0"/>
              <a:pPr/>
              <a:t>4</a:t>
            </a:fld>
            <a:endParaRPr lang="de-DE" dirty="0"/>
          </a:p>
        </p:txBody>
      </p:sp>
    </p:spTree>
    <p:extLst>
      <p:ext uri="{BB962C8B-B14F-4D97-AF65-F5344CB8AC3E}">
        <p14:creationId xmlns:p14="http://schemas.microsoft.com/office/powerpoint/2010/main" val="378909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Besprechen der Erfahrungen</a:t>
            </a:r>
          </a:p>
        </p:txBody>
      </p:sp>
      <p:sp>
        <p:nvSpPr>
          <p:cNvPr id="3" name="Inhaltsplatzhalter 2"/>
          <p:cNvSpPr>
            <a:spLocks noGrp="1"/>
          </p:cNvSpPr>
          <p:nvPr>
            <p:ph sz="quarter" idx="10"/>
          </p:nvPr>
        </p:nvSpPr>
        <p:spPr/>
        <p:txBody>
          <a:bodyPr/>
          <a:lstStyle/>
          <a:p>
            <a:r>
              <a:rPr lang="de-DE" b="1" dirty="0"/>
              <a:t>Besprechen offener Fragen des Themas körperliche Aktivität bei Post-COVID sowie der Erfahrungen mit der Anwendung der Borg-Skala und weiterer Erfahrungen mit dem Fatigue-Tagebuch/</a:t>
            </a:r>
            <a:r>
              <a:rPr lang="de-DE" b="1" dirty="0" err="1"/>
              <a:t>Pacing</a:t>
            </a:r>
            <a:r>
              <a:rPr lang="de-DE" b="1" dirty="0"/>
              <a:t>-Strategien</a:t>
            </a:r>
          </a:p>
          <a:p>
            <a:r>
              <a:rPr lang="de-DE" dirty="0"/>
              <a:t>Welche Erfahrungen habt Ihr mit körperlicher Aktivität und der Anwendung der Borg-Skala machen können?</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5</a:t>
            </a:fld>
            <a:endParaRPr lang="de-DE" dirty="0"/>
          </a:p>
        </p:txBody>
      </p:sp>
    </p:spTree>
    <p:extLst>
      <p:ext uri="{BB962C8B-B14F-4D97-AF65-F5344CB8AC3E}">
        <p14:creationId xmlns:p14="http://schemas.microsoft.com/office/powerpoint/2010/main" val="2400802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2. Achtsamkeitsübung</a:t>
            </a:r>
          </a:p>
        </p:txBody>
      </p:sp>
      <p:sp>
        <p:nvSpPr>
          <p:cNvPr id="4" name="Fußzeilenplatzhalter 3"/>
          <p:cNvSpPr>
            <a:spLocks noGrp="1"/>
          </p:cNvSpPr>
          <p:nvPr>
            <p:ph type="ftr" sz="quarter" idx="11"/>
          </p:nvPr>
        </p:nvSpPr>
        <p:spPr/>
        <p:txBody>
          <a:bodyPr/>
          <a:lstStyle/>
          <a:p>
            <a:r>
              <a:rPr lang="de-DE" dirty="0"/>
              <a:t>Sitzung 8: Abschließende Sitzung</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6</a:t>
            </a:fld>
            <a:endParaRPr lang="de-DE" dirty="0"/>
          </a:p>
        </p:txBody>
      </p:sp>
      <p:sp>
        <p:nvSpPr>
          <p:cNvPr id="8" name="Rechteck 7"/>
          <p:cNvSpPr/>
          <p:nvPr/>
        </p:nvSpPr>
        <p:spPr>
          <a:xfrm>
            <a:off x="2743200" y="2441448"/>
            <a:ext cx="932688"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4385468" y="324612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4385467" y="4606314"/>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2723084" y="536448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889412" y="324612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889411" y="4606314"/>
            <a:ext cx="1192371"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Ellipse 2">
            <a:extLst>
              <a:ext uri="{FF2B5EF4-FFF2-40B4-BE49-F238E27FC236}">
                <a16:creationId xmlns:a16="http://schemas.microsoft.com/office/drawing/2014/main" id="{A4D10929-DCEA-39ED-4075-2E285E1D38B8}"/>
              </a:ext>
            </a:extLst>
          </p:cNvPr>
          <p:cNvSpPr/>
          <p:nvPr/>
        </p:nvSpPr>
        <p:spPr>
          <a:xfrm>
            <a:off x="3935638" y="1629000"/>
            <a:ext cx="3780000" cy="378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400" dirty="0">
                <a:latin typeface="+mj-lt"/>
              </a:rPr>
              <a:t>Meditations- </a:t>
            </a:r>
            <a:r>
              <a:rPr lang="de-DE" sz="3400" dirty="0" err="1">
                <a:latin typeface="+mj-lt"/>
              </a:rPr>
              <a:t>übung</a:t>
            </a:r>
            <a:endParaRPr lang="de-DE" sz="3400" dirty="0">
              <a:latin typeface="+mj-lt"/>
            </a:endParaRPr>
          </a:p>
        </p:txBody>
      </p:sp>
    </p:spTree>
    <p:extLst>
      <p:ext uri="{BB962C8B-B14F-4D97-AF65-F5344CB8AC3E}">
        <p14:creationId xmlns:p14="http://schemas.microsoft.com/office/powerpoint/2010/main" val="359031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E6BFD1-F0E9-8872-6DC0-52BB74ABEEA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313B585-7165-5F06-F5B3-618E184FBD10}"/>
              </a:ext>
            </a:extLst>
          </p:cNvPr>
          <p:cNvSpPr>
            <a:spLocks noGrp="1"/>
          </p:cNvSpPr>
          <p:nvPr>
            <p:ph type="title"/>
          </p:nvPr>
        </p:nvSpPr>
        <p:spPr/>
        <p:txBody>
          <a:bodyPr>
            <a:normAutofit/>
          </a:bodyPr>
          <a:lstStyle/>
          <a:p>
            <a:r>
              <a:rPr lang="de-DE" dirty="0"/>
              <a:t>3. Persönlich bedeutsame Werte</a:t>
            </a:r>
          </a:p>
        </p:txBody>
      </p:sp>
      <p:sp>
        <p:nvSpPr>
          <p:cNvPr id="4" name="Fußzeilenplatzhalter 3">
            <a:extLst>
              <a:ext uri="{FF2B5EF4-FFF2-40B4-BE49-F238E27FC236}">
                <a16:creationId xmlns:a16="http://schemas.microsoft.com/office/drawing/2014/main" id="{3A0FCA64-7E5F-BF72-0666-8BD07E46831A}"/>
              </a:ext>
            </a:extLst>
          </p:cNvPr>
          <p:cNvSpPr>
            <a:spLocks noGrp="1"/>
          </p:cNvSpPr>
          <p:nvPr>
            <p:ph type="ftr" sz="quarter" idx="11"/>
          </p:nvPr>
        </p:nvSpPr>
        <p:spPr/>
        <p:txBody>
          <a:bodyPr/>
          <a:lstStyle/>
          <a:p>
            <a:r>
              <a:rPr lang="de-DE" dirty="0"/>
              <a:t>Sitzung 8: Abschließende Sitzung</a:t>
            </a:r>
          </a:p>
        </p:txBody>
      </p:sp>
      <p:sp>
        <p:nvSpPr>
          <p:cNvPr id="5" name="Foliennummernplatzhalter 4">
            <a:extLst>
              <a:ext uri="{FF2B5EF4-FFF2-40B4-BE49-F238E27FC236}">
                <a16:creationId xmlns:a16="http://schemas.microsoft.com/office/drawing/2014/main" id="{46C331F9-4500-0C50-2A29-C6C6054E0AE0}"/>
              </a:ext>
            </a:extLst>
          </p:cNvPr>
          <p:cNvSpPr>
            <a:spLocks noGrp="1"/>
          </p:cNvSpPr>
          <p:nvPr>
            <p:ph type="sldNum" sz="quarter" idx="4"/>
          </p:nvPr>
        </p:nvSpPr>
        <p:spPr/>
        <p:txBody>
          <a:bodyPr/>
          <a:lstStyle/>
          <a:p>
            <a:pPr algn="ctr"/>
            <a:fld id="{9B449813-080C-4388-9CF8-E315303C20FC}" type="slidenum">
              <a:rPr lang="de-DE" smtClean="0"/>
              <a:pPr algn="ctr"/>
              <a:t>7</a:t>
            </a:fld>
            <a:endParaRPr lang="de-DE" dirty="0"/>
          </a:p>
        </p:txBody>
      </p:sp>
      <p:sp>
        <p:nvSpPr>
          <p:cNvPr id="6" name="Inhaltsplatzhalter 2">
            <a:extLst>
              <a:ext uri="{FF2B5EF4-FFF2-40B4-BE49-F238E27FC236}">
                <a16:creationId xmlns:a16="http://schemas.microsoft.com/office/drawing/2014/main" id="{20C40001-BBCA-CDDF-F9E7-7D634B9CF1A1}"/>
              </a:ext>
            </a:extLst>
          </p:cNvPr>
          <p:cNvSpPr txBox="1">
            <a:spLocks/>
          </p:cNvSpPr>
          <p:nvPr/>
        </p:nvSpPr>
        <p:spPr>
          <a:xfrm>
            <a:off x="6455683" y="1843762"/>
            <a:ext cx="5084045" cy="4645938"/>
          </a:xfrm>
          <a:prstGeom prst="rect">
            <a:avLst/>
          </a:prstGeom>
        </p:spPr>
        <p:txBody>
          <a:bodyPr vert="horz" lIns="91440" tIns="45720" rIns="91440" bIns="45720" rtlCol="0" anchor="ctr" anchorCtr="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200" kern="1200" baseline="0">
                <a:solidFill>
                  <a:srgbClr val="244D88"/>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solidFill>
                  <a:srgbClr val="009BD0">
                    <a:alpha val="20000"/>
                  </a:srgbClr>
                </a:solidFill>
              </a:rPr>
              <a:t>Achtsamkeit: Gegenwärtigkeit, präsent sein, den Moment wahrnehmen</a:t>
            </a:r>
          </a:p>
          <a:p>
            <a:r>
              <a:rPr lang="de-DE" dirty="0">
                <a:solidFill>
                  <a:srgbClr val="009BD0">
                    <a:alpha val="20000"/>
                  </a:srgbClr>
                </a:solidFill>
              </a:rPr>
              <a:t>Akzeptanz: sich eigenen Reaktionen (Gefühlen, Gedanken, körperlichen Reaktionen) öffnen und diese annehmen</a:t>
            </a:r>
          </a:p>
          <a:p>
            <a:r>
              <a:rPr lang="de-DE" dirty="0" err="1">
                <a:solidFill>
                  <a:srgbClr val="009BD0">
                    <a:alpha val="20000"/>
                  </a:srgbClr>
                </a:solidFill>
              </a:rPr>
              <a:t>Defusion</a:t>
            </a:r>
            <a:r>
              <a:rPr lang="de-DE" dirty="0">
                <a:solidFill>
                  <a:srgbClr val="009BD0">
                    <a:alpha val="20000"/>
                  </a:srgbClr>
                </a:solidFill>
              </a:rPr>
              <a:t>: Desidentifikation, Gedanken/ Gefühle mit Abstand betrachten</a:t>
            </a:r>
          </a:p>
          <a:p>
            <a:r>
              <a:rPr lang="de-DE" dirty="0">
                <a:solidFill>
                  <a:srgbClr val="009BD0">
                    <a:alpha val="20000"/>
                  </a:srgbClr>
                </a:solidFill>
              </a:rPr>
              <a:t>Selbst als „Kontext des eigenen Erlebens“: Loslösen von konstruiertem Bild des Selbst</a:t>
            </a:r>
          </a:p>
          <a:p>
            <a:r>
              <a:rPr lang="de-DE" dirty="0">
                <a:solidFill>
                  <a:srgbClr val="009BD0"/>
                </a:solidFill>
              </a:rPr>
              <a:t>Werte: Vorstellungen einer Person von einem guten Leben</a:t>
            </a:r>
          </a:p>
          <a:p>
            <a:r>
              <a:rPr lang="de-DE" dirty="0" err="1">
                <a:solidFill>
                  <a:srgbClr val="009BD0">
                    <a:alpha val="20000"/>
                  </a:srgbClr>
                </a:solidFill>
              </a:rPr>
              <a:t>Commitment</a:t>
            </a:r>
            <a:r>
              <a:rPr lang="de-DE" dirty="0">
                <a:solidFill>
                  <a:srgbClr val="009BD0">
                    <a:alpha val="20000"/>
                  </a:srgbClr>
                </a:solidFill>
              </a:rPr>
              <a:t>: Festlegung auf bestimmte Werte, Ziele und Handlungen</a:t>
            </a:r>
          </a:p>
        </p:txBody>
      </p:sp>
      <p:pic>
        <p:nvPicPr>
          <p:cNvPr id="7" name="Grafik 6">
            <a:extLst>
              <a:ext uri="{FF2B5EF4-FFF2-40B4-BE49-F238E27FC236}">
                <a16:creationId xmlns:a16="http://schemas.microsoft.com/office/drawing/2014/main" id="{3F3065A6-436D-3B23-8731-B3C29A97AA2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34963" y="2324879"/>
            <a:ext cx="5760720" cy="3369957"/>
          </a:xfrm>
          <a:prstGeom prst="rect">
            <a:avLst/>
          </a:prstGeom>
        </p:spPr>
      </p:pic>
      <p:sp>
        <p:nvSpPr>
          <p:cNvPr id="8" name="Rechteck 7">
            <a:extLst>
              <a:ext uri="{FF2B5EF4-FFF2-40B4-BE49-F238E27FC236}">
                <a16:creationId xmlns:a16="http://schemas.microsoft.com/office/drawing/2014/main" id="{A228E3CD-80C3-C648-8405-EC55D74C8721}"/>
              </a:ext>
            </a:extLst>
          </p:cNvPr>
          <p:cNvSpPr/>
          <p:nvPr/>
        </p:nvSpPr>
        <p:spPr>
          <a:xfrm>
            <a:off x="2743200" y="2441448"/>
            <a:ext cx="932688"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a:extLst>
              <a:ext uri="{FF2B5EF4-FFF2-40B4-BE49-F238E27FC236}">
                <a16:creationId xmlns:a16="http://schemas.microsoft.com/office/drawing/2014/main" id="{382221EE-2384-68F3-1E9B-5589485159BA}"/>
              </a:ext>
            </a:extLst>
          </p:cNvPr>
          <p:cNvSpPr/>
          <p:nvPr/>
        </p:nvSpPr>
        <p:spPr>
          <a:xfrm>
            <a:off x="4385468" y="324612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F3810F3-C839-04A1-1A4D-CA747F0ACCF9}"/>
              </a:ext>
            </a:extLst>
          </p:cNvPr>
          <p:cNvSpPr/>
          <p:nvPr/>
        </p:nvSpPr>
        <p:spPr>
          <a:xfrm>
            <a:off x="4385467" y="4606314"/>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a:extLst>
              <a:ext uri="{FF2B5EF4-FFF2-40B4-BE49-F238E27FC236}">
                <a16:creationId xmlns:a16="http://schemas.microsoft.com/office/drawing/2014/main" id="{99DC1F6D-E4FC-EDC7-AB2B-D46C672B12F8}"/>
              </a:ext>
            </a:extLst>
          </p:cNvPr>
          <p:cNvSpPr/>
          <p:nvPr/>
        </p:nvSpPr>
        <p:spPr>
          <a:xfrm>
            <a:off x="2723084" y="536448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27D0135E-D726-33B9-A7C7-E58B917831AB}"/>
              </a:ext>
            </a:extLst>
          </p:cNvPr>
          <p:cNvSpPr/>
          <p:nvPr/>
        </p:nvSpPr>
        <p:spPr>
          <a:xfrm>
            <a:off x="889412" y="3246120"/>
            <a:ext cx="1192371" cy="1828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109EF4DC-4DC1-9C72-4D20-17D4BF60785D}"/>
              </a:ext>
            </a:extLst>
          </p:cNvPr>
          <p:cNvSpPr/>
          <p:nvPr/>
        </p:nvSpPr>
        <p:spPr>
          <a:xfrm>
            <a:off x="889411" y="4606314"/>
            <a:ext cx="1192371"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Textfeld 13">
            <a:extLst>
              <a:ext uri="{FF2B5EF4-FFF2-40B4-BE49-F238E27FC236}">
                <a16:creationId xmlns:a16="http://schemas.microsoft.com/office/drawing/2014/main" id="{AFE43DC7-E2A2-FDC1-3CE9-CAFCBD4A52B2}"/>
              </a:ext>
            </a:extLst>
          </p:cNvPr>
          <p:cNvSpPr txBox="1"/>
          <p:nvPr/>
        </p:nvSpPr>
        <p:spPr>
          <a:xfrm>
            <a:off x="1485596" y="4512195"/>
            <a:ext cx="629147" cy="276999"/>
          </a:xfrm>
          <a:prstGeom prst="rect">
            <a:avLst/>
          </a:prstGeom>
          <a:noFill/>
        </p:spPr>
        <p:txBody>
          <a:bodyPr wrap="none" rtlCol="0">
            <a:spAutoFit/>
          </a:bodyPr>
          <a:lstStyle/>
          <a:p>
            <a:r>
              <a:rPr lang="de-DE" sz="1200" b="1" dirty="0">
                <a:solidFill>
                  <a:srgbClr val="009BD0"/>
                </a:solidFill>
              </a:rPr>
              <a:t>Werte</a:t>
            </a:r>
          </a:p>
        </p:txBody>
      </p:sp>
      <p:sp>
        <p:nvSpPr>
          <p:cNvPr id="16" name="Textfeld 15">
            <a:extLst>
              <a:ext uri="{FF2B5EF4-FFF2-40B4-BE49-F238E27FC236}">
                <a16:creationId xmlns:a16="http://schemas.microsoft.com/office/drawing/2014/main" id="{EE391760-9C08-57BE-AC77-662B52EDC273}"/>
              </a:ext>
            </a:extLst>
          </p:cNvPr>
          <p:cNvSpPr txBox="1"/>
          <p:nvPr/>
        </p:nvSpPr>
        <p:spPr>
          <a:xfrm>
            <a:off x="334963" y="5658644"/>
            <a:ext cx="5761037" cy="461665"/>
          </a:xfrm>
          <a:prstGeom prst="rect">
            <a:avLst/>
          </a:prstGeom>
          <a:noFill/>
        </p:spPr>
        <p:txBody>
          <a:bodyPr wrap="square" rtlCol="0">
            <a:spAutoFit/>
          </a:bodyPr>
          <a:lstStyle/>
          <a:p>
            <a:r>
              <a:rPr lang="de-DE" sz="1200" dirty="0">
                <a:solidFill>
                  <a:srgbClr val="009BD0"/>
                </a:solidFill>
              </a:rPr>
              <a:t>Hexagon-Modell aus der Akzeptanz- und </a:t>
            </a:r>
            <a:r>
              <a:rPr lang="de-DE" sz="1200" dirty="0" err="1">
                <a:solidFill>
                  <a:srgbClr val="009BD0"/>
                </a:solidFill>
              </a:rPr>
              <a:t>Commitmenttherapie</a:t>
            </a:r>
            <a:r>
              <a:rPr lang="de-DE" sz="1200" dirty="0">
                <a:solidFill>
                  <a:srgbClr val="009BD0"/>
                </a:solidFill>
              </a:rPr>
              <a:t> (ACT) </a:t>
            </a:r>
            <a:br>
              <a:rPr lang="de-DE" sz="1200" dirty="0">
                <a:solidFill>
                  <a:srgbClr val="009BD0"/>
                </a:solidFill>
              </a:rPr>
            </a:br>
            <a:r>
              <a:rPr lang="de-DE" sz="1200" dirty="0">
                <a:solidFill>
                  <a:srgbClr val="009BD0"/>
                </a:solidFill>
              </a:rPr>
              <a:t>nach Wengenroth (2017)</a:t>
            </a:r>
          </a:p>
        </p:txBody>
      </p:sp>
    </p:spTree>
    <p:extLst>
      <p:ext uri="{BB962C8B-B14F-4D97-AF65-F5344CB8AC3E}">
        <p14:creationId xmlns:p14="http://schemas.microsoft.com/office/powerpoint/2010/main" val="200294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Persönlich bedeutsame Werte</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8</a:t>
            </a:fld>
            <a:endParaRPr lang="de-DE" dirty="0"/>
          </a:p>
        </p:txBody>
      </p:sp>
      <p:sp>
        <p:nvSpPr>
          <p:cNvPr id="17" name="Inhaltsplatzhalter 2">
            <a:extLst>
              <a:ext uri="{FF2B5EF4-FFF2-40B4-BE49-F238E27FC236}">
                <a16:creationId xmlns:a16="http://schemas.microsoft.com/office/drawing/2014/main" id="{74DE678D-C806-4FDB-AABE-A7478ECD52A0}"/>
              </a:ext>
            </a:extLst>
          </p:cNvPr>
          <p:cNvSpPr>
            <a:spLocks noGrp="1"/>
          </p:cNvSpPr>
          <p:nvPr>
            <p:ph sz="quarter" idx="10"/>
          </p:nvPr>
        </p:nvSpPr>
        <p:spPr>
          <a:xfrm>
            <a:off x="334964" y="1412876"/>
            <a:ext cx="7381012" cy="5058824"/>
          </a:xfrm>
        </p:spPr>
        <p:txBody>
          <a:bodyPr/>
          <a:lstStyle/>
          <a:p>
            <a:pPr marL="342900" indent="-342900">
              <a:buFont typeface="Arial" panose="020B0604020202020204" pitchFamily="34" charset="0"/>
              <a:buChar char="•"/>
            </a:pPr>
            <a:r>
              <a:rPr lang="de-DE" dirty="0"/>
              <a:t>Was sind für mich wichtige Werte und Vorstellungen in meinem Leben?</a:t>
            </a:r>
          </a:p>
          <a:p>
            <a:pPr marL="342900" indent="-342900">
              <a:buFont typeface="Arial" panose="020B0604020202020204" pitchFamily="34" charset="0"/>
              <a:buChar char="•"/>
            </a:pPr>
            <a:r>
              <a:rPr lang="de-DE" dirty="0"/>
              <a:t>Welche Bedürfnisse stehen hinter diesen Werten?</a:t>
            </a:r>
          </a:p>
          <a:p>
            <a:pPr marL="342900" indent="-342900">
              <a:buFont typeface="Arial" panose="020B0604020202020204" pitchFamily="34" charset="0"/>
              <a:buChar char="•"/>
            </a:pPr>
            <a:r>
              <a:rPr lang="de-DE" dirty="0"/>
              <a:t>Welche Werte bzw. deren Verwirklichung sind durch die Erkrankung bedroht?</a:t>
            </a:r>
          </a:p>
          <a:p>
            <a:pPr marL="342900" indent="-342900">
              <a:buFont typeface="Arial" panose="020B0604020202020204" pitchFamily="34" charset="0"/>
              <a:buChar char="•"/>
            </a:pPr>
            <a:r>
              <a:rPr lang="de-DE" dirty="0"/>
              <a:t>Welche Bedürfnisse sind hierdurch bedroht?</a:t>
            </a:r>
          </a:p>
          <a:p>
            <a:pPr marL="342900" indent="-342900">
              <a:buFont typeface="Arial" panose="020B0604020202020204" pitchFamily="34" charset="0"/>
              <a:buChar char="•"/>
            </a:pPr>
            <a:r>
              <a:rPr lang="de-DE" dirty="0"/>
              <a:t>Wie lassen sich diese Werte und Bedürfnisse trotz der Erkrankung realisieren?</a:t>
            </a:r>
          </a:p>
          <a:p>
            <a:endParaRPr lang="de-DE" dirty="0"/>
          </a:p>
        </p:txBody>
      </p:sp>
      <p:sp>
        <p:nvSpPr>
          <p:cNvPr id="18" name="Rechteck 17">
            <a:extLst>
              <a:ext uri="{FF2B5EF4-FFF2-40B4-BE49-F238E27FC236}">
                <a16:creationId xmlns:a16="http://schemas.microsoft.com/office/drawing/2014/main" id="{E874BD32-AB9D-4EB3-B1A8-BBD91823DEE7}"/>
              </a:ext>
            </a:extLst>
          </p:cNvPr>
          <p:cNvSpPr/>
          <p:nvPr/>
        </p:nvSpPr>
        <p:spPr>
          <a:xfrm>
            <a:off x="8075975" y="1412876"/>
            <a:ext cx="3060338" cy="3232276"/>
          </a:xfrm>
          <a:prstGeom prst="rect">
            <a:avLst/>
          </a:prstGeom>
          <a:solidFill>
            <a:srgbClr val="009BD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sz="2000" b="1" dirty="0">
                <a:solidFill>
                  <a:srgbClr val="009BD0"/>
                </a:solidFill>
                <a:latin typeface="+mj-lt"/>
              </a:rPr>
              <a:t>Grundbedürfnisse</a:t>
            </a:r>
          </a:p>
          <a:p>
            <a:pPr marL="342900" indent="-342900">
              <a:spcBef>
                <a:spcPts val="600"/>
              </a:spcBef>
              <a:buFont typeface="+mj-lt"/>
              <a:buAutoNum type="arabicPeriod"/>
            </a:pPr>
            <a:r>
              <a:rPr lang="de-DE" dirty="0">
                <a:solidFill>
                  <a:srgbClr val="009BD0"/>
                </a:solidFill>
              </a:rPr>
              <a:t>Kontrolle, Sicherheit</a:t>
            </a:r>
          </a:p>
          <a:p>
            <a:pPr marL="342900" indent="-342900">
              <a:spcBef>
                <a:spcPts val="600"/>
              </a:spcBef>
              <a:buFont typeface="+mj-lt"/>
              <a:buAutoNum type="arabicPeriod"/>
            </a:pPr>
            <a:r>
              <a:rPr lang="de-DE" dirty="0">
                <a:solidFill>
                  <a:srgbClr val="009BD0"/>
                </a:solidFill>
              </a:rPr>
              <a:t>Bindung, Zugehörigkeit</a:t>
            </a:r>
          </a:p>
          <a:p>
            <a:pPr marL="342900" indent="-342900">
              <a:spcBef>
                <a:spcPts val="600"/>
              </a:spcBef>
              <a:buFont typeface="+mj-lt"/>
              <a:buAutoNum type="arabicPeriod"/>
            </a:pPr>
            <a:r>
              <a:rPr lang="de-DE" dirty="0">
                <a:solidFill>
                  <a:srgbClr val="009BD0"/>
                </a:solidFill>
              </a:rPr>
              <a:t>Selbstwert</a:t>
            </a:r>
          </a:p>
          <a:p>
            <a:pPr marL="342900" indent="-342900">
              <a:spcBef>
                <a:spcPts val="600"/>
              </a:spcBef>
              <a:buFont typeface="+mj-lt"/>
              <a:buAutoNum type="arabicPeriod"/>
            </a:pPr>
            <a:r>
              <a:rPr lang="de-DE" dirty="0">
                <a:solidFill>
                  <a:srgbClr val="009BD0"/>
                </a:solidFill>
              </a:rPr>
              <a:t>Lust/Freude</a:t>
            </a:r>
          </a:p>
          <a:p>
            <a:pPr marL="342900" indent="-342900">
              <a:spcBef>
                <a:spcPts val="600"/>
              </a:spcBef>
              <a:buFont typeface="+mj-lt"/>
              <a:buAutoNum type="arabicPeriod"/>
            </a:pPr>
            <a:endParaRPr lang="de-DE" dirty="0">
              <a:solidFill>
                <a:srgbClr val="009BD0"/>
              </a:solidFill>
            </a:endParaRPr>
          </a:p>
          <a:p>
            <a:pPr>
              <a:spcBef>
                <a:spcPts val="600"/>
              </a:spcBef>
            </a:pPr>
            <a:r>
              <a:rPr lang="de-DE" sz="1200" dirty="0">
                <a:solidFill>
                  <a:srgbClr val="009BD0"/>
                </a:solidFill>
              </a:rPr>
              <a:t>Nach: K. Grawe (2000)</a:t>
            </a:r>
          </a:p>
        </p:txBody>
      </p:sp>
      <p:sp>
        <p:nvSpPr>
          <p:cNvPr id="19" name="Abgerundetes Rechteck 13">
            <a:extLst>
              <a:ext uri="{FF2B5EF4-FFF2-40B4-BE49-F238E27FC236}">
                <a16:creationId xmlns:a16="http://schemas.microsoft.com/office/drawing/2014/main" id="{382E507D-E811-4A7C-B8C4-40CD12216382}"/>
              </a:ext>
            </a:extLst>
          </p:cNvPr>
          <p:cNvSpPr/>
          <p:nvPr/>
        </p:nvSpPr>
        <p:spPr>
          <a:xfrm>
            <a:off x="755707" y="5311394"/>
            <a:ext cx="1737360" cy="914400"/>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Werte</a:t>
            </a:r>
          </a:p>
        </p:txBody>
      </p:sp>
      <p:sp>
        <p:nvSpPr>
          <p:cNvPr id="20" name="Abgerundetes Rechteck 14">
            <a:extLst>
              <a:ext uri="{FF2B5EF4-FFF2-40B4-BE49-F238E27FC236}">
                <a16:creationId xmlns:a16="http://schemas.microsoft.com/office/drawing/2014/main" id="{186F1763-4300-4CA8-A20D-160BE438AC4F}"/>
              </a:ext>
            </a:extLst>
          </p:cNvPr>
          <p:cNvSpPr/>
          <p:nvPr/>
        </p:nvSpPr>
        <p:spPr>
          <a:xfrm>
            <a:off x="3577533" y="5311394"/>
            <a:ext cx="1737360" cy="914400"/>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Bedürfnisse</a:t>
            </a:r>
          </a:p>
        </p:txBody>
      </p:sp>
      <p:cxnSp>
        <p:nvCxnSpPr>
          <p:cNvPr id="21" name="Gerade Verbindung mit Pfeil 20">
            <a:extLst>
              <a:ext uri="{FF2B5EF4-FFF2-40B4-BE49-F238E27FC236}">
                <a16:creationId xmlns:a16="http://schemas.microsoft.com/office/drawing/2014/main" id="{2FD3E555-49F2-4149-A87D-B4DDB65D2010}"/>
              </a:ext>
            </a:extLst>
          </p:cNvPr>
          <p:cNvCxnSpPr/>
          <p:nvPr/>
        </p:nvCxnSpPr>
        <p:spPr>
          <a:xfrm>
            <a:off x="2493067" y="5750306"/>
            <a:ext cx="1084466" cy="0"/>
          </a:xfrm>
          <a:prstGeom prst="straightConnector1">
            <a:avLst/>
          </a:prstGeom>
          <a:ln w="25400">
            <a:solidFill>
              <a:srgbClr val="009BD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6126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Persönlich bedeutsame Werte</a:t>
            </a:r>
          </a:p>
        </p:txBody>
      </p:sp>
      <p:sp>
        <p:nvSpPr>
          <p:cNvPr id="4" name="Fußzeilenplatzhalter 3"/>
          <p:cNvSpPr>
            <a:spLocks noGrp="1"/>
          </p:cNvSpPr>
          <p:nvPr>
            <p:ph type="ftr" sz="quarter" idx="11"/>
          </p:nvPr>
        </p:nvSpPr>
        <p:spPr/>
        <p:txBody>
          <a:bodyPr/>
          <a:lstStyle/>
          <a:p>
            <a:r>
              <a:rPr lang="de-DE"/>
              <a:t>Sitzung 8: Abschließende Sitzung</a:t>
            </a:r>
            <a:endParaRPr lang="de-DE" dirty="0"/>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9</a:t>
            </a:fld>
            <a:endParaRPr lang="de-DE" dirty="0"/>
          </a:p>
        </p:txBody>
      </p:sp>
      <p:sp>
        <p:nvSpPr>
          <p:cNvPr id="14" name="Inhaltsplatzhalter 2">
            <a:extLst>
              <a:ext uri="{FF2B5EF4-FFF2-40B4-BE49-F238E27FC236}">
                <a16:creationId xmlns:a16="http://schemas.microsoft.com/office/drawing/2014/main" id="{549259CA-C9B6-4244-B859-EE13321A3167}"/>
              </a:ext>
            </a:extLst>
          </p:cNvPr>
          <p:cNvSpPr>
            <a:spLocks noGrp="1"/>
          </p:cNvSpPr>
          <p:nvPr>
            <p:ph sz="quarter" idx="10"/>
          </p:nvPr>
        </p:nvSpPr>
        <p:spPr>
          <a:xfrm>
            <a:off x="334963" y="1412876"/>
            <a:ext cx="10801349" cy="5058824"/>
          </a:xfrm>
        </p:spPr>
        <p:txBody>
          <a:bodyPr/>
          <a:lstStyle/>
          <a:p>
            <a:r>
              <a:rPr lang="de-DE" b="1" dirty="0"/>
              <a:t>Umgang mit der noch eingeschränkten Leistungsfähigkeit</a:t>
            </a:r>
            <a:endParaRPr lang="de-DE" dirty="0"/>
          </a:p>
          <a:p>
            <a:pPr marL="342900" indent="-342900">
              <a:buFont typeface="Arial" panose="020B0604020202020204" pitchFamily="34" charset="0"/>
              <a:buChar char="•"/>
            </a:pPr>
            <a:r>
              <a:rPr lang="de-DE" dirty="0"/>
              <a:t>Was ist für mich persönlich ein guter und hilfreicher Umgang mit den aktuell vorhandenen Einschränkungen?</a:t>
            </a:r>
          </a:p>
          <a:p>
            <a:pPr marL="342900" indent="-342900">
              <a:buFont typeface="Arial" panose="020B0604020202020204" pitchFamily="34" charset="0"/>
              <a:buChar char="•"/>
            </a:pPr>
            <a:r>
              <a:rPr lang="de-DE" dirty="0"/>
              <a:t>Welches Bedürfnis steht hinter den Aktivitäten, die ich momentan nicht realisieren kann?</a:t>
            </a:r>
          </a:p>
          <a:p>
            <a:pPr marL="342900" indent="-342900">
              <a:buFont typeface="Arial" panose="020B0604020202020204" pitchFamily="34" charset="0"/>
              <a:buChar char="•"/>
            </a:pPr>
            <a:r>
              <a:rPr lang="de-DE" dirty="0"/>
              <a:t>Welche Aktivitäten können die vor der Erkrankung möglichen und selbstverständlichen Aktivitäten ersetzen und ausgleichen?</a:t>
            </a:r>
          </a:p>
          <a:p>
            <a:pPr marL="342900" indent="-342900">
              <a:buFont typeface="Arial" panose="020B0604020202020204" pitchFamily="34" charset="0"/>
              <a:buChar char="•"/>
            </a:pPr>
            <a:r>
              <a:rPr lang="de-DE" dirty="0"/>
              <a:t>Welche dieser bedrohten Bedürfnisse können hierdurch befriedigt werden?</a:t>
            </a:r>
          </a:p>
          <a:p>
            <a:endParaRPr lang="de-DE" dirty="0"/>
          </a:p>
        </p:txBody>
      </p:sp>
      <p:sp>
        <p:nvSpPr>
          <p:cNvPr id="15" name="Abgerundetes Rechteck 7">
            <a:extLst>
              <a:ext uri="{FF2B5EF4-FFF2-40B4-BE49-F238E27FC236}">
                <a16:creationId xmlns:a16="http://schemas.microsoft.com/office/drawing/2014/main" id="{9345AAB0-1DEB-477A-8ABC-9C704968E097}"/>
              </a:ext>
            </a:extLst>
          </p:cNvPr>
          <p:cNvSpPr/>
          <p:nvPr/>
        </p:nvSpPr>
        <p:spPr>
          <a:xfrm>
            <a:off x="755707" y="5311394"/>
            <a:ext cx="1737360" cy="914400"/>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Werte</a:t>
            </a:r>
          </a:p>
        </p:txBody>
      </p:sp>
      <p:sp>
        <p:nvSpPr>
          <p:cNvPr id="16" name="Abgerundetes Rechteck 8">
            <a:extLst>
              <a:ext uri="{FF2B5EF4-FFF2-40B4-BE49-F238E27FC236}">
                <a16:creationId xmlns:a16="http://schemas.microsoft.com/office/drawing/2014/main" id="{FA62F181-626E-4143-8458-1D027F966A48}"/>
              </a:ext>
            </a:extLst>
          </p:cNvPr>
          <p:cNvSpPr/>
          <p:nvPr/>
        </p:nvSpPr>
        <p:spPr>
          <a:xfrm>
            <a:off x="3577533" y="5311394"/>
            <a:ext cx="1737360" cy="914400"/>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Bedürfnisse</a:t>
            </a:r>
          </a:p>
        </p:txBody>
      </p:sp>
      <p:cxnSp>
        <p:nvCxnSpPr>
          <p:cNvPr id="17" name="Gerade Verbindung mit Pfeil 16">
            <a:extLst>
              <a:ext uri="{FF2B5EF4-FFF2-40B4-BE49-F238E27FC236}">
                <a16:creationId xmlns:a16="http://schemas.microsoft.com/office/drawing/2014/main" id="{64BF73E5-13E0-47AE-B7B6-5DE24AACAC78}"/>
              </a:ext>
            </a:extLst>
          </p:cNvPr>
          <p:cNvCxnSpPr/>
          <p:nvPr/>
        </p:nvCxnSpPr>
        <p:spPr>
          <a:xfrm>
            <a:off x="2493067" y="5750306"/>
            <a:ext cx="1084466" cy="0"/>
          </a:xfrm>
          <a:prstGeom prst="straightConnector1">
            <a:avLst/>
          </a:prstGeom>
          <a:ln w="25400">
            <a:solidFill>
              <a:srgbClr val="009BD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421A7D77-1EF5-4673-B69A-93C78A5021DD}"/>
              </a:ext>
            </a:extLst>
          </p:cNvPr>
          <p:cNvCxnSpPr/>
          <p:nvPr/>
        </p:nvCxnSpPr>
        <p:spPr>
          <a:xfrm>
            <a:off x="5314893" y="5750306"/>
            <a:ext cx="1084466" cy="0"/>
          </a:xfrm>
          <a:prstGeom prst="straightConnector1">
            <a:avLst/>
          </a:prstGeom>
          <a:ln w="25400">
            <a:solidFill>
              <a:srgbClr val="009BD0"/>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
        <p:nvSpPr>
          <p:cNvPr id="19" name="Abgerundetes Rechteck 12">
            <a:extLst>
              <a:ext uri="{FF2B5EF4-FFF2-40B4-BE49-F238E27FC236}">
                <a16:creationId xmlns:a16="http://schemas.microsoft.com/office/drawing/2014/main" id="{857D313B-65E9-44A9-AAE1-A4642F3E1A0D}"/>
              </a:ext>
            </a:extLst>
          </p:cNvPr>
          <p:cNvSpPr/>
          <p:nvPr/>
        </p:nvSpPr>
        <p:spPr>
          <a:xfrm>
            <a:off x="6399359" y="5311394"/>
            <a:ext cx="1737360" cy="914400"/>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Aktivitäten</a:t>
            </a:r>
          </a:p>
        </p:txBody>
      </p:sp>
    </p:spTree>
    <p:extLst>
      <p:ext uri="{BB962C8B-B14F-4D97-AF65-F5344CB8AC3E}">
        <p14:creationId xmlns:p14="http://schemas.microsoft.com/office/powerpoint/2010/main" val="3217364039"/>
      </p:ext>
    </p:extLst>
  </p:cSld>
  <p:clrMapOvr>
    <a:masterClrMapping/>
  </p:clrMapOvr>
</p:sld>
</file>

<file path=ppt/theme/theme1.xml><?xml version="1.0" encoding="utf-8"?>
<a:theme xmlns:a="http://schemas.openxmlformats.org/drawingml/2006/main" name="Benutzerdefiniertes Design">
  <a:themeElements>
    <a:clrScheme name="HRS">
      <a:dk1>
        <a:srgbClr val="244D88"/>
      </a:dk1>
      <a:lt1>
        <a:srgbClr val="FFFFFF"/>
      </a:lt1>
      <a:dk2>
        <a:srgbClr val="000000"/>
      </a:dk2>
      <a:lt2>
        <a:srgbClr val="FFFFFF"/>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ans Ruland Stiftung">
      <a:majorFont>
        <a:latin typeface="SRH Headline"/>
        <a:ea typeface=""/>
        <a:cs typeface=""/>
      </a:majorFont>
      <a:minorFont>
        <a:latin typeface="SRH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573</Words>
  <Application>Microsoft Office PowerPoint</Application>
  <PresentationFormat>Breitbild</PresentationFormat>
  <Paragraphs>79</Paragraphs>
  <Slides>12</Slides>
  <Notes>1</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12</vt:i4>
      </vt:variant>
    </vt:vector>
  </HeadingPairs>
  <TitlesOfParts>
    <vt:vector size="17" baseType="lpstr">
      <vt:lpstr>Arial</vt:lpstr>
      <vt:lpstr>Calibri</vt:lpstr>
      <vt:lpstr>SRH Headline</vt:lpstr>
      <vt:lpstr>SRH Text</vt:lpstr>
      <vt:lpstr>Benutzerdefiniertes Design</vt:lpstr>
      <vt:lpstr>PowerPoint-Präsentation</vt:lpstr>
      <vt:lpstr>8</vt:lpstr>
      <vt:lpstr>8</vt:lpstr>
      <vt:lpstr>Allgemeine Informationen zu Sitzung 8</vt:lpstr>
      <vt:lpstr>1. Besprechen der Erfahrungen</vt:lpstr>
      <vt:lpstr>2. Achtsamkeitsübung</vt:lpstr>
      <vt:lpstr>3. Persönlich bedeutsame Werte</vt:lpstr>
      <vt:lpstr>3. Persönlich bedeutsame Werte</vt:lpstr>
      <vt:lpstr>3. Persönlich bedeutsame Werte</vt:lpstr>
      <vt:lpstr>4. Offene Fragen und Resümee der Gruppentherapie</vt:lpstr>
      <vt:lpstr>4. Offene Fragen und Resümee der Gruppentherapie</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Henrike Voelker</dc:creator>
  <cp:lastModifiedBy>Patrick Richter</cp:lastModifiedBy>
  <cp:revision>366</cp:revision>
  <dcterms:created xsi:type="dcterms:W3CDTF">2020-06-05T16:20:53Z</dcterms:created>
  <dcterms:modified xsi:type="dcterms:W3CDTF">2026-06-23T22:21:01Z</dcterms:modified>
</cp:coreProperties>
</file>