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701" r:id="rId1"/>
  </p:sldMasterIdLst>
  <p:notesMasterIdLst>
    <p:notesMasterId r:id="rId22"/>
  </p:notesMasterIdLst>
  <p:sldIdLst>
    <p:sldId id="256" r:id="rId2"/>
    <p:sldId id="257" r:id="rId3"/>
    <p:sldId id="258" r:id="rId4"/>
    <p:sldId id="268" r:id="rId5"/>
    <p:sldId id="269" r:id="rId6"/>
    <p:sldId id="286" r:id="rId7"/>
    <p:sldId id="270" r:id="rId8"/>
    <p:sldId id="271" r:id="rId9"/>
    <p:sldId id="272" r:id="rId10"/>
    <p:sldId id="285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3" r:id="rId20"/>
    <p:sldId id="284" r:id="rId21"/>
  </p:sldIdLst>
  <p:sldSz cx="12192000" cy="6858000"/>
  <p:notesSz cx="6858000" cy="9144000"/>
  <p:embeddedFontLs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SRH Headline" panose="020B0604020202020204" charset="0"/>
      <p:regular r:id="rId27"/>
      <p:bold r:id="rId28"/>
    </p:embeddedFont>
    <p:embeddedFont>
      <p:font typeface="SRH Text" panose="020B0604020202020204" charset="0"/>
      <p:regular r:id="rId29"/>
      <p:bold r:id="rId30"/>
      <p:italic r:id="rId31"/>
      <p:boldItalic r:id="rId32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el" id="{8E6C202D-32A9-4242-9C7F-061CD6AD0586}">
          <p14:sldIdLst>
            <p14:sldId id="256"/>
            <p14:sldId id="257"/>
            <p14:sldId id="258"/>
            <p14:sldId id="268"/>
            <p14:sldId id="269"/>
            <p14:sldId id="286"/>
            <p14:sldId id="270"/>
            <p14:sldId id="271"/>
            <p14:sldId id="272"/>
            <p14:sldId id="285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3"/>
            <p14:sldId id="28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ölfle" initials="ChW" lastIdx="1" clrIdx="0">
    <p:extLst>
      <p:ext uri="{19B8F6BF-5375-455C-9EA6-DF929625EA0E}">
        <p15:presenceInfo xmlns:p15="http://schemas.microsoft.com/office/powerpoint/2012/main" userId="Wölfl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BD0"/>
    <a:srgbClr val="E78153"/>
    <a:srgbClr val="244D88"/>
    <a:srgbClr val="2C2E2E"/>
    <a:srgbClr val="000000"/>
    <a:srgbClr val="B92659"/>
    <a:srgbClr val="6D7373"/>
    <a:srgbClr val="0067A0"/>
    <a:srgbClr val="AAA39D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BE2A27E-0BEC-4240-B48D-043D40FE4493}" v="1" dt="2025-11-07T13:14:30.273"/>
  </p1510:revLst>
</p1510:revInfo>
</file>

<file path=ppt/tableStyles.xml><?xml version="1.0" encoding="utf-8"?>
<a:tblStyleLst xmlns:a="http://schemas.openxmlformats.org/drawingml/2006/main" def="{5ACB3F56-7768-405F-84FF-31046667B651}">
  <a:tblStyle styleId="{FEC09086-8A00-4FE0-B5C7-1A88A72B4ECC}" styleName="SRH: Standard-Tabelle">
    <a:wholeTbl>
      <a:tcTxStyle>
        <a:fontRef idx="minor">
          <a:prstClr val="black"/>
        </a:fontRef>
        <a:srgbClr val="2C2E2E"/>
      </a:tcTxStyle>
      <a:tcStyle>
        <a:tcBdr>
          <a:left>
            <a:ln w="6350" cmpd="sng">
              <a:noFill/>
            </a:ln>
          </a:left>
          <a:right>
            <a:ln w="6350" cmpd="sng">
              <a:noFill/>
            </a:ln>
          </a:right>
          <a:top>
            <a:ln w="6350" cmpd="sng">
              <a:noFill/>
            </a:ln>
          </a:top>
          <a:bottom>
            <a:ln w="6350" cmpd="sng">
              <a:noFill/>
            </a:ln>
          </a:bottom>
          <a:insideH>
            <a:ln w="6350" cmpd="sng">
              <a:solidFill>
                <a:schemeClr val="accent1"/>
              </a:solidFill>
            </a:ln>
          </a:insideH>
          <a:insideV>
            <a:ln w="6350" cmpd="sng">
              <a:noFill/>
            </a:ln>
          </a:insideV>
        </a:tcBdr>
        <a:fill>
          <a:noFill/>
        </a:fill>
      </a:tcStyle>
    </a:wholeTbl>
    <a:la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lastCol>
    <a:fir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firstCol>
    <a:lastRow>
      <a:tcTxStyle b="on">
        <a:fontRef idx="minor">
          <a:prstClr val="black"/>
        </a:fontRef>
        <a:srgbClr val="2C2E2E"/>
      </a:tcTxStyle>
      <a:tcStyle>
        <a:tcBdr>
          <a:top>
            <a:ln w="635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>
        <a:fontRef idx="minor">
          <a:prstClr val="black"/>
        </a:fontRef>
        <a:srgbClr val="2C2E2E"/>
      </a:tcTxStyle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CB3F56-7768-405F-84FF-31046667B651}" styleName="SRH: Für Überschrift">
    <a:wholeTbl>
      <a:tcTxStyle>
        <a:fontRef idx="minor">
          <a:prstClr val="black"/>
        </a:fontRef>
        <a:srgbClr val="2C2E2E"/>
      </a:tcTxStyle>
      <a:tcStyle>
        <a:tcBdr>
          <a:left>
            <a:ln w="6350" cmpd="sng">
              <a:noFill/>
            </a:ln>
          </a:left>
          <a:right>
            <a:ln w="6350" cmpd="sng">
              <a:noFill/>
            </a:ln>
          </a:right>
          <a:top>
            <a:ln w="6350" cmpd="sng">
              <a:noFill/>
            </a:ln>
          </a:top>
          <a:bottom>
            <a:ln w="6350" cmpd="sng">
              <a:noFill/>
            </a:ln>
          </a:bottom>
          <a:insideH>
            <a:ln w="6350" cmpd="sng">
              <a:solidFill>
                <a:schemeClr val="accent1"/>
              </a:solidFill>
            </a:ln>
          </a:insideH>
          <a:insideV>
            <a:ln w="6350" cmpd="sng">
              <a:noFill/>
            </a:ln>
          </a:insideV>
        </a:tcBdr>
        <a:fill>
          <a:noFill/>
        </a:fill>
      </a:tcStyle>
    </a:wholeTbl>
    <a:la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lastCol>
    <a:firstCol>
      <a:tcTxStyle b="off">
        <a:fontRef idx="minor">
          <a:prstClr val="black"/>
        </a:fontRef>
        <a:srgbClr val="2C2E2E"/>
      </a:tcTxStyle>
      <a:tcStyle>
        <a:tcBdr/>
        <a:fill>
          <a:noFill/>
        </a:fill>
      </a:tcStyle>
    </a:firstCol>
    <a:lastRow>
      <a:tcTxStyle b="on">
        <a:fontRef idx="minor">
          <a:prstClr val="black"/>
        </a:fontRef>
        <a:srgbClr val="2C2E2E"/>
      </a:tcTxStyle>
      <a:tcStyle>
        <a:tcBdr>
          <a:top>
            <a:ln w="635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>
        <a:fontRef idx="major">
          <a:prstClr val="black"/>
        </a:fontRef>
        <a:srgbClr val="2C2E2E"/>
      </a:tcTxStyle>
      <a:tcStyle>
        <a:tcBdr>
          <a:bottom>
            <a:ln w="635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 autoAdjust="0"/>
    <p:restoredTop sz="94766" autoAdjust="0"/>
  </p:normalViewPr>
  <p:slideViewPr>
    <p:cSldViewPr snapToGrid="0">
      <p:cViewPr varScale="1">
        <p:scale>
          <a:sx n="111" d="100"/>
          <a:sy n="111" d="100"/>
        </p:scale>
        <p:origin x="1068" y="1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8" d="100"/>
        <a:sy n="10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commentAuthors" Target="commentAuthors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r. Matthias Weisbrod" userId="2ea9f7ac-8014-4035-970e-1fcbbc436764" providerId="ADAL" clId="{4C9CA331-BC09-4DC7-B75D-0C929A5C23E2}"/>
    <pc:docChg chg="modSld">
      <pc:chgData name="Dr. Matthias Weisbrod" userId="2ea9f7ac-8014-4035-970e-1fcbbc436764" providerId="ADAL" clId="{4C9CA331-BC09-4DC7-B75D-0C929A5C23E2}" dt="2025-11-07T17:23:11.958" v="194" actId="20577"/>
      <pc:docMkLst>
        <pc:docMk/>
      </pc:docMkLst>
      <pc:sldChg chg="modSp mod">
        <pc:chgData name="Dr. Matthias Weisbrod" userId="2ea9f7ac-8014-4035-970e-1fcbbc436764" providerId="ADAL" clId="{4C9CA331-BC09-4DC7-B75D-0C929A5C23E2}" dt="2025-11-07T17:21:21.365" v="191" actId="20577"/>
        <pc:sldMkLst>
          <pc:docMk/>
          <pc:sldMk cId="2918028078" sldId="269"/>
        </pc:sldMkLst>
        <pc:spChg chg="mod">
          <ac:chgData name="Dr. Matthias Weisbrod" userId="2ea9f7ac-8014-4035-970e-1fcbbc436764" providerId="ADAL" clId="{4C9CA331-BC09-4DC7-B75D-0C929A5C23E2}" dt="2025-11-07T17:21:21.365" v="191" actId="20577"/>
          <ac:spMkLst>
            <pc:docMk/>
            <pc:sldMk cId="2918028078" sldId="269"/>
            <ac:spMk id="3" creationId="{00000000-0000-0000-0000-000000000000}"/>
          </ac:spMkLst>
        </pc:spChg>
      </pc:sldChg>
      <pc:sldChg chg="modSp mod">
        <pc:chgData name="Dr. Matthias Weisbrod" userId="2ea9f7ac-8014-4035-970e-1fcbbc436764" providerId="ADAL" clId="{4C9CA331-BC09-4DC7-B75D-0C929A5C23E2}" dt="2025-11-07T13:11:31.493" v="117" actId="404"/>
        <pc:sldMkLst>
          <pc:docMk/>
          <pc:sldMk cId="1417005640" sldId="273"/>
        </pc:sldMkLst>
        <pc:spChg chg="mod">
          <ac:chgData name="Dr. Matthias Weisbrod" userId="2ea9f7ac-8014-4035-970e-1fcbbc436764" providerId="ADAL" clId="{4C9CA331-BC09-4DC7-B75D-0C929A5C23E2}" dt="2025-11-07T13:11:31.493" v="117" actId="404"/>
          <ac:spMkLst>
            <pc:docMk/>
            <pc:sldMk cId="1417005640" sldId="273"/>
            <ac:spMk id="3" creationId="{00000000-0000-0000-0000-000000000000}"/>
          </ac:spMkLst>
        </pc:spChg>
      </pc:sldChg>
      <pc:sldChg chg="modSp mod">
        <pc:chgData name="Dr. Matthias Weisbrod" userId="2ea9f7ac-8014-4035-970e-1fcbbc436764" providerId="ADAL" clId="{4C9CA331-BC09-4DC7-B75D-0C929A5C23E2}" dt="2025-11-07T13:13:51.227" v="134" actId="20577"/>
        <pc:sldMkLst>
          <pc:docMk/>
          <pc:sldMk cId="2704509714" sldId="278"/>
        </pc:sldMkLst>
        <pc:spChg chg="mod">
          <ac:chgData name="Dr. Matthias Weisbrod" userId="2ea9f7ac-8014-4035-970e-1fcbbc436764" providerId="ADAL" clId="{4C9CA331-BC09-4DC7-B75D-0C929A5C23E2}" dt="2025-11-07T13:13:51.227" v="134" actId="20577"/>
          <ac:spMkLst>
            <pc:docMk/>
            <pc:sldMk cId="2704509714" sldId="278"/>
            <ac:spMk id="3" creationId="{00000000-0000-0000-0000-000000000000}"/>
          </ac:spMkLst>
        </pc:spChg>
      </pc:sldChg>
      <pc:sldChg chg="modSp mod">
        <pc:chgData name="Dr. Matthias Weisbrod" userId="2ea9f7ac-8014-4035-970e-1fcbbc436764" providerId="ADAL" clId="{4C9CA331-BC09-4DC7-B75D-0C929A5C23E2}" dt="2025-11-07T13:14:06.807" v="135" actId="20577"/>
        <pc:sldMkLst>
          <pc:docMk/>
          <pc:sldMk cId="1259962742" sldId="279"/>
        </pc:sldMkLst>
        <pc:spChg chg="mod">
          <ac:chgData name="Dr. Matthias Weisbrod" userId="2ea9f7ac-8014-4035-970e-1fcbbc436764" providerId="ADAL" clId="{4C9CA331-BC09-4DC7-B75D-0C929A5C23E2}" dt="2025-11-07T13:14:06.807" v="135" actId="20577"/>
          <ac:spMkLst>
            <pc:docMk/>
            <pc:sldMk cId="1259962742" sldId="279"/>
            <ac:spMk id="3" creationId="{00000000-0000-0000-0000-000000000000}"/>
          </ac:spMkLst>
        </pc:spChg>
      </pc:sldChg>
      <pc:sldChg chg="modSp mod">
        <pc:chgData name="Dr. Matthias Weisbrod" userId="2ea9f7ac-8014-4035-970e-1fcbbc436764" providerId="ADAL" clId="{4C9CA331-BC09-4DC7-B75D-0C929A5C23E2}" dt="2025-11-07T13:14:37.126" v="140" actId="20577"/>
        <pc:sldMkLst>
          <pc:docMk/>
          <pc:sldMk cId="3505444591" sldId="280"/>
        </pc:sldMkLst>
        <pc:spChg chg="mod">
          <ac:chgData name="Dr. Matthias Weisbrod" userId="2ea9f7ac-8014-4035-970e-1fcbbc436764" providerId="ADAL" clId="{4C9CA331-BC09-4DC7-B75D-0C929A5C23E2}" dt="2025-11-07T13:14:37.126" v="140" actId="20577"/>
          <ac:spMkLst>
            <pc:docMk/>
            <pc:sldMk cId="3505444591" sldId="280"/>
            <ac:spMk id="3" creationId="{00000000-0000-0000-0000-000000000000}"/>
          </ac:spMkLst>
        </pc:spChg>
      </pc:sldChg>
      <pc:sldChg chg="modSp mod">
        <pc:chgData name="Dr. Matthias Weisbrod" userId="2ea9f7ac-8014-4035-970e-1fcbbc436764" providerId="ADAL" clId="{4C9CA331-BC09-4DC7-B75D-0C929A5C23E2}" dt="2025-11-07T17:23:11.958" v="194" actId="20577"/>
        <pc:sldMkLst>
          <pc:docMk/>
          <pc:sldMk cId="936551168" sldId="281"/>
        </pc:sldMkLst>
        <pc:spChg chg="mod">
          <ac:chgData name="Dr. Matthias Weisbrod" userId="2ea9f7ac-8014-4035-970e-1fcbbc436764" providerId="ADAL" clId="{4C9CA331-BC09-4DC7-B75D-0C929A5C23E2}" dt="2025-11-07T17:23:11.958" v="194" actId="20577"/>
          <ac:spMkLst>
            <pc:docMk/>
            <pc:sldMk cId="936551168" sldId="281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7A3E2A-35AE-479C-B172-30C9CAEEE094}" type="datetimeFigureOut">
              <a:rPr lang="de-DE" smtClean="0"/>
              <a:t>24.06.2026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191045-FCBB-4EC9-AB5F-AA4CFDEA61C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77289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aupttitel">
    <p:bg>
      <p:bgPr>
        <a:solidFill>
          <a:srgbClr val="009B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268" y="819906"/>
            <a:ext cx="7775464" cy="5218187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78800" y="1080000"/>
            <a:ext cx="2224800" cy="2532849"/>
          </a:xfrm>
          <a:prstGeom prst="rect">
            <a:avLst/>
          </a:prstGeom>
        </p:spPr>
      </p:pic>
      <p:sp>
        <p:nvSpPr>
          <p:cNvPr id="8" name="Textfeld 7"/>
          <p:cNvSpPr txBox="1"/>
          <p:nvPr userDrawn="1"/>
        </p:nvSpPr>
        <p:spPr>
          <a:xfrm>
            <a:off x="3238200" y="3920667"/>
            <a:ext cx="5706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 err="1">
                <a:solidFill>
                  <a:schemeClr val="bg1"/>
                </a:solidFill>
                <a:latin typeface="+mj-lt"/>
              </a:rPr>
              <a:t>Langensteinbacher</a:t>
            </a:r>
            <a:br>
              <a:rPr lang="de-DE" sz="2400" b="1" baseline="0" dirty="0">
                <a:solidFill>
                  <a:schemeClr val="bg1"/>
                </a:solidFill>
                <a:latin typeface="+mj-lt"/>
              </a:rPr>
            </a:br>
            <a:r>
              <a:rPr lang="de-DE" sz="2400" b="1" baseline="0" dirty="0">
                <a:solidFill>
                  <a:schemeClr val="bg1"/>
                </a:solidFill>
                <a:latin typeface="+mj-lt"/>
              </a:rPr>
              <a:t>Post-COVID-Gruppentherapie</a:t>
            </a:r>
          </a:p>
          <a:p>
            <a:pPr algn="ctr"/>
            <a:r>
              <a:rPr lang="de-DE" sz="2400" b="1" baseline="0" dirty="0">
                <a:solidFill>
                  <a:schemeClr val="bg1"/>
                </a:solidFill>
                <a:latin typeface="+mj-lt"/>
              </a:rPr>
              <a:t>für Jugendliche und</a:t>
            </a:r>
          </a:p>
          <a:p>
            <a:pPr algn="ctr"/>
            <a:r>
              <a:rPr lang="de-DE" sz="2400" b="1" baseline="0" dirty="0">
                <a:solidFill>
                  <a:schemeClr val="bg1"/>
                </a:solidFill>
                <a:latin typeface="+mj-lt"/>
              </a:rPr>
              <a:t>junge Erwachsene</a:t>
            </a:r>
            <a:endParaRPr lang="de-DE" sz="2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0" name="Grafik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638470" y="5798146"/>
            <a:ext cx="951058" cy="737680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415" y="5649113"/>
            <a:ext cx="1555918" cy="77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6990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593" userDrawn="1">
          <p15:clr>
            <a:srgbClr val="FBAE40"/>
          </p15:clr>
        </p15:guide>
        <p15:guide id="4" pos="5087" userDrawn="1">
          <p15:clr>
            <a:srgbClr val="FBAE40"/>
          </p15:clr>
        </p15:guide>
        <p15:guide id="5" orient="horz" pos="402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Layout 6 v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3: Schlaf</a:t>
            </a:r>
          </a:p>
        </p:txBody>
      </p:sp>
      <p:sp>
        <p:nvSpPr>
          <p:cNvPr id="2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BD0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A8EDBBB7-A221-4AD9-850A-0E7497CE04BD}"/>
              </a:ext>
            </a:extLst>
          </p:cNvPr>
          <p:cNvSpPr/>
          <p:nvPr userDrawn="1"/>
        </p:nvSpPr>
        <p:spPr>
          <a:xfrm>
            <a:off x="11894942" y="1070513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1EE9592C-4FA5-4A38-948C-D02111642CB1}"/>
              </a:ext>
            </a:extLst>
          </p:cNvPr>
          <p:cNvSpPr/>
          <p:nvPr userDrawn="1"/>
        </p:nvSpPr>
        <p:spPr>
          <a:xfrm>
            <a:off x="11894944" y="1970845"/>
            <a:ext cx="291018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3B552719-A159-4CE9-85D8-448289520088}"/>
              </a:ext>
            </a:extLst>
          </p:cNvPr>
          <p:cNvSpPr/>
          <p:nvPr userDrawn="1"/>
        </p:nvSpPr>
        <p:spPr>
          <a:xfrm>
            <a:off x="11789961" y="19525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D6FD8553-C0C9-47BD-8E61-142297F8E2ED}"/>
              </a:ext>
            </a:extLst>
          </p:cNvPr>
          <p:cNvSpPr/>
          <p:nvPr userDrawn="1"/>
        </p:nvSpPr>
        <p:spPr>
          <a:xfrm>
            <a:off x="11894943" y="2870513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471E7D96-A50A-4A51-9203-12BDF3446E5A}"/>
              </a:ext>
            </a:extLst>
          </p:cNvPr>
          <p:cNvSpPr/>
          <p:nvPr userDrawn="1"/>
        </p:nvSpPr>
        <p:spPr>
          <a:xfrm>
            <a:off x="11894941" y="3770845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96434761-7CD7-4B8F-B54D-F67BE9EB80FE}"/>
              </a:ext>
            </a:extLst>
          </p:cNvPr>
          <p:cNvSpPr/>
          <p:nvPr userDrawn="1"/>
        </p:nvSpPr>
        <p:spPr>
          <a:xfrm>
            <a:off x="11894943" y="4669663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DD321887-214F-492F-B26D-B38F65133892}"/>
              </a:ext>
            </a:extLst>
          </p:cNvPr>
          <p:cNvSpPr/>
          <p:nvPr userDrawn="1"/>
        </p:nvSpPr>
        <p:spPr>
          <a:xfrm>
            <a:off x="11894940" y="5569267"/>
            <a:ext cx="291019" cy="9000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86FBAFE0-5C21-48BC-8A71-11E4760CE06B}"/>
              </a:ext>
            </a:extLst>
          </p:cNvPr>
          <p:cNvSpPr/>
          <p:nvPr userDrawn="1"/>
        </p:nvSpPr>
        <p:spPr>
          <a:xfrm>
            <a:off x="11789961" y="28525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2E704086-E108-45CF-BDD5-299E531637CE}"/>
              </a:ext>
            </a:extLst>
          </p:cNvPr>
          <p:cNvSpPr/>
          <p:nvPr userDrawn="1"/>
        </p:nvSpPr>
        <p:spPr>
          <a:xfrm>
            <a:off x="11789960" y="375059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5BCBF596-E6C3-4697-9ACB-5BCA35AE91FE}"/>
              </a:ext>
            </a:extLst>
          </p:cNvPr>
          <p:cNvSpPr/>
          <p:nvPr userDrawn="1"/>
        </p:nvSpPr>
        <p:spPr>
          <a:xfrm>
            <a:off x="11789960" y="465059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2D6E09CE-90E1-482C-AAC6-E80865B7EA0B}"/>
              </a:ext>
            </a:extLst>
          </p:cNvPr>
          <p:cNvSpPr/>
          <p:nvPr userDrawn="1"/>
        </p:nvSpPr>
        <p:spPr>
          <a:xfrm>
            <a:off x="11789962" y="555550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18684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ema der Sitzung">
    <p:bg>
      <p:bgPr>
        <a:solidFill>
          <a:srgbClr val="009B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/>
          <p:cNvSpPr/>
          <p:nvPr userDrawn="1"/>
        </p:nvSpPr>
        <p:spPr>
          <a:xfrm>
            <a:off x="2411065" y="873000"/>
            <a:ext cx="2556000" cy="2556000"/>
          </a:xfrm>
          <a:prstGeom prst="ellipse">
            <a:avLst/>
          </a:prstGeom>
          <a:solidFill>
            <a:srgbClr val="B7C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>
                <a:solidFill>
                  <a:srgbClr val="009BD0"/>
                </a:solidFill>
                <a:latin typeface="+mj-lt"/>
                <a:ea typeface="SRH Text" panose="020B0604020202020204" charset="0"/>
                <a:cs typeface="SRH Text" panose="020B0604020202020204" charset="0"/>
              </a:rPr>
              <a:t>Sitzung</a:t>
            </a:r>
          </a:p>
        </p:txBody>
      </p:sp>
      <p:sp>
        <p:nvSpPr>
          <p:cNvPr id="9" name="Ellipse 8"/>
          <p:cNvSpPr/>
          <p:nvPr userDrawn="1"/>
        </p:nvSpPr>
        <p:spPr>
          <a:xfrm>
            <a:off x="4476000" y="1762449"/>
            <a:ext cx="1620000" cy="1620000"/>
          </a:xfrm>
          <a:prstGeom prst="ellipse">
            <a:avLst/>
          </a:prstGeom>
          <a:solidFill>
            <a:srgbClr val="E78153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6800" b="1" dirty="0">
              <a:latin typeface="SRH Text" panose="020B0604020202020204" charset="0"/>
              <a:ea typeface="SRH Text" panose="020B0604020202020204" charset="0"/>
              <a:cs typeface="SRH Text" panose="020B0604020202020204" charset="0"/>
            </a:endParaRPr>
          </a:p>
        </p:txBody>
      </p:sp>
      <p:sp>
        <p:nvSpPr>
          <p:cNvPr id="10" name="Ellipse 9"/>
          <p:cNvSpPr/>
          <p:nvPr userDrawn="1"/>
        </p:nvSpPr>
        <p:spPr>
          <a:xfrm>
            <a:off x="2071521" y="2430089"/>
            <a:ext cx="1368000" cy="1368000"/>
          </a:xfrm>
          <a:prstGeom prst="ellipse">
            <a:avLst/>
          </a:prstGeom>
          <a:solidFill>
            <a:srgbClr val="BED0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76001" y="1759910"/>
            <a:ext cx="1620000" cy="162253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6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#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3083859" y="3798088"/>
            <a:ext cx="3101788" cy="30599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Thema der Sitzung</a:t>
            </a:r>
          </a:p>
        </p:txBody>
      </p:sp>
    </p:spTree>
    <p:extLst>
      <p:ext uri="{BB962C8B-B14F-4D97-AF65-F5344CB8AC3E}">
        <p14:creationId xmlns:p14="http://schemas.microsoft.com/office/powerpoint/2010/main" val="28302296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00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hema der Sitzung mit Inhalt">
    <p:bg>
      <p:bgPr>
        <a:solidFill>
          <a:srgbClr val="009BD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llipse 7"/>
          <p:cNvSpPr/>
          <p:nvPr userDrawn="1"/>
        </p:nvSpPr>
        <p:spPr>
          <a:xfrm>
            <a:off x="2411065" y="873000"/>
            <a:ext cx="2556000" cy="2556000"/>
          </a:xfrm>
          <a:prstGeom prst="ellipse">
            <a:avLst/>
          </a:prstGeom>
          <a:solidFill>
            <a:srgbClr val="B7C4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b="1" dirty="0">
                <a:solidFill>
                  <a:srgbClr val="009BD0"/>
                </a:solidFill>
                <a:latin typeface="+mj-lt"/>
                <a:ea typeface="SRH Text" panose="020B0604020202020204" charset="0"/>
                <a:cs typeface="SRH Text" panose="020B0604020202020204" charset="0"/>
              </a:rPr>
              <a:t>Sitzung</a:t>
            </a:r>
          </a:p>
        </p:txBody>
      </p:sp>
      <p:sp>
        <p:nvSpPr>
          <p:cNvPr id="9" name="Ellipse 8"/>
          <p:cNvSpPr/>
          <p:nvPr userDrawn="1"/>
        </p:nvSpPr>
        <p:spPr>
          <a:xfrm>
            <a:off x="4476000" y="1762449"/>
            <a:ext cx="1620000" cy="1620000"/>
          </a:xfrm>
          <a:prstGeom prst="ellipse">
            <a:avLst/>
          </a:prstGeom>
          <a:solidFill>
            <a:srgbClr val="E78153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6800" b="1" dirty="0">
              <a:latin typeface="SRH Text" panose="020B0604020202020204" charset="0"/>
              <a:ea typeface="SRH Text" panose="020B0604020202020204" charset="0"/>
              <a:cs typeface="SRH Text" panose="020B0604020202020204" charset="0"/>
            </a:endParaRPr>
          </a:p>
        </p:txBody>
      </p:sp>
      <p:sp>
        <p:nvSpPr>
          <p:cNvPr id="10" name="Ellipse 9"/>
          <p:cNvSpPr/>
          <p:nvPr userDrawn="1"/>
        </p:nvSpPr>
        <p:spPr>
          <a:xfrm>
            <a:off x="2071521" y="2430089"/>
            <a:ext cx="1368000" cy="1368000"/>
          </a:xfrm>
          <a:prstGeom prst="ellipse">
            <a:avLst/>
          </a:prstGeom>
          <a:solidFill>
            <a:srgbClr val="BED0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476001" y="1759910"/>
            <a:ext cx="1620000" cy="162253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sz="68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#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3083859" y="3798088"/>
            <a:ext cx="3101788" cy="3059911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de-DE" dirty="0"/>
              <a:t>Thema der Sitzung</a:t>
            </a:r>
          </a:p>
        </p:txBody>
      </p:sp>
      <p:sp>
        <p:nvSpPr>
          <p:cNvPr id="4" name="Textfeld 3"/>
          <p:cNvSpPr txBox="1"/>
          <p:nvPr userDrawn="1"/>
        </p:nvSpPr>
        <p:spPr>
          <a:xfrm>
            <a:off x="6849036" y="873000"/>
            <a:ext cx="27006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>
                <a:solidFill>
                  <a:schemeClr val="bg1"/>
                </a:solidFill>
                <a:latin typeface="+mj-lt"/>
              </a:rPr>
              <a:t>Inhaltsverzeichnis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1" hasCustomPrompt="1"/>
          </p:nvPr>
        </p:nvSpPr>
        <p:spPr>
          <a:xfrm>
            <a:off x="6849035" y="1334665"/>
            <a:ext cx="4982963" cy="5523334"/>
          </a:xfrm>
          <a:prstGeom prst="rect">
            <a:avLst/>
          </a:prstGeom>
        </p:spPr>
        <p:txBody>
          <a:bodyPr>
            <a:normAutofit/>
          </a:bodyPr>
          <a:lstStyle>
            <a:lvl1pPr marL="514350" indent="-514350">
              <a:buFont typeface="+mj-lt"/>
              <a:buAutoNum type="arabicPeriod"/>
              <a:defRPr sz="22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/>
              <a:t>Erster Punkt</a:t>
            </a:r>
          </a:p>
        </p:txBody>
      </p:sp>
    </p:spTree>
    <p:extLst>
      <p:ext uri="{BB962C8B-B14F-4D97-AF65-F5344CB8AC3E}">
        <p14:creationId xmlns:p14="http://schemas.microsoft.com/office/powerpoint/2010/main" val="2887144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00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Layout ohne Kap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  <a:solidFill>
            <a:srgbClr val="E78153">
              <a:alpha val="20000"/>
            </a:srgbClr>
          </a:solidFill>
        </p:spPr>
        <p:txBody>
          <a:bodyPr lIns="360000" tIns="360000" rIns="360000" bIns="360000"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3: Schlaf</a:t>
            </a:r>
          </a:p>
        </p:txBody>
      </p:sp>
      <p:sp>
        <p:nvSpPr>
          <p:cNvPr id="28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BD0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765535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ayout 1 v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3: Schlaf</a:t>
            </a:r>
          </a:p>
        </p:txBody>
      </p:sp>
      <p:sp>
        <p:nvSpPr>
          <p:cNvPr id="2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BD0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DCD3983D-D69C-4B14-9B37-574257343DE6}"/>
              </a:ext>
            </a:extLst>
          </p:cNvPr>
          <p:cNvSpPr/>
          <p:nvPr userDrawn="1"/>
        </p:nvSpPr>
        <p:spPr>
          <a:xfrm>
            <a:off x="11894942" y="1070513"/>
            <a:ext cx="291019" cy="9000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1A1C2D8C-84F2-47BF-BEA2-DC3B24BD206B}"/>
              </a:ext>
            </a:extLst>
          </p:cNvPr>
          <p:cNvSpPr/>
          <p:nvPr userDrawn="1"/>
        </p:nvSpPr>
        <p:spPr>
          <a:xfrm>
            <a:off x="11894944" y="1970845"/>
            <a:ext cx="291018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245EC7E9-9CDA-4182-917D-84C2753AB202}"/>
              </a:ext>
            </a:extLst>
          </p:cNvPr>
          <p:cNvSpPr/>
          <p:nvPr userDrawn="1"/>
        </p:nvSpPr>
        <p:spPr>
          <a:xfrm>
            <a:off x="11789961" y="19525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996A6FEC-E928-4CDC-B9AF-0573D55F208A}"/>
              </a:ext>
            </a:extLst>
          </p:cNvPr>
          <p:cNvSpPr/>
          <p:nvPr userDrawn="1"/>
        </p:nvSpPr>
        <p:spPr>
          <a:xfrm>
            <a:off x="11894943" y="2870513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AD1B67A2-1D11-4651-9506-EE7FF55D5FF3}"/>
              </a:ext>
            </a:extLst>
          </p:cNvPr>
          <p:cNvSpPr/>
          <p:nvPr userDrawn="1"/>
        </p:nvSpPr>
        <p:spPr>
          <a:xfrm>
            <a:off x="11894941" y="3770845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6EAB8DB7-696E-4D9C-B6FA-A234815390E4}"/>
              </a:ext>
            </a:extLst>
          </p:cNvPr>
          <p:cNvSpPr/>
          <p:nvPr userDrawn="1"/>
        </p:nvSpPr>
        <p:spPr>
          <a:xfrm>
            <a:off x="11894943" y="4669663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AD21B3F9-25DA-419D-A0B6-C0AF678A862B}"/>
              </a:ext>
            </a:extLst>
          </p:cNvPr>
          <p:cNvSpPr/>
          <p:nvPr userDrawn="1"/>
        </p:nvSpPr>
        <p:spPr>
          <a:xfrm>
            <a:off x="11894940" y="5569267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B365F634-B438-4411-B165-AD9C8737FA62}"/>
              </a:ext>
            </a:extLst>
          </p:cNvPr>
          <p:cNvSpPr/>
          <p:nvPr userDrawn="1"/>
        </p:nvSpPr>
        <p:spPr>
          <a:xfrm>
            <a:off x="11789961" y="28525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6F8EA937-C05E-4F68-879F-88C6019E82B2}"/>
              </a:ext>
            </a:extLst>
          </p:cNvPr>
          <p:cNvSpPr/>
          <p:nvPr userDrawn="1"/>
        </p:nvSpPr>
        <p:spPr>
          <a:xfrm>
            <a:off x="11789960" y="375059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51" name="Rechteck 50">
            <a:extLst>
              <a:ext uri="{FF2B5EF4-FFF2-40B4-BE49-F238E27FC236}">
                <a16:creationId xmlns:a16="http://schemas.microsoft.com/office/drawing/2014/main" id="{7065E90B-FA27-4020-80AF-7369ADD26BC7}"/>
              </a:ext>
            </a:extLst>
          </p:cNvPr>
          <p:cNvSpPr/>
          <p:nvPr userDrawn="1"/>
        </p:nvSpPr>
        <p:spPr>
          <a:xfrm>
            <a:off x="11789960" y="465059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0B4AD919-42AF-4B2B-A52F-2289C0FAABA9}"/>
              </a:ext>
            </a:extLst>
          </p:cNvPr>
          <p:cNvSpPr/>
          <p:nvPr userDrawn="1"/>
        </p:nvSpPr>
        <p:spPr>
          <a:xfrm>
            <a:off x="11789962" y="555550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03080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ayout 2 v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3: Schlaf</a:t>
            </a:r>
          </a:p>
        </p:txBody>
      </p:sp>
      <p:sp>
        <p:nvSpPr>
          <p:cNvPr id="2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BD0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E22051DB-344D-44FA-82A3-3A35D55DF4EA}"/>
              </a:ext>
            </a:extLst>
          </p:cNvPr>
          <p:cNvSpPr/>
          <p:nvPr userDrawn="1"/>
        </p:nvSpPr>
        <p:spPr>
          <a:xfrm>
            <a:off x="11894942" y="1070513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0A65DD0D-F1AB-4E21-AA45-6467C08ABD8F}"/>
              </a:ext>
            </a:extLst>
          </p:cNvPr>
          <p:cNvSpPr/>
          <p:nvPr userDrawn="1"/>
        </p:nvSpPr>
        <p:spPr>
          <a:xfrm>
            <a:off x="11894944" y="1970845"/>
            <a:ext cx="291018" cy="9000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F5E937CB-8369-4971-8242-15F89784E539}"/>
              </a:ext>
            </a:extLst>
          </p:cNvPr>
          <p:cNvSpPr/>
          <p:nvPr userDrawn="1"/>
        </p:nvSpPr>
        <p:spPr>
          <a:xfrm>
            <a:off x="11789961" y="19525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074D43C8-3363-4CDE-BA93-F104011C1F6E}"/>
              </a:ext>
            </a:extLst>
          </p:cNvPr>
          <p:cNvSpPr/>
          <p:nvPr userDrawn="1"/>
        </p:nvSpPr>
        <p:spPr>
          <a:xfrm>
            <a:off x="11894943" y="2870513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554124D9-31F0-479E-A4E3-AA1B24C2931F}"/>
              </a:ext>
            </a:extLst>
          </p:cNvPr>
          <p:cNvSpPr/>
          <p:nvPr userDrawn="1"/>
        </p:nvSpPr>
        <p:spPr>
          <a:xfrm>
            <a:off x="11894941" y="3770845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D7BFC7C0-EFFC-425D-85E8-915268D2F7E8}"/>
              </a:ext>
            </a:extLst>
          </p:cNvPr>
          <p:cNvSpPr/>
          <p:nvPr userDrawn="1"/>
        </p:nvSpPr>
        <p:spPr>
          <a:xfrm>
            <a:off x="11894943" y="4669663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04D08DC8-7395-4275-8AF9-4C8C8EA52965}"/>
              </a:ext>
            </a:extLst>
          </p:cNvPr>
          <p:cNvSpPr/>
          <p:nvPr userDrawn="1"/>
        </p:nvSpPr>
        <p:spPr>
          <a:xfrm>
            <a:off x="11894940" y="5569267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917D09EB-0BA6-4AA4-A98A-500C921198B1}"/>
              </a:ext>
            </a:extLst>
          </p:cNvPr>
          <p:cNvSpPr/>
          <p:nvPr userDrawn="1"/>
        </p:nvSpPr>
        <p:spPr>
          <a:xfrm>
            <a:off x="11789961" y="28525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FCBD63CC-1C00-49E2-BECD-D1CCB9A850BE}"/>
              </a:ext>
            </a:extLst>
          </p:cNvPr>
          <p:cNvSpPr/>
          <p:nvPr userDrawn="1"/>
        </p:nvSpPr>
        <p:spPr>
          <a:xfrm>
            <a:off x="11789960" y="375059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01A98215-13EF-4AAE-8877-FE8014EA7F4A}"/>
              </a:ext>
            </a:extLst>
          </p:cNvPr>
          <p:cNvSpPr/>
          <p:nvPr userDrawn="1"/>
        </p:nvSpPr>
        <p:spPr>
          <a:xfrm>
            <a:off x="11789960" y="465059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2F8960F6-5D89-4D5F-8A36-CC5BE688D659}"/>
              </a:ext>
            </a:extLst>
          </p:cNvPr>
          <p:cNvSpPr/>
          <p:nvPr userDrawn="1"/>
        </p:nvSpPr>
        <p:spPr>
          <a:xfrm>
            <a:off x="11789962" y="555550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85009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ayout 3 v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3: Schlaf</a:t>
            </a:r>
          </a:p>
        </p:txBody>
      </p:sp>
      <p:sp>
        <p:nvSpPr>
          <p:cNvPr id="2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BD0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A5C151DD-2F1C-4790-B664-44E592229F80}"/>
              </a:ext>
            </a:extLst>
          </p:cNvPr>
          <p:cNvSpPr/>
          <p:nvPr userDrawn="1"/>
        </p:nvSpPr>
        <p:spPr>
          <a:xfrm>
            <a:off x="11894942" y="1070513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5FDA3B65-EBA0-44AF-A1A9-0DB4A04685E9}"/>
              </a:ext>
            </a:extLst>
          </p:cNvPr>
          <p:cNvSpPr/>
          <p:nvPr userDrawn="1"/>
        </p:nvSpPr>
        <p:spPr>
          <a:xfrm>
            <a:off x="11894944" y="1970845"/>
            <a:ext cx="291018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096E55D0-BAD4-40C4-B655-8A56B4446B80}"/>
              </a:ext>
            </a:extLst>
          </p:cNvPr>
          <p:cNvSpPr/>
          <p:nvPr userDrawn="1"/>
        </p:nvSpPr>
        <p:spPr>
          <a:xfrm>
            <a:off x="11789961" y="19525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4F10BBC1-4E35-46DE-A37A-626EF01A797B}"/>
              </a:ext>
            </a:extLst>
          </p:cNvPr>
          <p:cNvSpPr/>
          <p:nvPr userDrawn="1"/>
        </p:nvSpPr>
        <p:spPr>
          <a:xfrm>
            <a:off x="11894943" y="2870513"/>
            <a:ext cx="291019" cy="9000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919D2AEC-F228-466F-A498-2A7F1EBE9712}"/>
              </a:ext>
            </a:extLst>
          </p:cNvPr>
          <p:cNvSpPr/>
          <p:nvPr userDrawn="1"/>
        </p:nvSpPr>
        <p:spPr>
          <a:xfrm>
            <a:off x="11894941" y="3770845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04B485A6-03A2-4BED-AF3C-840BA1AFFCD0}"/>
              </a:ext>
            </a:extLst>
          </p:cNvPr>
          <p:cNvSpPr/>
          <p:nvPr userDrawn="1"/>
        </p:nvSpPr>
        <p:spPr>
          <a:xfrm>
            <a:off x="11894943" y="4669663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B1FCC839-6CC3-45CD-B22C-795185D9056E}"/>
              </a:ext>
            </a:extLst>
          </p:cNvPr>
          <p:cNvSpPr/>
          <p:nvPr userDrawn="1"/>
        </p:nvSpPr>
        <p:spPr>
          <a:xfrm>
            <a:off x="11894940" y="5569267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AF4E2E37-E778-4AB6-8AE4-9BD9375BA147}"/>
              </a:ext>
            </a:extLst>
          </p:cNvPr>
          <p:cNvSpPr/>
          <p:nvPr userDrawn="1"/>
        </p:nvSpPr>
        <p:spPr>
          <a:xfrm>
            <a:off x="11789961" y="28525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6A8C69D9-DD3B-4B15-B08A-FD9E787A7849}"/>
              </a:ext>
            </a:extLst>
          </p:cNvPr>
          <p:cNvSpPr/>
          <p:nvPr userDrawn="1"/>
        </p:nvSpPr>
        <p:spPr>
          <a:xfrm>
            <a:off x="11789960" y="375059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C553A614-193C-488A-89F1-7AA7E9280BDC}"/>
              </a:ext>
            </a:extLst>
          </p:cNvPr>
          <p:cNvSpPr/>
          <p:nvPr userDrawn="1"/>
        </p:nvSpPr>
        <p:spPr>
          <a:xfrm>
            <a:off x="11789960" y="465059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2184B546-768B-4CCD-A7C8-C73CDCCC915C}"/>
              </a:ext>
            </a:extLst>
          </p:cNvPr>
          <p:cNvSpPr/>
          <p:nvPr userDrawn="1"/>
        </p:nvSpPr>
        <p:spPr>
          <a:xfrm>
            <a:off x="11789962" y="555550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90417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Layout 4 v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3: Schlaf</a:t>
            </a:r>
          </a:p>
        </p:txBody>
      </p:sp>
      <p:sp>
        <p:nvSpPr>
          <p:cNvPr id="2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BD0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A8EDBBB7-A221-4AD9-850A-0E7497CE04BD}"/>
              </a:ext>
            </a:extLst>
          </p:cNvPr>
          <p:cNvSpPr/>
          <p:nvPr userDrawn="1"/>
        </p:nvSpPr>
        <p:spPr>
          <a:xfrm>
            <a:off x="11894942" y="1070513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1EE9592C-4FA5-4A38-948C-D02111642CB1}"/>
              </a:ext>
            </a:extLst>
          </p:cNvPr>
          <p:cNvSpPr/>
          <p:nvPr userDrawn="1"/>
        </p:nvSpPr>
        <p:spPr>
          <a:xfrm>
            <a:off x="11894944" y="1970845"/>
            <a:ext cx="291018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3B552719-A159-4CE9-85D8-448289520088}"/>
              </a:ext>
            </a:extLst>
          </p:cNvPr>
          <p:cNvSpPr/>
          <p:nvPr userDrawn="1"/>
        </p:nvSpPr>
        <p:spPr>
          <a:xfrm>
            <a:off x="11789961" y="19525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D6FD8553-C0C9-47BD-8E61-142297F8E2ED}"/>
              </a:ext>
            </a:extLst>
          </p:cNvPr>
          <p:cNvSpPr/>
          <p:nvPr userDrawn="1"/>
        </p:nvSpPr>
        <p:spPr>
          <a:xfrm>
            <a:off x="11894943" y="2870513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471E7D96-A50A-4A51-9203-12BDF3446E5A}"/>
              </a:ext>
            </a:extLst>
          </p:cNvPr>
          <p:cNvSpPr/>
          <p:nvPr userDrawn="1"/>
        </p:nvSpPr>
        <p:spPr>
          <a:xfrm>
            <a:off x="11894941" y="3770845"/>
            <a:ext cx="291019" cy="9000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96434761-7CD7-4B8F-B54D-F67BE9EB80FE}"/>
              </a:ext>
            </a:extLst>
          </p:cNvPr>
          <p:cNvSpPr/>
          <p:nvPr userDrawn="1"/>
        </p:nvSpPr>
        <p:spPr>
          <a:xfrm>
            <a:off x="11894943" y="4669663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DD321887-214F-492F-B26D-B38F65133892}"/>
              </a:ext>
            </a:extLst>
          </p:cNvPr>
          <p:cNvSpPr/>
          <p:nvPr userDrawn="1"/>
        </p:nvSpPr>
        <p:spPr>
          <a:xfrm>
            <a:off x="11894940" y="5569267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86FBAFE0-5C21-48BC-8A71-11E4760CE06B}"/>
              </a:ext>
            </a:extLst>
          </p:cNvPr>
          <p:cNvSpPr/>
          <p:nvPr userDrawn="1"/>
        </p:nvSpPr>
        <p:spPr>
          <a:xfrm>
            <a:off x="11789961" y="28525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2E704086-E108-45CF-BDD5-299E531637CE}"/>
              </a:ext>
            </a:extLst>
          </p:cNvPr>
          <p:cNvSpPr/>
          <p:nvPr userDrawn="1"/>
        </p:nvSpPr>
        <p:spPr>
          <a:xfrm>
            <a:off x="11789960" y="375059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5BCBF596-E6C3-4697-9ACB-5BCA35AE91FE}"/>
              </a:ext>
            </a:extLst>
          </p:cNvPr>
          <p:cNvSpPr/>
          <p:nvPr userDrawn="1"/>
        </p:nvSpPr>
        <p:spPr>
          <a:xfrm>
            <a:off x="11789960" y="465059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2D6E09CE-90E1-482C-AAC6-E80865B7EA0B}"/>
              </a:ext>
            </a:extLst>
          </p:cNvPr>
          <p:cNvSpPr/>
          <p:nvPr userDrawn="1"/>
        </p:nvSpPr>
        <p:spPr>
          <a:xfrm>
            <a:off x="11789962" y="555550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80356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Layout 5 v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 userDrawn="1"/>
        </p:nvSpPr>
        <p:spPr>
          <a:xfrm>
            <a:off x="360000" y="1034513"/>
            <a:ext cx="1800000" cy="36000"/>
          </a:xfrm>
          <a:prstGeom prst="rect">
            <a:avLst/>
          </a:prstGeom>
          <a:solidFill>
            <a:srgbClr val="244D88">
              <a:alpha val="25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Titel 19"/>
          <p:cNvSpPr>
            <a:spLocks noGrp="1"/>
          </p:cNvSpPr>
          <p:nvPr>
            <p:ph type="title"/>
          </p:nvPr>
        </p:nvSpPr>
        <p:spPr>
          <a:xfrm>
            <a:off x="334963" y="-1"/>
            <a:ext cx="8101012" cy="105251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27" name="Inhaltsplatzhalter 26"/>
          <p:cNvSpPr>
            <a:spLocks noGrp="1"/>
          </p:cNvSpPr>
          <p:nvPr>
            <p:ph sz="quarter" idx="10" hasCustomPrompt="1"/>
          </p:nvPr>
        </p:nvSpPr>
        <p:spPr>
          <a:xfrm>
            <a:off x="334963" y="1412876"/>
            <a:ext cx="10801350" cy="505882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200" baseline="0">
                <a:solidFill>
                  <a:srgbClr val="009BD0"/>
                </a:solidFill>
              </a:defRPr>
            </a:lvl1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3" name="Grafik 32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089" y="218404"/>
            <a:ext cx="1231395" cy="615698"/>
          </a:xfrm>
          <a:prstGeom prst="rect">
            <a:avLst/>
          </a:prstGeom>
        </p:spPr>
      </p:pic>
      <p:sp>
        <p:nvSpPr>
          <p:cNvPr id="34" name="Freihandform: Form 11">
            <a:extLst>
              <a:ext uri="{FF2B5EF4-FFF2-40B4-BE49-F238E27FC236}">
                <a16:creationId xmlns:a16="http://schemas.microsoft.com/office/drawing/2014/main" id="{E5453D28-3A12-4B40-BDC5-01A066B0461A}"/>
              </a:ext>
            </a:extLst>
          </p:cNvPr>
          <p:cNvSpPr>
            <a:spLocks noChangeAspect="1"/>
          </p:cNvSpPr>
          <p:nvPr userDrawn="1"/>
        </p:nvSpPr>
        <p:spPr>
          <a:xfrm>
            <a:off x="10459599" y="280410"/>
            <a:ext cx="635424" cy="491687"/>
          </a:xfrm>
          <a:custGeom>
            <a:avLst/>
            <a:gdLst>
              <a:gd name="connsiteX0" fmla="*/ 619905 w 948335"/>
              <a:gd name="connsiteY0" fmla="*/ 599045 h 733815"/>
              <a:gd name="connsiteX1" fmla="*/ 708360 w 948335"/>
              <a:gd name="connsiteY1" fmla="*/ 599045 h 733815"/>
              <a:gd name="connsiteX2" fmla="*/ 708360 w 948335"/>
              <a:gd name="connsiteY2" fmla="*/ 175 h 733815"/>
              <a:gd name="connsiteX3" fmla="*/ 619905 w 948335"/>
              <a:gd name="connsiteY3" fmla="*/ 175 h 733815"/>
              <a:gd name="connsiteX4" fmla="*/ 619905 w 948335"/>
              <a:gd name="connsiteY4" fmla="*/ 599045 h 733815"/>
              <a:gd name="connsiteX5" fmla="*/ 811823 w 948335"/>
              <a:gd name="connsiteY5" fmla="*/ 196963 h 733815"/>
              <a:gd name="connsiteX6" fmla="*/ 753805 w 948335"/>
              <a:gd name="connsiteY6" fmla="*/ 199399 h 733815"/>
              <a:gd name="connsiteX7" fmla="*/ 753805 w 948335"/>
              <a:gd name="connsiteY7" fmla="*/ 281323 h 733815"/>
              <a:gd name="connsiteX8" fmla="*/ 860105 w 948335"/>
              <a:gd name="connsiteY8" fmla="*/ 364907 h 733815"/>
              <a:gd name="connsiteX9" fmla="*/ 860105 w 948335"/>
              <a:gd name="connsiteY9" fmla="*/ 599045 h 733815"/>
              <a:gd name="connsiteX10" fmla="*/ 948560 w 948335"/>
              <a:gd name="connsiteY10" fmla="*/ 599045 h 733815"/>
              <a:gd name="connsiteX11" fmla="*/ 948560 w 948335"/>
              <a:gd name="connsiteY11" fmla="*/ 353981 h 733815"/>
              <a:gd name="connsiteX12" fmla="*/ 811823 w 948335"/>
              <a:gd name="connsiteY12" fmla="*/ 196963 h 733815"/>
              <a:gd name="connsiteX13" fmla="*/ 208777 w 948335"/>
              <a:gd name="connsiteY13" fmla="*/ 199800 h 733815"/>
              <a:gd name="connsiteX14" fmla="*/ 72849 w 948335"/>
              <a:gd name="connsiteY14" fmla="*/ 366560 h 733815"/>
              <a:gd name="connsiteX15" fmla="*/ 72849 w 948335"/>
              <a:gd name="connsiteY15" fmla="*/ 567022 h 733815"/>
              <a:gd name="connsiteX16" fmla="*/ 225 w 948335"/>
              <a:gd name="connsiteY16" fmla="*/ 651830 h 733815"/>
              <a:gd name="connsiteX17" fmla="*/ 225 w 948335"/>
              <a:gd name="connsiteY17" fmla="*/ 732932 h 733815"/>
              <a:gd name="connsiteX18" fmla="*/ 25376 w 948335"/>
              <a:gd name="connsiteY18" fmla="*/ 733742 h 733815"/>
              <a:gd name="connsiteX19" fmla="*/ 161297 w 948335"/>
              <a:gd name="connsiteY19" fmla="*/ 566989 h 733815"/>
              <a:gd name="connsiteX20" fmla="*/ 161297 w 948335"/>
              <a:gd name="connsiteY20" fmla="*/ 366527 h 733815"/>
              <a:gd name="connsiteX21" fmla="*/ 233520 w 948335"/>
              <a:gd name="connsiteY21" fmla="*/ 281732 h 733815"/>
              <a:gd name="connsiteX22" fmla="*/ 233520 w 948335"/>
              <a:gd name="connsiteY22" fmla="*/ 200209 h 733815"/>
              <a:gd name="connsiteX23" fmla="*/ 208777 w 948335"/>
              <a:gd name="connsiteY23" fmla="*/ 199800 h 733815"/>
              <a:gd name="connsiteX24" fmla="*/ 480210 w 948335"/>
              <a:gd name="connsiteY24" fmla="*/ 199800 h 733815"/>
              <a:gd name="connsiteX25" fmla="*/ 344283 w 948335"/>
              <a:gd name="connsiteY25" fmla="*/ 366560 h 733815"/>
              <a:gd name="connsiteX26" fmla="*/ 344283 w 948335"/>
              <a:gd name="connsiteY26" fmla="*/ 599045 h 733815"/>
              <a:gd name="connsiteX27" fmla="*/ 432731 w 948335"/>
              <a:gd name="connsiteY27" fmla="*/ 599045 h 733815"/>
              <a:gd name="connsiteX28" fmla="*/ 432731 w 948335"/>
              <a:gd name="connsiteY28" fmla="*/ 366527 h 733815"/>
              <a:gd name="connsiteX29" fmla="*/ 505362 w 948335"/>
              <a:gd name="connsiteY29" fmla="*/ 281732 h 733815"/>
              <a:gd name="connsiteX30" fmla="*/ 505362 w 948335"/>
              <a:gd name="connsiteY30" fmla="*/ 200209 h 733815"/>
              <a:gd name="connsiteX31" fmla="*/ 480210 w 948335"/>
              <a:gd name="connsiteY31" fmla="*/ 199800 h 733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948335" h="733815">
                <a:moveTo>
                  <a:pt x="619905" y="599045"/>
                </a:moveTo>
                <a:lnTo>
                  <a:pt x="708360" y="599045"/>
                </a:lnTo>
                <a:lnTo>
                  <a:pt x="708360" y="175"/>
                </a:lnTo>
                <a:lnTo>
                  <a:pt x="619905" y="175"/>
                </a:lnTo>
                <a:lnTo>
                  <a:pt x="619905" y="599045"/>
                </a:lnTo>
                <a:close/>
                <a:moveTo>
                  <a:pt x="811823" y="196963"/>
                </a:moveTo>
                <a:cubicBezTo>
                  <a:pt x="795196" y="196154"/>
                  <a:pt x="774500" y="196963"/>
                  <a:pt x="753805" y="199399"/>
                </a:cubicBezTo>
                <a:lnTo>
                  <a:pt x="753805" y="281323"/>
                </a:lnTo>
                <a:cubicBezTo>
                  <a:pt x="831702" y="281323"/>
                  <a:pt x="860105" y="292732"/>
                  <a:pt x="860105" y="364907"/>
                </a:cubicBezTo>
                <a:lnTo>
                  <a:pt x="860105" y="599045"/>
                </a:lnTo>
                <a:lnTo>
                  <a:pt x="948560" y="599045"/>
                </a:lnTo>
                <a:lnTo>
                  <a:pt x="948560" y="353981"/>
                </a:lnTo>
                <a:cubicBezTo>
                  <a:pt x="948560" y="263505"/>
                  <a:pt x="897033" y="200209"/>
                  <a:pt x="811823" y="196963"/>
                </a:cubicBezTo>
                <a:close/>
                <a:moveTo>
                  <a:pt x="208777" y="199800"/>
                </a:moveTo>
                <a:cubicBezTo>
                  <a:pt x="114634" y="204671"/>
                  <a:pt x="72849" y="267152"/>
                  <a:pt x="72849" y="366560"/>
                </a:cubicBezTo>
                <a:lnTo>
                  <a:pt x="72849" y="567022"/>
                </a:lnTo>
                <a:cubicBezTo>
                  <a:pt x="72849" y="625455"/>
                  <a:pt x="61073" y="650613"/>
                  <a:pt x="225" y="651830"/>
                </a:cubicBezTo>
                <a:lnTo>
                  <a:pt x="225" y="732932"/>
                </a:lnTo>
                <a:cubicBezTo>
                  <a:pt x="7525" y="734156"/>
                  <a:pt x="19288" y="734156"/>
                  <a:pt x="25376" y="733742"/>
                </a:cubicBezTo>
                <a:cubicBezTo>
                  <a:pt x="119907" y="728068"/>
                  <a:pt x="161297" y="665179"/>
                  <a:pt x="161297" y="566989"/>
                </a:cubicBezTo>
                <a:lnTo>
                  <a:pt x="161297" y="366527"/>
                </a:lnTo>
                <a:cubicBezTo>
                  <a:pt x="161297" y="307693"/>
                  <a:pt x="172257" y="282943"/>
                  <a:pt x="233520" y="281732"/>
                </a:cubicBezTo>
                <a:lnTo>
                  <a:pt x="233520" y="200209"/>
                </a:lnTo>
                <a:cubicBezTo>
                  <a:pt x="226622" y="199399"/>
                  <a:pt x="214859" y="199399"/>
                  <a:pt x="208777" y="199800"/>
                </a:cubicBezTo>
                <a:close/>
                <a:moveTo>
                  <a:pt x="480210" y="199800"/>
                </a:moveTo>
                <a:cubicBezTo>
                  <a:pt x="386483" y="204671"/>
                  <a:pt x="344283" y="267560"/>
                  <a:pt x="344283" y="366560"/>
                </a:cubicBezTo>
                <a:lnTo>
                  <a:pt x="344283" y="599045"/>
                </a:lnTo>
                <a:lnTo>
                  <a:pt x="432731" y="599045"/>
                </a:lnTo>
                <a:lnTo>
                  <a:pt x="432731" y="366527"/>
                </a:lnTo>
                <a:cubicBezTo>
                  <a:pt x="432731" y="308094"/>
                  <a:pt x="444507" y="282943"/>
                  <a:pt x="505362" y="281732"/>
                </a:cubicBezTo>
                <a:lnTo>
                  <a:pt x="505362" y="200209"/>
                </a:lnTo>
                <a:cubicBezTo>
                  <a:pt x="498055" y="199399"/>
                  <a:pt x="486292" y="199399"/>
                  <a:pt x="480210" y="199800"/>
                </a:cubicBezTo>
                <a:close/>
              </a:path>
            </a:pathLst>
          </a:custGeom>
          <a:solidFill>
            <a:schemeClr val="accent1"/>
          </a:solidFill>
          <a:ln w="6638" cap="flat">
            <a:noFill/>
            <a:prstDash val="solid"/>
            <a:round/>
          </a:ln>
        </p:spPr>
        <p:txBody>
          <a:bodyPr rtlCol="0" anchor="ctr"/>
          <a:lstStyle/>
          <a:p>
            <a:endParaRPr lang="de-DE"/>
          </a:p>
        </p:txBody>
      </p:sp>
      <p:sp>
        <p:nvSpPr>
          <p:cNvPr id="17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334963" y="6489700"/>
            <a:ext cx="8101012" cy="365125"/>
          </a:xfrm>
          <a:prstGeom prst="rect">
            <a:avLst/>
          </a:prstGeom>
        </p:spPr>
        <p:txBody>
          <a:bodyPr/>
          <a:lstStyle>
            <a:lvl1pPr algn="l">
              <a:defRPr b="1">
                <a:solidFill>
                  <a:srgbClr val="009BD0"/>
                </a:solidFill>
              </a:defRPr>
            </a:lvl1pPr>
          </a:lstStyle>
          <a:p>
            <a:r>
              <a:rPr lang="de-DE" dirty="0"/>
              <a:t>Sitzung 3: Schlaf</a:t>
            </a:r>
          </a:p>
        </p:txBody>
      </p:sp>
      <p:sp>
        <p:nvSpPr>
          <p:cNvPr id="29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11137313" y="6486663"/>
            <a:ext cx="1048649" cy="371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9BD0"/>
                </a:solidFill>
              </a:defRPr>
            </a:lvl1pPr>
          </a:lstStyle>
          <a:p>
            <a:pPr algn="ctr"/>
            <a:fld id="{9B449813-080C-4388-9CF8-E315303C20FC}" type="slidenum">
              <a:rPr lang="de-DE" smtClean="0"/>
              <a:pPr algn="ctr"/>
              <a:t>‹Nr.›</a:t>
            </a:fld>
            <a:endParaRPr lang="de-DE" dirty="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A8EDBBB7-A221-4AD9-850A-0E7497CE04BD}"/>
              </a:ext>
            </a:extLst>
          </p:cNvPr>
          <p:cNvSpPr/>
          <p:nvPr userDrawn="1"/>
        </p:nvSpPr>
        <p:spPr>
          <a:xfrm>
            <a:off x="11894942" y="1070513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1EE9592C-4FA5-4A38-948C-D02111642CB1}"/>
              </a:ext>
            </a:extLst>
          </p:cNvPr>
          <p:cNvSpPr/>
          <p:nvPr userDrawn="1"/>
        </p:nvSpPr>
        <p:spPr>
          <a:xfrm>
            <a:off x="11894944" y="1970845"/>
            <a:ext cx="291018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3B552719-A159-4CE9-85D8-448289520088}"/>
              </a:ext>
            </a:extLst>
          </p:cNvPr>
          <p:cNvSpPr/>
          <p:nvPr userDrawn="1"/>
        </p:nvSpPr>
        <p:spPr>
          <a:xfrm>
            <a:off x="11789961" y="19525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D6FD8553-C0C9-47BD-8E61-142297F8E2ED}"/>
              </a:ext>
            </a:extLst>
          </p:cNvPr>
          <p:cNvSpPr/>
          <p:nvPr userDrawn="1"/>
        </p:nvSpPr>
        <p:spPr>
          <a:xfrm>
            <a:off x="11894943" y="2870513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471E7D96-A50A-4A51-9203-12BDF3446E5A}"/>
              </a:ext>
            </a:extLst>
          </p:cNvPr>
          <p:cNvSpPr/>
          <p:nvPr userDrawn="1"/>
        </p:nvSpPr>
        <p:spPr>
          <a:xfrm>
            <a:off x="11894941" y="3770845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96434761-7CD7-4B8F-B54D-F67BE9EB80FE}"/>
              </a:ext>
            </a:extLst>
          </p:cNvPr>
          <p:cNvSpPr/>
          <p:nvPr userDrawn="1"/>
        </p:nvSpPr>
        <p:spPr>
          <a:xfrm>
            <a:off x="11894943" y="4669663"/>
            <a:ext cx="291019" cy="900000"/>
          </a:xfrm>
          <a:prstGeom prst="rect">
            <a:avLst/>
          </a:prstGeom>
          <a:solidFill>
            <a:srgbClr val="009BD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DD321887-214F-492F-B26D-B38F65133892}"/>
              </a:ext>
            </a:extLst>
          </p:cNvPr>
          <p:cNvSpPr/>
          <p:nvPr userDrawn="1"/>
        </p:nvSpPr>
        <p:spPr>
          <a:xfrm>
            <a:off x="11894940" y="5569267"/>
            <a:ext cx="291019" cy="900000"/>
          </a:xfrm>
          <a:prstGeom prst="rect">
            <a:avLst/>
          </a:prstGeom>
          <a:solidFill>
            <a:srgbClr val="009BD0">
              <a:alpha val="20000"/>
            </a:srgb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 dirty="0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86FBAFE0-5C21-48BC-8A71-11E4760CE06B}"/>
              </a:ext>
            </a:extLst>
          </p:cNvPr>
          <p:cNvSpPr/>
          <p:nvPr userDrawn="1"/>
        </p:nvSpPr>
        <p:spPr>
          <a:xfrm>
            <a:off x="11789961" y="285251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2E704086-E108-45CF-BDD5-299E531637CE}"/>
              </a:ext>
            </a:extLst>
          </p:cNvPr>
          <p:cNvSpPr/>
          <p:nvPr userDrawn="1"/>
        </p:nvSpPr>
        <p:spPr>
          <a:xfrm>
            <a:off x="11789960" y="375059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5BCBF596-E6C3-4697-9ACB-5BCA35AE91FE}"/>
              </a:ext>
            </a:extLst>
          </p:cNvPr>
          <p:cNvSpPr/>
          <p:nvPr userDrawn="1"/>
        </p:nvSpPr>
        <p:spPr>
          <a:xfrm>
            <a:off x="11789960" y="4650593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2D6E09CE-90E1-482C-AAC6-E80865B7EA0B}"/>
              </a:ext>
            </a:extLst>
          </p:cNvPr>
          <p:cNvSpPr/>
          <p:nvPr userDrawn="1"/>
        </p:nvSpPr>
        <p:spPr>
          <a:xfrm>
            <a:off x="11789962" y="5555504"/>
            <a:ext cx="396000" cy="36000"/>
          </a:xfrm>
          <a:prstGeom prst="rect">
            <a:avLst/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39703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613">
          <p15:clr>
            <a:srgbClr val="FBAE40"/>
          </p15:clr>
        </p15:guide>
        <p15:guide id="3" orient="horz" pos="663">
          <p15:clr>
            <a:srgbClr val="FBAE40"/>
          </p15:clr>
        </p15:guide>
        <p15:guide id="4" orient="horz" pos="890">
          <p15:clr>
            <a:srgbClr val="FBAE40"/>
          </p15:clr>
        </p15:guide>
        <p15:guide id="5" pos="211">
          <p15:clr>
            <a:srgbClr val="FBAE40"/>
          </p15:clr>
        </p15:guide>
        <p15:guide id="6" orient="horz" pos="4088">
          <p15:clr>
            <a:srgbClr val="FBAE40"/>
          </p15:clr>
        </p15:guide>
        <p15:guide id="9" pos="7015">
          <p15:clr>
            <a:srgbClr val="FBAE40"/>
          </p15:clr>
        </p15:guide>
        <p15:guide id="10" pos="1912">
          <p15:clr>
            <a:srgbClr val="FBAE40"/>
          </p15:clr>
        </p15:guide>
        <p15:guide id="11" pos="531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platzhalter 6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/>
              <a:t>Sitzung 3: Schlaf</a:t>
            </a:r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49813-080C-4388-9CF8-E315303C20F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366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3" r:id="rId2"/>
    <p:sldLayoutId id="2147483716" r:id="rId3"/>
    <p:sldLayoutId id="2147483722" r:id="rId4"/>
    <p:sldLayoutId id="2147483723" r:id="rId5"/>
    <p:sldLayoutId id="2147483724" r:id="rId6"/>
    <p:sldLayoutId id="2147483725" r:id="rId7"/>
    <p:sldLayoutId id="2147483727" r:id="rId8"/>
    <p:sldLayoutId id="2147483726" r:id="rId9"/>
    <p:sldLayoutId id="2147483728" r:id="rId10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de-DE" sz="3000" b="1" kern="120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02971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5CDF342-5A91-599F-E02E-A9F43F69B3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3. Schlaf und Schlafstörungen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A121C2C-6021-1166-B4F2-6DB2F662E88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Ursachen von Schlafstörungen</a:t>
            </a:r>
          </a:p>
          <a:p>
            <a:r>
              <a:rPr lang="de-DE" dirty="0"/>
              <a:t>Körperliche Ursachen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Zahlreiche internistische oder neurologische Erkrankungen</a:t>
            </a:r>
          </a:p>
          <a:p>
            <a:pPr marL="1028700" lvl="1" indent="-342900"/>
            <a:r>
              <a:rPr lang="de-DE" sz="2000" dirty="0">
                <a:solidFill>
                  <a:srgbClr val="009BD0"/>
                </a:solidFill>
              </a:rPr>
              <a:t>Mögliche körperliche Ursachen sollten grundsätzlich durch gründliche Untersuchung beim Hausarzt oder ggf. im Schlaflabor ausgeschlossen werden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Inwiefern COVID-19 im „organischen“ Sinne eigenständig Schlafstörungen verursachen kann, ist noch unklar und Gegenstand intensiver Forschung</a:t>
            </a:r>
          </a:p>
          <a:p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6A741EE-817B-626B-70BE-471518783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2403308-551A-C6B9-0FED-87E8D4A3453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357220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3. Schlaf und Schlafstörungen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b="1" dirty="0"/>
              <a:t>Ursachen von Schlafstörungen</a:t>
            </a:r>
          </a:p>
          <a:p>
            <a:r>
              <a:rPr lang="de-DE" dirty="0"/>
              <a:t>Psychische und verhaltensbezogene Ursachen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Anspannung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Gedankenkreisen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Verschobener Schlaf-Wach-Rhythmus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Alkohol, Koffein, Nikotin, schweres Essen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Tagschlaf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Sitzung 3: Schlaf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11</a:t>
            </a:fld>
            <a:endParaRPr lang="de-DE" dirty="0"/>
          </a:p>
        </p:txBody>
      </p:sp>
      <p:sp>
        <p:nvSpPr>
          <p:cNvPr id="6" name="Abgerundetes Rechteck 5"/>
          <p:cNvSpPr/>
          <p:nvPr/>
        </p:nvSpPr>
        <p:spPr>
          <a:xfrm rot="20844157">
            <a:off x="1460066" y="4443985"/>
            <a:ext cx="1280160" cy="612648"/>
          </a:xfrm>
          <a:prstGeom prst="roundRect">
            <a:avLst/>
          </a:prstGeom>
          <a:solidFill>
            <a:srgbClr val="009B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err="1"/>
              <a:t>Fatigue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823538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3. Schlaf und Schlafstörungen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b="1" dirty="0"/>
              <a:t>Teufelskreismodell Schlafstörungen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Sitzung 3: Schlaf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12</a:t>
            </a:fld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4963" y="1813276"/>
            <a:ext cx="8400000" cy="4672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0866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4. Schlafhygiene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Fester Schlafrhythmus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Aktivität über den Tag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„Herunterfahren“ des Körpers/der Psyche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Gestaltung des Schlafzimmers (</a:t>
            </a:r>
            <a:r>
              <a:rPr lang="de-DE" dirty="0" err="1"/>
              <a:t>Stimuluskontrolle</a:t>
            </a:r>
            <a:r>
              <a:rPr lang="de-DE" dirty="0"/>
              <a:t>)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649361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4. Schlafhygiene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1. Fester Schlafrhythmus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Feste und realistische Bettzeiten etablieren (z.B. 22:30–06:30 Uhr)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Erst dann ins Bett legen, wenn ausreichend müde, ggf. Bettgehzeit nach hinten verschieben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Wenn Einschlafen nach ca. 30 Minuten (subjektiv) nicht möglich, wieder aufstehen, Schlafzimmer verlassen, ruhiger Tätigkeit nachgehen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Nicht auf die Uhr schauen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Unabhängig davon, wie die Nacht war, zur beabsichtigten Uhrzeit aufstehen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Möglichst kein Tagschlaf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912683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4. Schlafhygiene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2. Aktivität über den Tag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Zur Förderung des Schlafdruckes ist es wichtig, im Rahmen der aktuell verfügbaren Kräfte tagsüber ausreichend aktiv zu sein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Ausgleich aus körperlicher, emotionaler und geistiger Aktivität schaffen</a:t>
            </a:r>
          </a:p>
          <a:p>
            <a:pPr marL="971550" lvl="1" indent="-285750"/>
            <a:r>
              <a:rPr lang="de-DE" sz="2000" dirty="0">
                <a:solidFill>
                  <a:srgbClr val="009BD0"/>
                </a:solidFill>
              </a:rPr>
              <a:t>Soweit möglich moderate körperliche Aktivität vor 19:00 Uhr (Spazierengehen)</a:t>
            </a:r>
          </a:p>
          <a:p>
            <a:pPr marL="971550" lvl="1" indent="-285750"/>
            <a:r>
              <a:rPr lang="de-DE" sz="2000" dirty="0">
                <a:solidFill>
                  <a:srgbClr val="009BD0"/>
                </a:solidFill>
              </a:rPr>
              <a:t>Angenehme zwischenmenschliche Kontakte in Häufigkeit und Dauer, </a:t>
            </a:r>
            <a:br>
              <a:rPr lang="de-DE" sz="2000" dirty="0">
                <a:solidFill>
                  <a:srgbClr val="009BD0"/>
                </a:solidFill>
              </a:rPr>
            </a:br>
            <a:r>
              <a:rPr lang="de-DE" sz="2000" dirty="0">
                <a:solidFill>
                  <a:srgbClr val="009BD0"/>
                </a:solidFill>
              </a:rPr>
              <a:t>die individuell guttun</a:t>
            </a:r>
          </a:p>
          <a:p>
            <a:pPr marL="971550" lvl="1" indent="-285750"/>
            <a:r>
              <a:rPr lang="de-DE" sz="2000" dirty="0">
                <a:solidFill>
                  <a:srgbClr val="009BD0"/>
                </a:solidFill>
              </a:rPr>
              <a:t>Angemessene geistige Aktivität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Wichtig: Tagschlaf möglichst vermeiden! </a:t>
            </a:r>
            <a:br>
              <a:rPr lang="de-DE" dirty="0"/>
            </a:br>
            <a:r>
              <a:rPr lang="de-DE" dirty="0"/>
              <a:t>Wenn Tagschlaf, dann nur kurze „</a:t>
            </a:r>
            <a:r>
              <a:rPr lang="de-DE" dirty="0" err="1"/>
              <a:t>Powernaps</a:t>
            </a:r>
            <a:r>
              <a:rPr lang="de-DE" dirty="0"/>
              <a:t>“ (ca. 15 Minuten)</a:t>
            </a:r>
          </a:p>
          <a:p>
            <a:endParaRPr lang="de-DE" sz="2000" dirty="0">
              <a:solidFill>
                <a:srgbClr val="244D88"/>
              </a:solidFill>
            </a:endParaRP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045097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4. Schlafhygiene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3. a) „Herunterfahren“ des Körpers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Verzicht auf Koffein ab dem frühen Nachmittag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Weitestgehender Verzicht auf Alkohol – wenn Alkohol konsumiert wird, sollte dies nicht später als am frühen Nachmittag sein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Verzicht auf Nikotin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Verzicht auf schweres Essen am Abend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59962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4. Schlafhygiene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3. b) „Herunterfahren“ der Psyche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Vermeiden von Beschäftigung mit elektronischen Medien mindestens 1 Stunde vor dem Schlafenlegen (d.h. kein Handy, Tablet, Computer, Fernsehen)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Verzicht auf emotional aufwühlende Tätigkeiten 1–2 Stunden vor dem Schlafengehen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Sorgen und Ängste mit ausreichend Zeit vor dem Schlafengehen in ein „Sorgenbuch“ schreiben, dann Buch weglegen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Gestalten des Übergangs von Tagesaktivität zu Schlaf in Form eines langsamen Herunterkommens und ggf. Etablieren eines Einschlafrituals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054445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4. Schlafhygiene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4. Gestaltung des Schlafzimmers (</a:t>
            </a:r>
            <a:r>
              <a:rPr lang="de-DE" b="1" dirty="0" err="1"/>
              <a:t>Stimuluskontrolle</a:t>
            </a:r>
            <a:r>
              <a:rPr lang="de-DE" b="1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Nur zum Nachtschlaf ins Bett legen, sonstiges Ausruhen tagsüber nicht im Bett (besser auf Sofa etc.)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Schlafzimmer sollte geräuscharm, ruhig und kühl sein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Keine „aktivierenden“ </a:t>
            </a:r>
            <a:r>
              <a:rPr lang="de-DE"/>
              <a:t>Elemente im </a:t>
            </a:r>
            <a:r>
              <a:rPr lang="de-DE" dirty="0"/>
              <a:t>Schlafzimmer (z.B. Arbeitsplatz, Computer, Fitnessgeräte)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Möglichst Wecker/Uhr so stellen, dass Uhrzeit vom Bett aus nicht ablesbar ist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365511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5. Aufgaben bis zur nächsten Sitzung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Weiteres Vorgehen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Weiteres Protokollieren mit dem Fatigue-Tagebuch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Schlaf beobachten und ggf. Schlafregeln anwenden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78165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Schlaf</a:t>
            </a:r>
          </a:p>
        </p:txBody>
      </p:sp>
    </p:spTree>
    <p:extLst>
      <p:ext uri="{BB962C8B-B14F-4D97-AF65-F5344CB8AC3E}">
        <p14:creationId xmlns:p14="http://schemas.microsoft.com/office/powerpoint/2010/main" val="7457463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6. Quellenverzeichnis &amp; weiterführende Literatur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/>
              <a:t>▶ Schilling, C., Meyer-Lindenberg, A. &amp; Schweiger, J. I. (2022). Kognitive Störungen und Schlafstörungen bei Long COVID. </a:t>
            </a:r>
            <a:r>
              <a:rPr lang="de-DE" i="1" dirty="0"/>
              <a:t>Der Nervenarzt, 93</a:t>
            </a:r>
            <a:r>
              <a:rPr lang="de-DE" dirty="0"/>
              <a:t>(8), 779–787. </a:t>
            </a:r>
            <a:r>
              <a:rPr lang="de-DE" dirty="0">
                <a:solidFill>
                  <a:srgbClr val="E78153"/>
                </a:solidFill>
              </a:rPr>
              <a:t>https://doi.org/10.1007/s00115-022-01297-z</a:t>
            </a:r>
            <a:r>
              <a:rPr lang="de-DE" dirty="0"/>
              <a:t> (letzter </a:t>
            </a:r>
            <a:r>
              <a:rPr lang="de-DE"/>
              <a:t>Zugriff 06.03.2026).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20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190844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3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Schlaf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Besprechen der Erfahrungen</a:t>
            </a:r>
          </a:p>
          <a:p>
            <a:r>
              <a:rPr lang="de-DE" dirty="0"/>
              <a:t>Achtsamkeitsübung Atmen</a:t>
            </a:r>
          </a:p>
          <a:p>
            <a:r>
              <a:rPr lang="de-DE" dirty="0"/>
              <a:t>Schlaf und Schlafstörungen</a:t>
            </a:r>
          </a:p>
          <a:p>
            <a:r>
              <a:rPr lang="de-DE" dirty="0"/>
              <a:t>Schlafhygiene</a:t>
            </a:r>
          </a:p>
          <a:p>
            <a:r>
              <a:rPr lang="de-DE" dirty="0"/>
              <a:t>Therapeutische Aufgaben bis zur nächsten Sitzung</a:t>
            </a:r>
          </a:p>
          <a:p>
            <a:r>
              <a:rPr lang="de-DE" dirty="0"/>
              <a:t>Quellenverzeichnis &amp; weiterführende Literatur</a:t>
            </a:r>
          </a:p>
        </p:txBody>
      </p:sp>
    </p:spTree>
    <p:extLst>
      <p:ext uri="{BB962C8B-B14F-4D97-AF65-F5344CB8AC3E}">
        <p14:creationId xmlns:p14="http://schemas.microsoft.com/office/powerpoint/2010/main" val="1423198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Allgemeine </a:t>
            </a:r>
            <a:r>
              <a:rPr lang="de-DE"/>
              <a:t>Informationen zu </a:t>
            </a:r>
            <a:r>
              <a:rPr lang="de-DE" dirty="0"/>
              <a:t>Sitzung 3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de-DE" dirty="0">
                <a:solidFill>
                  <a:srgbClr val="E78153"/>
                </a:solidFill>
                <a:latin typeface="+mj-lt"/>
              </a:rPr>
              <a:t>Ziele:</a:t>
            </a:r>
          </a:p>
          <a:p>
            <a:r>
              <a:rPr lang="de-DE" dirty="0"/>
              <a:t>Inhalte der dritten Sitzung sind das Vertiefen und Klären offener Fragen bezüglich der Erfahrungen mit dem Fatigue-Tagebuch sowie eine ausführliche Psychoedukation zum Thema Schlaf und Schlafstörungen sowohl allgemein als auch im Zusammenhang mit einer COVID-19-Erkrankung. Eine Achtsam­keitsübung geht der Wissensvermittlung voraus.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89095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1. Besprechen der Erfahrungen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b="1" dirty="0"/>
              <a:t>Erfahrungen mit dem Fatigue-Tagebuch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Welche Erfahrungen habt Ihr mit dem Fatigue-Tagebuch gemacht?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Habt Ihr Zusammenhänge zwischen bestimmten Aktivitäten und Rückfällen erkennen können?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Habt Ihr bereits Pacing anwenden können?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18028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DAD82A-49B3-D022-8AF8-84E7F041F0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AB58C2-8FF5-178B-87F9-D526DAC62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2. Achtsamkeitsübung Atmen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34741B3-636D-4C21-AEA3-A04F98DB4EE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FCA2058-722C-FF5D-A7F0-D5B4E2C05C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CFA4B35-0D0A-773B-83D3-D5AE099E98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6</a:t>
            </a:fld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928D615-76DD-ABFA-8E19-B5D5E7624B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6076" y="1539076"/>
            <a:ext cx="3779848" cy="3779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517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3. Schlaf und Schlafstörungen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de-DE" dirty="0"/>
              <a:t>Schlafstörungen sind ein häufiges Symptom bei </a:t>
            </a:r>
            <a:r>
              <a:rPr lang="de-DE" dirty="0" err="1"/>
              <a:t>Patient:innen</a:t>
            </a:r>
            <a:r>
              <a:rPr lang="de-DE" dirty="0"/>
              <a:t> mit COVID-19-Erkrankung sowohl während der akuten Phase als auch später.</a:t>
            </a:r>
          </a:p>
          <a:p>
            <a:endParaRPr lang="de-DE" sz="100" dirty="0"/>
          </a:p>
          <a:p>
            <a:r>
              <a:rPr lang="de-DE" dirty="0"/>
              <a:t>Etwa 1/3 aller Infizierten berichtet von Schlafstörungen innerhalb der ersten </a:t>
            </a:r>
            <a:br>
              <a:rPr lang="de-DE" dirty="0"/>
            </a:br>
            <a:r>
              <a:rPr lang="de-DE" dirty="0"/>
              <a:t>6 Monate nach der Infektion.</a:t>
            </a:r>
          </a:p>
          <a:p>
            <a:endParaRPr lang="de-DE" sz="100" dirty="0"/>
          </a:p>
          <a:p>
            <a:r>
              <a:rPr lang="de-DE" dirty="0"/>
              <a:t>Schlafstörungen äußern sich 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Einschlafschwierigkeiten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Durchschlafschwierigkeiten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Frühmorgendlichem Erwachen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Fehlender Erholung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Vermehrtem Schlafbedürfnis am Tag (</a:t>
            </a:r>
            <a:r>
              <a:rPr lang="de-DE" dirty="0" err="1"/>
              <a:t>Hypersomnie</a:t>
            </a:r>
            <a:r>
              <a:rPr lang="de-DE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dirty="0"/>
              <a:t>Tagesmüdigkeit</a:t>
            </a:r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Sitzung 3: Schlaf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447297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3. Schlaf und Schlafstörungen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b="1" dirty="0"/>
              <a:t>Physiologischer Schlaf: Schlafphasen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Sitzung 3: Schlaf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8</a:t>
            </a:fld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334963" y="6212701"/>
            <a:ext cx="911561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>
                <a:solidFill>
                  <a:srgbClr val="009BD0"/>
                </a:solidFill>
              </a:rPr>
              <a:t>Modifiziert nach https://commons.wikimedia.org/wiki/File:Simplified_Sleep_Phases.jpg</a:t>
            </a:r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4963" y="1812857"/>
            <a:ext cx="7236269" cy="4392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9366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dirty="0"/>
              <a:t>3. Schlaf und Schlafstörungen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de-DE" b="1" dirty="0"/>
              <a:t>Physiologischer Schlaf: Schlafdruck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Sitzung 3: Schlaf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9B449813-080C-4388-9CF8-E315303C20FC}" type="slidenum">
              <a:rPr lang="de-DE" smtClean="0"/>
              <a:pPr algn="ctr"/>
              <a:t>9</a:t>
            </a:fld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4963" y="1816228"/>
            <a:ext cx="9480386" cy="4666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53069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HRS">
      <a:dk1>
        <a:srgbClr val="244D88"/>
      </a:dk1>
      <a:lt1>
        <a:srgbClr val="FFFFFF"/>
      </a:lt1>
      <a:dk2>
        <a:srgbClr val="000000"/>
      </a:dk2>
      <a:lt2>
        <a:srgbClr val="FFFFFF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Hans Ruland Stiftung">
      <a:majorFont>
        <a:latin typeface="SRH Headline"/>
        <a:ea typeface=""/>
        <a:cs typeface=""/>
      </a:majorFont>
      <a:minorFont>
        <a:latin typeface="SRH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848</Words>
  <Application>Microsoft Office PowerPoint</Application>
  <PresentationFormat>Breitbild</PresentationFormat>
  <Paragraphs>134</Paragraphs>
  <Slides>20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25" baseType="lpstr">
      <vt:lpstr>Arial</vt:lpstr>
      <vt:lpstr>SRH Text</vt:lpstr>
      <vt:lpstr>Calibri</vt:lpstr>
      <vt:lpstr>SRH Headline</vt:lpstr>
      <vt:lpstr>Benutzerdefiniertes Design</vt:lpstr>
      <vt:lpstr>PowerPoint-Präsentation</vt:lpstr>
      <vt:lpstr>3</vt:lpstr>
      <vt:lpstr>3</vt:lpstr>
      <vt:lpstr>Allgemeine Informationen zu Sitzung 3</vt:lpstr>
      <vt:lpstr>1. Besprechen der Erfahrungen</vt:lpstr>
      <vt:lpstr>2. Achtsamkeitsübung Atmen</vt:lpstr>
      <vt:lpstr>3. Schlaf und Schlafstörungen</vt:lpstr>
      <vt:lpstr>3. Schlaf und Schlafstörungen</vt:lpstr>
      <vt:lpstr>3. Schlaf und Schlafstörungen</vt:lpstr>
      <vt:lpstr>3. Schlaf und Schlafstörungen</vt:lpstr>
      <vt:lpstr>3. Schlaf und Schlafstörungen</vt:lpstr>
      <vt:lpstr>3. Schlaf und Schlafstörungen</vt:lpstr>
      <vt:lpstr>4. Schlafhygiene</vt:lpstr>
      <vt:lpstr>4. Schlafhygiene</vt:lpstr>
      <vt:lpstr>4. Schlafhygiene</vt:lpstr>
      <vt:lpstr>4. Schlafhygiene</vt:lpstr>
      <vt:lpstr>4. Schlafhygiene</vt:lpstr>
      <vt:lpstr>4. Schlafhygiene</vt:lpstr>
      <vt:lpstr>5. Aufgaben bis zur nächsten Sitzung</vt:lpstr>
      <vt:lpstr>6. Quellenverzeichnis &amp; weiterführende Literatur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Henrike Voelker</dc:creator>
  <cp:lastModifiedBy>Patrick Richter</cp:lastModifiedBy>
  <cp:revision>354</cp:revision>
  <dcterms:created xsi:type="dcterms:W3CDTF">2020-06-05T16:20:53Z</dcterms:created>
  <dcterms:modified xsi:type="dcterms:W3CDTF">2026-06-23T22:15:51Z</dcterms:modified>
</cp:coreProperties>
</file>