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21"/>
  </p:notesMasterIdLst>
  <p:sldIdLst>
    <p:sldId id="256" r:id="rId2"/>
    <p:sldId id="257" r:id="rId3"/>
    <p:sldId id="258" r:id="rId4"/>
    <p:sldId id="268" r:id="rId5"/>
    <p:sldId id="290" r:id="rId6"/>
    <p:sldId id="291" r:id="rId7"/>
    <p:sldId id="292" r:id="rId8"/>
    <p:sldId id="293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4" r:id="rId18"/>
    <p:sldId id="305" r:id="rId19"/>
    <p:sldId id="306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SRH Headline" panose="020B0604020202020204" charset="0"/>
      <p:regular r:id="rId26"/>
      <p:bold r:id="rId27"/>
    </p:embeddedFont>
    <p:embeddedFont>
      <p:font typeface="SRH Text" panose="020B0604020202020204" charset="0"/>
      <p:regular r:id="rId28"/>
      <p:bold r:id="rId29"/>
      <p:italic r:id="rId30"/>
      <p:boldItalic r:id="rId3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90"/>
            <p14:sldId id="291"/>
            <p14:sldId id="292"/>
            <p14:sldId id="293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4"/>
            <p14:sldId id="305"/>
            <p14:sldId id="3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0"/>
    <a:srgbClr val="244D88"/>
    <a:srgbClr val="E78153"/>
    <a:srgbClr val="2C2E2E"/>
    <a:srgbClr val="000000"/>
    <a:srgbClr val="B92659"/>
    <a:srgbClr val="6D7373"/>
    <a:srgbClr val="0067A0"/>
    <a:srgbClr val="AAA39D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437" autoAdjust="0"/>
    <p:restoredTop sz="94740" autoAdjust="0"/>
  </p:normalViewPr>
  <p:slideViewPr>
    <p:cSldViewPr snapToGrid="0">
      <p:cViewPr varScale="1">
        <p:scale>
          <a:sx n="104" d="100"/>
          <a:sy n="104" d="100"/>
        </p:scale>
        <p:origin x="13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Matthias Weisbrod" userId="2ea9f7ac-8014-4035-970e-1fcbbc436764" providerId="ADAL" clId="{4C9CA331-BC09-4DC7-B75D-0C929A5C23E2}"/>
    <pc:docChg chg="custSel modSld">
      <pc:chgData name="Dr. Matthias Weisbrod" userId="2ea9f7ac-8014-4035-970e-1fcbbc436764" providerId="ADAL" clId="{4C9CA331-BC09-4DC7-B75D-0C929A5C23E2}" dt="2025-11-08T07:01:15.646" v="91" actId="20577"/>
      <pc:docMkLst>
        <pc:docMk/>
      </pc:docMkLst>
      <pc:sldChg chg="modSp mod">
        <pc:chgData name="Dr. Matthias Weisbrod" userId="2ea9f7ac-8014-4035-970e-1fcbbc436764" providerId="ADAL" clId="{4C9CA331-BC09-4DC7-B75D-0C929A5C23E2}" dt="2025-11-08T07:01:15.646" v="91" actId="20577"/>
        <pc:sldMkLst>
          <pc:docMk/>
          <pc:sldMk cId="378909599" sldId="268"/>
        </pc:sldMkLst>
        <pc:spChg chg="mod">
          <ac:chgData name="Dr. Matthias Weisbrod" userId="2ea9f7ac-8014-4035-970e-1fcbbc436764" providerId="ADAL" clId="{4C9CA331-BC09-4DC7-B75D-0C929A5C23E2}" dt="2025-11-08T07:01:15.646" v="91" actId="20577"/>
          <ac:spMkLst>
            <pc:docMk/>
            <pc:sldMk cId="378909599" sldId="268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21:42.971" v="50" actId="20577"/>
        <pc:sldMkLst>
          <pc:docMk/>
          <pc:sldMk cId="163713980" sldId="290"/>
        </pc:sldMkLst>
        <pc:spChg chg="mod">
          <ac:chgData name="Dr. Matthias Weisbrod" userId="2ea9f7ac-8014-4035-970e-1fcbbc436764" providerId="ADAL" clId="{4C9CA331-BC09-4DC7-B75D-0C929A5C23E2}" dt="2025-11-07T13:21:42.971" v="50" actId="20577"/>
          <ac:spMkLst>
            <pc:docMk/>
            <pc:sldMk cId="163713980" sldId="290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22:54.009" v="70" actId="20577"/>
        <pc:sldMkLst>
          <pc:docMk/>
          <pc:sldMk cId="2484221701" sldId="296"/>
        </pc:sldMkLst>
        <pc:spChg chg="mod">
          <ac:chgData name="Dr. Matthias Weisbrod" userId="2ea9f7ac-8014-4035-970e-1fcbbc436764" providerId="ADAL" clId="{4C9CA331-BC09-4DC7-B75D-0C929A5C23E2}" dt="2025-11-07T13:22:54.009" v="70" actId="20577"/>
          <ac:spMkLst>
            <pc:docMk/>
            <pc:sldMk cId="2484221701" sldId="296"/>
            <ac:spMk id="7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24:45.967" v="86" actId="20577"/>
        <pc:sldMkLst>
          <pc:docMk/>
          <pc:sldMk cId="3396887918" sldId="302"/>
        </pc:sldMkLst>
        <pc:spChg chg="mod">
          <ac:chgData name="Dr. Matthias Weisbrod" userId="2ea9f7ac-8014-4035-970e-1fcbbc436764" providerId="ADAL" clId="{4C9CA331-BC09-4DC7-B75D-0C929A5C23E2}" dt="2025-11-07T13:24:45.967" v="86" actId="20577"/>
          <ac:spMkLst>
            <pc:docMk/>
            <pc:sldMk cId="3396887918" sldId="302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3E2A-35AE-479C-B172-30C9CAEEE094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1316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508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489702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43197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1447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81574" y="1080000"/>
            <a:ext cx="2228850" cy="2537460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240000" y="3920189"/>
            <a:ext cx="570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für Jugendliche und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junge Erwachsene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6 von 6"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5: Gedanken, Gefühle &amp; Bedürfnisse</a:t>
            </a:r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9AA10E8-408D-4CB6-9154-744B6D68572C}"/>
              </a:ext>
            </a:extLst>
          </p:cNvPr>
          <p:cNvSpPr/>
          <p:nvPr userDrawn="1"/>
        </p:nvSpPr>
        <p:spPr>
          <a:xfrm>
            <a:off x="11904468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118E0EFE-139E-4FB2-8020-3A71ACA3E108}"/>
              </a:ext>
            </a:extLst>
          </p:cNvPr>
          <p:cNvSpPr/>
          <p:nvPr userDrawn="1"/>
        </p:nvSpPr>
        <p:spPr>
          <a:xfrm>
            <a:off x="11904470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216E571-314C-428F-B74D-2BCF027C0A73}"/>
              </a:ext>
            </a:extLst>
          </p:cNvPr>
          <p:cNvSpPr/>
          <p:nvPr userDrawn="1"/>
        </p:nvSpPr>
        <p:spPr>
          <a:xfrm>
            <a:off x="11799487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328184AA-AAFD-437B-BB79-5B78BD40786A}"/>
              </a:ext>
            </a:extLst>
          </p:cNvPr>
          <p:cNvSpPr/>
          <p:nvPr userDrawn="1"/>
        </p:nvSpPr>
        <p:spPr>
          <a:xfrm>
            <a:off x="11904469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B0A36EB5-A4A7-4424-980D-B3410F5614C1}"/>
              </a:ext>
            </a:extLst>
          </p:cNvPr>
          <p:cNvSpPr/>
          <p:nvPr userDrawn="1"/>
        </p:nvSpPr>
        <p:spPr>
          <a:xfrm>
            <a:off x="11904467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A4B27F3B-0402-44A0-8250-BDA4F4A8239D}"/>
              </a:ext>
            </a:extLst>
          </p:cNvPr>
          <p:cNvSpPr/>
          <p:nvPr userDrawn="1"/>
        </p:nvSpPr>
        <p:spPr>
          <a:xfrm>
            <a:off x="11904469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9CD12076-5EF7-4E37-9453-77E8F01E8EA1}"/>
              </a:ext>
            </a:extLst>
          </p:cNvPr>
          <p:cNvSpPr/>
          <p:nvPr userDrawn="1"/>
        </p:nvSpPr>
        <p:spPr>
          <a:xfrm>
            <a:off x="11904466" y="5569267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097992D4-21D4-4010-9B90-082DE3774A33}"/>
              </a:ext>
            </a:extLst>
          </p:cNvPr>
          <p:cNvSpPr/>
          <p:nvPr userDrawn="1"/>
        </p:nvSpPr>
        <p:spPr>
          <a:xfrm>
            <a:off x="11799487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1046397F-EFCE-4119-852B-6F17454BE2B8}"/>
              </a:ext>
            </a:extLst>
          </p:cNvPr>
          <p:cNvSpPr/>
          <p:nvPr userDrawn="1"/>
        </p:nvSpPr>
        <p:spPr>
          <a:xfrm>
            <a:off x="11799486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B3FD656F-E9C5-42E4-B31D-8673AC0D5818}"/>
              </a:ext>
            </a:extLst>
          </p:cNvPr>
          <p:cNvSpPr/>
          <p:nvPr userDrawn="1"/>
        </p:nvSpPr>
        <p:spPr>
          <a:xfrm>
            <a:off x="11799486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9A48DA50-C094-45D3-AB08-212580987892}"/>
              </a:ext>
            </a:extLst>
          </p:cNvPr>
          <p:cNvSpPr/>
          <p:nvPr userDrawn="1"/>
        </p:nvSpPr>
        <p:spPr>
          <a:xfrm>
            <a:off x="11799488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030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5: Gedanken, Gefühle &amp; Bedürfnisse</a:t>
            </a:r>
          </a:p>
        </p:txBody>
      </p:sp>
      <p:sp>
        <p:nvSpPr>
          <p:cNvPr id="15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1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5: Gedanken, Gefühle &amp; Bedürfnisse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DCD3983D-D69C-4B14-9B37-574257343DE6}"/>
              </a:ext>
            </a:extLst>
          </p:cNvPr>
          <p:cNvSpPr/>
          <p:nvPr userDrawn="1"/>
        </p:nvSpPr>
        <p:spPr>
          <a:xfrm>
            <a:off x="11904468" y="1070513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1A1C2D8C-84F2-47BF-BEA2-DC3B24BD206B}"/>
              </a:ext>
            </a:extLst>
          </p:cNvPr>
          <p:cNvSpPr/>
          <p:nvPr userDrawn="1"/>
        </p:nvSpPr>
        <p:spPr>
          <a:xfrm>
            <a:off x="11904470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245EC7E9-9CDA-4182-917D-84C2753AB202}"/>
              </a:ext>
            </a:extLst>
          </p:cNvPr>
          <p:cNvSpPr/>
          <p:nvPr userDrawn="1"/>
        </p:nvSpPr>
        <p:spPr>
          <a:xfrm>
            <a:off x="11799487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96A6FEC-E928-4CDC-B9AF-0573D55F208A}"/>
              </a:ext>
            </a:extLst>
          </p:cNvPr>
          <p:cNvSpPr/>
          <p:nvPr userDrawn="1"/>
        </p:nvSpPr>
        <p:spPr>
          <a:xfrm>
            <a:off x="11904469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AD1B67A2-1D11-4651-9506-EE7FF55D5FF3}"/>
              </a:ext>
            </a:extLst>
          </p:cNvPr>
          <p:cNvSpPr/>
          <p:nvPr userDrawn="1"/>
        </p:nvSpPr>
        <p:spPr>
          <a:xfrm>
            <a:off x="11904467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6EAB8DB7-696E-4D9C-B6FA-A234815390E4}"/>
              </a:ext>
            </a:extLst>
          </p:cNvPr>
          <p:cNvSpPr/>
          <p:nvPr userDrawn="1"/>
        </p:nvSpPr>
        <p:spPr>
          <a:xfrm>
            <a:off x="11904469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AD21B3F9-25DA-419D-A0B6-C0AF678A862B}"/>
              </a:ext>
            </a:extLst>
          </p:cNvPr>
          <p:cNvSpPr/>
          <p:nvPr userDrawn="1"/>
        </p:nvSpPr>
        <p:spPr>
          <a:xfrm>
            <a:off x="11904466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B365F634-B438-4411-B165-AD9C8737FA62}"/>
              </a:ext>
            </a:extLst>
          </p:cNvPr>
          <p:cNvSpPr/>
          <p:nvPr userDrawn="1"/>
        </p:nvSpPr>
        <p:spPr>
          <a:xfrm>
            <a:off x="11799487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6F8EA937-C05E-4F68-879F-88C6019E82B2}"/>
              </a:ext>
            </a:extLst>
          </p:cNvPr>
          <p:cNvSpPr/>
          <p:nvPr userDrawn="1"/>
        </p:nvSpPr>
        <p:spPr>
          <a:xfrm>
            <a:off x="11799486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7065E90B-FA27-4020-80AF-7369ADD26BC7}"/>
              </a:ext>
            </a:extLst>
          </p:cNvPr>
          <p:cNvSpPr/>
          <p:nvPr userDrawn="1"/>
        </p:nvSpPr>
        <p:spPr>
          <a:xfrm>
            <a:off x="11799486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0B4AD919-42AF-4B2B-A52F-2289C0FAABA9}"/>
              </a:ext>
            </a:extLst>
          </p:cNvPr>
          <p:cNvSpPr/>
          <p:nvPr userDrawn="1"/>
        </p:nvSpPr>
        <p:spPr>
          <a:xfrm>
            <a:off x="11799488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2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5: Gedanken, Gefühle &amp; Bedürfnisse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3CFAE989-2101-49D3-97C6-DE275C25E89E}"/>
              </a:ext>
            </a:extLst>
          </p:cNvPr>
          <p:cNvSpPr/>
          <p:nvPr userDrawn="1"/>
        </p:nvSpPr>
        <p:spPr>
          <a:xfrm>
            <a:off x="11904468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C66EEC36-2CF0-4EED-9FCA-F95D2C764410}"/>
              </a:ext>
            </a:extLst>
          </p:cNvPr>
          <p:cNvSpPr/>
          <p:nvPr userDrawn="1"/>
        </p:nvSpPr>
        <p:spPr>
          <a:xfrm>
            <a:off x="11904470" y="1970845"/>
            <a:ext cx="291018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435744FC-489C-4E98-B2E1-4C216315F7A1}"/>
              </a:ext>
            </a:extLst>
          </p:cNvPr>
          <p:cNvSpPr/>
          <p:nvPr userDrawn="1"/>
        </p:nvSpPr>
        <p:spPr>
          <a:xfrm>
            <a:off x="11799487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CA5271C6-4C4E-4E31-BEB6-D21D881769D5}"/>
              </a:ext>
            </a:extLst>
          </p:cNvPr>
          <p:cNvSpPr/>
          <p:nvPr userDrawn="1"/>
        </p:nvSpPr>
        <p:spPr>
          <a:xfrm>
            <a:off x="11904469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8E4F50BD-8C09-4842-AA9B-C52290DA8E21}"/>
              </a:ext>
            </a:extLst>
          </p:cNvPr>
          <p:cNvSpPr/>
          <p:nvPr userDrawn="1"/>
        </p:nvSpPr>
        <p:spPr>
          <a:xfrm>
            <a:off x="11904467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FDA3D58D-92BD-4DCD-B15C-36E94F5C55A7}"/>
              </a:ext>
            </a:extLst>
          </p:cNvPr>
          <p:cNvSpPr/>
          <p:nvPr userDrawn="1"/>
        </p:nvSpPr>
        <p:spPr>
          <a:xfrm>
            <a:off x="11904469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E718CC18-53D2-40D9-A29C-B41A256CF8E9}"/>
              </a:ext>
            </a:extLst>
          </p:cNvPr>
          <p:cNvSpPr/>
          <p:nvPr userDrawn="1"/>
        </p:nvSpPr>
        <p:spPr>
          <a:xfrm>
            <a:off x="11904466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9E0C0A77-1A34-48BA-8E31-41644695AA01}"/>
              </a:ext>
            </a:extLst>
          </p:cNvPr>
          <p:cNvSpPr/>
          <p:nvPr userDrawn="1"/>
        </p:nvSpPr>
        <p:spPr>
          <a:xfrm>
            <a:off x="11799487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B584F830-A706-4E51-9EF2-88C6087B8A65}"/>
              </a:ext>
            </a:extLst>
          </p:cNvPr>
          <p:cNvSpPr/>
          <p:nvPr userDrawn="1"/>
        </p:nvSpPr>
        <p:spPr>
          <a:xfrm>
            <a:off x="11799486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132A75BE-5341-42FF-BBEF-7BBE0BD87EFF}"/>
              </a:ext>
            </a:extLst>
          </p:cNvPr>
          <p:cNvSpPr/>
          <p:nvPr userDrawn="1"/>
        </p:nvSpPr>
        <p:spPr>
          <a:xfrm>
            <a:off x="11799486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299A932D-7054-4025-BF2C-7F0391BDC00F}"/>
              </a:ext>
            </a:extLst>
          </p:cNvPr>
          <p:cNvSpPr/>
          <p:nvPr userDrawn="1"/>
        </p:nvSpPr>
        <p:spPr>
          <a:xfrm>
            <a:off x="11799488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3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5: Gedanken, Gefühle &amp; Bedürfnisse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99FD7966-5F20-48C3-AA5D-D6FBDBB72240}"/>
              </a:ext>
            </a:extLst>
          </p:cNvPr>
          <p:cNvSpPr/>
          <p:nvPr userDrawn="1"/>
        </p:nvSpPr>
        <p:spPr>
          <a:xfrm>
            <a:off x="11904468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738066A-6BA0-4A43-AA21-EC512BB9F16F}"/>
              </a:ext>
            </a:extLst>
          </p:cNvPr>
          <p:cNvSpPr/>
          <p:nvPr userDrawn="1"/>
        </p:nvSpPr>
        <p:spPr>
          <a:xfrm>
            <a:off x="11904470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D030F209-7241-4EC5-BECA-C56E8B8F9762}"/>
              </a:ext>
            </a:extLst>
          </p:cNvPr>
          <p:cNvSpPr/>
          <p:nvPr userDrawn="1"/>
        </p:nvSpPr>
        <p:spPr>
          <a:xfrm>
            <a:off x="11799487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3CA67F3E-E79B-4C94-A138-3C6C8F21E1FE}"/>
              </a:ext>
            </a:extLst>
          </p:cNvPr>
          <p:cNvSpPr/>
          <p:nvPr userDrawn="1"/>
        </p:nvSpPr>
        <p:spPr>
          <a:xfrm>
            <a:off x="11904469" y="2870513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16808109-EFAB-4227-BB5A-3295FD07C82F}"/>
              </a:ext>
            </a:extLst>
          </p:cNvPr>
          <p:cNvSpPr/>
          <p:nvPr userDrawn="1"/>
        </p:nvSpPr>
        <p:spPr>
          <a:xfrm>
            <a:off x="11904467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AC231697-0BBC-4361-A1D9-D149D188E306}"/>
              </a:ext>
            </a:extLst>
          </p:cNvPr>
          <p:cNvSpPr/>
          <p:nvPr userDrawn="1"/>
        </p:nvSpPr>
        <p:spPr>
          <a:xfrm>
            <a:off x="11904469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1B6DA367-CA50-4241-8B38-15BE21110B64}"/>
              </a:ext>
            </a:extLst>
          </p:cNvPr>
          <p:cNvSpPr/>
          <p:nvPr userDrawn="1"/>
        </p:nvSpPr>
        <p:spPr>
          <a:xfrm>
            <a:off x="11904466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44CB6CBB-EB35-4B4B-A08E-333F49740408}"/>
              </a:ext>
            </a:extLst>
          </p:cNvPr>
          <p:cNvSpPr/>
          <p:nvPr userDrawn="1"/>
        </p:nvSpPr>
        <p:spPr>
          <a:xfrm>
            <a:off x="11799487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3EE288BC-271E-493F-9A32-0C360AC2D908}"/>
              </a:ext>
            </a:extLst>
          </p:cNvPr>
          <p:cNvSpPr/>
          <p:nvPr userDrawn="1"/>
        </p:nvSpPr>
        <p:spPr>
          <a:xfrm>
            <a:off x="11799486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A64FE103-9727-498C-9FFC-F087EB900DDF}"/>
              </a:ext>
            </a:extLst>
          </p:cNvPr>
          <p:cNvSpPr/>
          <p:nvPr userDrawn="1"/>
        </p:nvSpPr>
        <p:spPr>
          <a:xfrm>
            <a:off x="11799486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DAA75270-9FF4-4D09-87DC-572D5A6B7689}"/>
              </a:ext>
            </a:extLst>
          </p:cNvPr>
          <p:cNvSpPr/>
          <p:nvPr userDrawn="1"/>
        </p:nvSpPr>
        <p:spPr>
          <a:xfrm>
            <a:off x="11799488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4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5: Gedanken, Gefühle &amp; Bedürfnisse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252DABB8-AD59-47EC-8B29-51AC549E6262}"/>
              </a:ext>
            </a:extLst>
          </p:cNvPr>
          <p:cNvSpPr/>
          <p:nvPr userDrawn="1"/>
        </p:nvSpPr>
        <p:spPr>
          <a:xfrm>
            <a:off x="11904468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B7401CB4-231E-4D16-9506-E936D7906F55}"/>
              </a:ext>
            </a:extLst>
          </p:cNvPr>
          <p:cNvSpPr/>
          <p:nvPr userDrawn="1"/>
        </p:nvSpPr>
        <p:spPr>
          <a:xfrm>
            <a:off x="11904470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E047A2D1-0802-4B13-B98F-316618A207DD}"/>
              </a:ext>
            </a:extLst>
          </p:cNvPr>
          <p:cNvSpPr/>
          <p:nvPr userDrawn="1"/>
        </p:nvSpPr>
        <p:spPr>
          <a:xfrm>
            <a:off x="11799487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111DE7B6-D869-4DC5-9787-8E988C2A4521}"/>
              </a:ext>
            </a:extLst>
          </p:cNvPr>
          <p:cNvSpPr/>
          <p:nvPr userDrawn="1"/>
        </p:nvSpPr>
        <p:spPr>
          <a:xfrm>
            <a:off x="11904469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E6D53C3C-2E4F-4111-9DB4-B1E4E6AEF616}"/>
              </a:ext>
            </a:extLst>
          </p:cNvPr>
          <p:cNvSpPr/>
          <p:nvPr userDrawn="1"/>
        </p:nvSpPr>
        <p:spPr>
          <a:xfrm>
            <a:off x="11904467" y="3770845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FA07A558-63A1-48A8-93B5-AD5B38554F0F}"/>
              </a:ext>
            </a:extLst>
          </p:cNvPr>
          <p:cNvSpPr/>
          <p:nvPr userDrawn="1"/>
        </p:nvSpPr>
        <p:spPr>
          <a:xfrm>
            <a:off x="11904469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D66F8D6A-DFB9-4E42-9ACC-4637D6D4E36B}"/>
              </a:ext>
            </a:extLst>
          </p:cNvPr>
          <p:cNvSpPr/>
          <p:nvPr userDrawn="1"/>
        </p:nvSpPr>
        <p:spPr>
          <a:xfrm>
            <a:off x="11904466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994E27A5-22A3-42CD-83E0-0C3386E697D2}"/>
              </a:ext>
            </a:extLst>
          </p:cNvPr>
          <p:cNvSpPr/>
          <p:nvPr userDrawn="1"/>
        </p:nvSpPr>
        <p:spPr>
          <a:xfrm>
            <a:off x="11799487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AE1D9FF9-189C-4D82-A679-76FFEF1A5831}"/>
              </a:ext>
            </a:extLst>
          </p:cNvPr>
          <p:cNvSpPr/>
          <p:nvPr userDrawn="1"/>
        </p:nvSpPr>
        <p:spPr>
          <a:xfrm>
            <a:off x="11799486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AC4FE4BD-BE4B-4A3D-8686-333BF4183DED}"/>
              </a:ext>
            </a:extLst>
          </p:cNvPr>
          <p:cNvSpPr/>
          <p:nvPr userDrawn="1"/>
        </p:nvSpPr>
        <p:spPr>
          <a:xfrm>
            <a:off x="11799486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ACA27F15-3738-4063-AD89-F4CBE42B3BC6}"/>
              </a:ext>
            </a:extLst>
          </p:cNvPr>
          <p:cNvSpPr/>
          <p:nvPr userDrawn="1"/>
        </p:nvSpPr>
        <p:spPr>
          <a:xfrm>
            <a:off x="11799488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5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5: Gedanken, Gefühle &amp; Bedürfnisse</a:t>
            </a:r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C372259B-7D3D-47DC-A7C8-6726619E88A3}"/>
              </a:ext>
            </a:extLst>
          </p:cNvPr>
          <p:cNvSpPr/>
          <p:nvPr userDrawn="1"/>
        </p:nvSpPr>
        <p:spPr>
          <a:xfrm>
            <a:off x="11904468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34A80F68-2FBB-43B2-BA47-EC496100F06C}"/>
              </a:ext>
            </a:extLst>
          </p:cNvPr>
          <p:cNvSpPr/>
          <p:nvPr userDrawn="1"/>
        </p:nvSpPr>
        <p:spPr>
          <a:xfrm>
            <a:off x="11904470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18E230D2-614C-4FEA-BC30-3A7C10B07A42}"/>
              </a:ext>
            </a:extLst>
          </p:cNvPr>
          <p:cNvSpPr/>
          <p:nvPr userDrawn="1"/>
        </p:nvSpPr>
        <p:spPr>
          <a:xfrm>
            <a:off x="11799487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D84A96B4-D264-44BC-82D6-C85E62EB96E7}"/>
              </a:ext>
            </a:extLst>
          </p:cNvPr>
          <p:cNvSpPr/>
          <p:nvPr userDrawn="1"/>
        </p:nvSpPr>
        <p:spPr>
          <a:xfrm>
            <a:off x="11904469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DEE7CB7D-4D31-45D0-8233-E90F7DF6D0F9}"/>
              </a:ext>
            </a:extLst>
          </p:cNvPr>
          <p:cNvSpPr/>
          <p:nvPr userDrawn="1"/>
        </p:nvSpPr>
        <p:spPr>
          <a:xfrm>
            <a:off x="11904467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84F28868-CA0E-435C-BE43-32433650CA3C}"/>
              </a:ext>
            </a:extLst>
          </p:cNvPr>
          <p:cNvSpPr/>
          <p:nvPr userDrawn="1"/>
        </p:nvSpPr>
        <p:spPr>
          <a:xfrm>
            <a:off x="11904469" y="4669663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9885A5E4-13EC-497D-A3ED-D0B221F12541}"/>
              </a:ext>
            </a:extLst>
          </p:cNvPr>
          <p:cNvSpPr/>
          <p:nvPr userDrawn="1"/>
        </p:nvSpPr>
        <p:spPr>
          <a:xfrm>
            <a:off x="11904466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DB8F33C9-CA83-415C-B287-D878AC4251A1}"/>
              </a:ext>
            </a:extLst>
          </p:cNvPr>
          <p:cNvSpPr/>
          <p:nvPr userDrawn="1"/>
        </p:nvSpPr>
        <p:spPr>
          <a:xfrm>
            <a:off x="11799487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E62B5692-1611-4E20-8AF4-E283F7691DB0}"/>
              </a:ext>
            </a:extLst>
          </p:cNvPr>
          <p:cNvSpPr/>
          <p:nvPr userDrawn="1"/>
        </p:nvSpPr>
        <p:spPr>
          <a:xfrm>
            <a:off x="11799486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B4F4D8BD-0238-4E36-9166-3F0BD37F9728}"/>
              </a:ext>
            </a:extLst>
          </p:cNvPr>
          <p:cNvSpPr/>
          <p:nvPr userDrawn="1"/>
        </p:nvSpPr>
        <p:spPr>
          <a:xfrm>
            <a:off x="11799486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745EC842-FD47-4FE2-918C-AA2C8693F3A9}"/>
              </a:ext>
            </a:extLst>
          </p:cNvPr>
          <p:cNvSpPr/>
          <p:nvPr userDrawn="1"/>
        </p:nvSpPr>
        <p:spPr>
          <a:xfrm>
            <a:off x="11799488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5: Gedanken, Gefühle &amp; Bedürfnisse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3" r:id="rId10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xfrm>
            <a:off x="334963" y="1412876"/>
            <a:ext cx="10572523" cy="5058824"/>
          </a:xfrm>
        </p:spPr>
        <p:txBody>
          <a:bodyPr/>
          <a:lstStyle/>
          <a:p>
            <a:r>
              <a:rPr lang="de-DE" b="1" dirty="0"/>
              <a:t>Gefühle und Bedürfnisse</a:t>
            </a:r>
          </a:p>
          <a:p>
            <a:endParaRPr lang="de-DE" b="1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32482"/>
              </p:ext>
            </p:extLst>
          </p:nvPr>
        </p:nvGraphicFramePr>
        <p:xfrm>
          <a:off x="334963" y="2186941"/>
          <a:ext cx="10801348" cy="3291840"/>
        </p:xfrm>
        <a:graphic>
          <a:graphicData uri="http://schemas.openxmlformats.org/drawingml/2006/table">
            <a:tbl>
              <a:tblPr firstRow="1" bandRow="1">
                <a:tableStyleId>{5ACB3F56-7768-405F-84FF-31046667B651}</a:tableStyleId>
              </a:tblPr>
              <a:tblGrid>
                <a:gridCol w="2712732">
                  <a:extLst>
                    <a:ext uri="{9D8B030D-6E8A-4147-A177-3AD203B41FA5}">
                      <a16:colId xmlns:a16="http://schemas.microsoft.com/office/drawing/2014/main" val="631093142"/>
                    </a:ext>
                  </a:extLst>
                </a:gridCol>
                <a:gridCol w="8088616">
                  <a:extLst>
                    <a:ext uri="{9D8B030D-6E8A-4147-A177-3AD203B41FA5}">
                      <a16:colId xmlns:a16="http://schemas.microsoft.com/office/drawing/2014/main" val="91643618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Gefühl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BD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Bedürfnis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BD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70994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Trauer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Bindung &amp; Zugehörigkeit/Selbstwirksamkeit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708194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Angst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Schutz &amp; Sicherheit/Kontrolle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098930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Ärger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Achtun</a:t>
                      </a:r>
                      <a:r>
                        <a:rPr lang="de-DE" sz="1800" baseline="0" dirty="0">
                          <a:solidFill>
                            <a:srgbClr val="009BD0"/>
                          </a:solidFill>
                        </a:rPr>
                        <a:t>g der eigenen Grenze/Territorium/Kontrolle</a:t>
                      </a:r>
                      <a:endParaRPr lang="de-DE" sz="1800" dirty="0">
                        <a:solidFill>
                          <a:srgbClr val="009BD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0569026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Ekel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Körperliche Unversehrtheit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1327773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Einsamkeit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Bindung/Zugehörigkeit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6078954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Scham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Soziales Ansehen/soziale Akzeptanz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9239603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Freude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Selbstwirksamkeit, Bindung (erfüllt)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4018629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Stolz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1800" dirty="0">
                          <a:solidFill>
                            <a:srgbClr val="009BD0"/>
                          </a:solidFill>
                        </a:rPr>
                        <a:t>Selbstwirksamkeit (erfüllt)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85178971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334963" y="5759797"/>
            <a:ext cx="1080134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>
                <a:solidFill>
                  <a:srgbClr val="009BD0"/>
                </a:solidFill>
              </a:rPr>
              <a:t>Gefühle geben Hinweise auf Bedürfnisse, die verletzt/erfüllt wurden</a:t>
            </a:r>
          </a:p>
        </p:txBody>
      </p:sp>
    </p:spTree>
    <p:extLst>
      <p:ext uri="{BB962C8B-B14F-4D97-AF65-F5344CB8AC3E}">
        <p14:creationId xmlns:p14="http://schemas.microsoft.com/office/powerpoint/2010/main" val="24842217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Gefühle und Bedürfnisse</a:t>
            </a:r>
          </a:p>
          <a:p>
            <a:r>
              <a:rPr lang="de-DE" dirty="0"/>
              <a:t>Wenn Gefühle wie </a:t>
            </a:r>
            <a:r>
              <a:rPr lang="de-DE" b="1" dirty="0"/>
              <a:t>Trauer</a:t>
            </a:r>
            <a:r>
              <a:rPr lang="de-DE" dirty="0"/>
              <a:t>, </a:t>
            </a:r>
            <a:r>
              <a:rPr lang="de-DE" b="1" dirty="0"/>
              <a:t>Ärger</a:t>
            </a:r>
            <a:r>
              <a:rPr lang="de-DE" dirty="0"/>
              <a:t> oder </a:t>
            </a:r>
            <a:r>
              <a:rPr lang="de-DE" b="1" dirty="0"/>
              <a:t>Angst</a:t>
            </a:r>
            <a:r>
              <a:rPr lang="de-DE" dirty="0"/>
              <a:t> Hinweise auf verletzte Bedürfnisse nach </a:t>
            </a:r>
            <a:r>
              <a:rPr lang="de-DE" b="1" dirty="0"/>
              <a:t>Bindung</a:t>
            </a:r>
            <a:r>
              <a:rPr lang="de-DE" dirty="0"/>
              <a:t>, </a:t>
            </a:r>
            <a:r>
              <a:rPr lang="de-DE" b="1" dirty="0"/>
              <a:t>Zugehörigkeit</a:t>
            </a:r>
            <a:r>
              <a:rPr lang="de-DE" dirty="0"/>
              <a:t>, </a:t>
            </a:r>
            <a:r>
              <a:rPr lang="de-DE" b="1" dirty="0"/>
              <a:t>Sicherheit</a:t>
            </a:r>
            <a:r>
              <a:rPr lang="de-DE" dirty="0"/>
              <a:t>, </a:t>
            </a:r>
            <a:r>
              <a:rPr lang="de-DE" b="1" dirty="0"/>
              <a:t>Kontrolle</a:t>
            </a:r>
            <a:r>
              <a:rPr lang="de-DE" dirty="0"/>
              <a:t> oder </a:t>
            </a:r>
            <a:r>
              <a:rPr lang="de-DE" b="1" dirty="0"/>
              <a:t>Selbstwirksamkeit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geben, …</a:t>
            </a:r>
          </a:p>
          <a:p>
            <a:endParaRPr lang="de-DE" dirty="0"/>
          </a:p>
          <a:p>
            <a:r>
              <a:rPr lang="de-DE" dirty="0"/>
              <a:t>… wie können diese Bedürfnisse anders befriedigt werden?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5121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Zusammenfassung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Gedanken, Gefühle und Verhalten beeinflussen sich wechselseitig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Gefühle sind häufig über Bewertungen vermittelt oder ausgelöst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Gefühle geben Informationen darüber, welche Bedürfnisse gerade verletzt oder erfüllt sind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Wenn ein Bedürfnis nicht mehr auf ursprüngliche Art erfüllt werden kann – wie kann es dann anderweitig erfüllt werden?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42143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Fortführung Achtsamkeit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sz="quarter" idx="10"/>
          </p:nvPr>
        </p:nvSpPr>
        <p:spPr>
          <a:xfrm>
            <a:off x="6455683" y="1843762"/>
            <a:ext cx="5084045" cy="4645938"/>
          </a:xfrm>
        </p:spPr>
        <p:txBody>
          <a:bodyPr anchor="ctr" anchorCtr="0">
            <a:normAutofit fontScale="92500" lnSpcReduction="10000"/>
          </a:bodyPr>
          <a:lstStyle/>
          <a:p>
            <a:r>
              <a:rPr lang="de-DE" dirty="0"/>
              <a:t>Achtsamkeit: Gegenwärtigkeit, präsent sein, den Moment wahrnehmen</a:t>
            </a:r>
          </a:p>
          <a:p>
            <a:r>
              <a:rPr lang="de-DE" dirty="0"/>
              <a:t>Akzeptanz: sich eigenen Reaktionen (Gefühlen, Gedanken, körperlichen Reaktionen) öffnen und diese annehmen</a:t>
            </a:r>
          </a:p>
          <a:p>
            <a:r>
              <a:rPr lang="de-DE" dirty="0" err="1"/>
              <a:t>Defusion</a:t>
            </a:r>
            <a:r>
              <a:rPr lang="de-DE" dirty="0"/>
              <a:t>: Desidentifikation, Gedanken/ Gefühle mit Abstand betrachten</a:t>
            </a:r>
          </a:p>
          <a:p>
            <a:r>
              <a:rPr lang="de-DE" dirty="0"/>
              <a:t>Selbst als „Kontext des eigenen Erlebens“: Loslösen von konstruiertem Bild des Selbst</a:t>
            </a:r>
          </a:p>
          <a:p>
            <a:r>
              <a:rPr lang="de-DE" dirty="0"/>
              <a:t>Werte: Vorstellungen einer Person von einem guten Leben</a:t>
            </a:r>
          </a:p>
          <a:p>
            <a:r>
              <a:rPr lang="de-DE" dirty="0" err="1"/>
              <a:t>Commitment</a:t>
            </a:r>
            <a:r>
              <a:rPr lang="de-DE" dirty="0"/>
              <a:t>: Festlegung auf bestimmte Werte, Ziele und Handlungen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34963" y="1412875"/>
            <a:ext cx="108013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b="1" dirty="0">
                <a:solidFill>
                  <a:srgbClr val="009BD0"/>
                </a:solidFill>
              </a:rPr>
              <a:t>ACT-Modell (Akzeptanz- und </a:t>
            </a:r>
            <a:r>
              <a:rPr lang="de-DE" sz="2200" b="1" dirty="0" err="1">
                <a:solidFill>
                  <a:srgbClr val="009BD0"/>
                </a:solidFill>
              </a:rPr>
              <a:t>Commitmenttherapie</a:t>
            </a:r>
            <a:r>
              <a:rPr lang="de-DE" sz="2200" b="1" dirty="0">
                <a:solidFill>
                  <a:srgbClr val="009BD0"/>
                </a:solidFill>
              </a:rPr>
              <a:t>)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63" y="2324879"/>
            <a:ext cx="5760720" cy="3369957"/>
          </a:xfrm>
          <a:prstGeom prst="rect">
            <a:avLst/>
          </a:prstGeom>
        </p:spPr>
      </p:pic>
      <p:sp>
        <p:nvSpPr>
          <p:cNvPr id="11" name="Textfeld 6"/>
          <p:cNvSpPr txBox="1"/>
          <p:nvPr/>
        </p:nvSpPr>
        <p:spPr>
          <a:xfrm>
            <a:off x="334646" y="5698450"/>
            <a:ext cx="5761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solidFill>
                  <a:srgbClr val="009BD0"/>
                </a:solidFill>
              </a:rPr>
              <a:t>Hexagon-Modell aus der Akzeptanz- und </a:t>
            </a:r>
            <a:r>
              <a:rPr lang="de-DE" sz="1200" dirty="0" err="1">
                <a:solidFill>
                  <a:srgbClr val="009BD0"/>
                </a:solidFill>
              </a:rPr>
              <a:t>Commitmenttherapie</a:t>
            </a:r>
            <a:r>
              <a:rPr lang="de-DE" sz="1200" dirty="0">
                <a:solidFill>
                  <a:srgbClr val="009BD0"/>
                </a:solidFill>
              </a:rPr>
              <a:t> (ACT) </a:t>
            </a:r>
            <a:br>
              <a:rPr lang="de-DE" sz="1200" dirty="0">
                <a:solidFill>
                  <a:srgbClr val="009BD0"/>
                </a:solidFill>
              </a:rPr>
            </a:br>
            <a:r>
              <a:rPr lang="de-DE" sz="1200" dirty="0">
                <a:solidFill>
                  <a:srgbClr val="009BD0"/>
                </a:solidFill>
              </a:rPr>
              <a:t>nach Wengenroth (2017)</a:t>
            </a:r>
          </a:p>
        </p:txBody>
      </p:sp>
    </p:spTree>
    <p:extLst>
      <p:ext uri="{BB962C8B-B14F-4D97-AF65-F5344CB8AC3E}">
        <p14:creationId xmlns:p14="http://schemas.microsoft.com/office/powerpoint/2010/main" val="1014910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Fortführung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Gefühle und Gedanken</a:t>
            </a:r>
          </a:p>
          <a:p>
            <a:r>
              <a:rPr lang="de-DE" dirty="0"/>
              <a:t>Alltag: Nachdenken, Gedankenströme, Erinnerungen</a:t>
            </a:r>
          </a:p>
          <a:p>
            <a:r>
              <a:rPr lang="de-DE" dirty="0"/>
              <a:t>Gedanken lösen Gefühle aus</a:t>
            </a:r>
          </a:p>
          <a:p>
            <a:r>
              <a:rPr lang="de-DE" dirty="0"/>
              <a:t>Starke Identifikation mit Gefühlen („Ich bin traurig/gestresst/…“)</a:t>
            </a:r>
          </a:p>
          <a:p>
            <a:r>
              <a:rPr lang="de-DE" b="1" dirty="0"/>
              <a:t>ABER</a:t>
            </a:r>
          </a:p>
          <a:p>
            <a:r>
              <a:rPr lang="de-DE" dirty="0"/>
              <a:t>Gedanken und Gefühle sind nicht die Realität, sondern „Produkte“ unseres Verstandes</a:t>
            </a:r>
          </a:p>
          <a:p>
            <a:r>
              <a:rPr lang="de-DE" dirty="0"/>
              <a:t>Gedanken und Gefühle sind vergänglich</a:t>
            </a:r>
          </a:p>
          <a:p>
            <a:r>
              <a:rPr lang="de-DE" dirty="0"/>
              <a:t>Abstand gewinnen, beobachten, aber nicht werten </a:t>
            </a:r>
          </a:p>
          <a:p>
            <a:r>
              <a:rPr lang="de-DE" b="1" dirty="0"/>
              <a:t>= DEFUSION/DESIDENTIFIKATION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525971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Fortführung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Gefühle und Gedanken – Beispiel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>
            <a:off x="334963" y="2073779"/>
            <a:ext cx="8101011" cy="849566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Erschöpfung nach Geburtstagsfeier</a:t>
            </a:r>
          </a:p>
        </p:txBody>
      </p:sp>
      <p:sp>
        <p:nvSpPr>
          <p:cNvPr id="13" name="Abgerundetes Rechteck 12"/>
          <p:cNvSpPr/>
          <p:nvPr/>
        </p:nvSpPr>
        <p:spPr>
          <a:xfrm>
            <a:off x="334969" y="3665393"/>
            <a:ext cx="8101011" cy="849566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„Ich kann nicht mal mehr Spaß mit meinen Freunden haben.“ </a:t>
            </a:r>
            <a:br>
              <a:rPr lang="de-DE" dirty="0"/>
            </a:br>
            <a:r>
              <a:rPr lang="de-DE" dirty="0"/>
              <a:t>(„Ich kann keine Freunde mehr haben.“)</a:t>
            </a:r>
          </a:p>
        </p:txBody>
      </p:sp>
      <p:sp>
        <p:nvSpPr>
          <p:cNvPr id="14" name="Abgerundetes Rechteck 13"/>
          <p:cNvSpPr/>
          <p:nvPr/>
        </p:nvSpPr>
        <p:spPr>
          <a:xfrm>
            <a:off x="334964" y="5257008"/>
            <a:ext cx="8101011" cy="849566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Enttäuschung, Verzweiflung, Angst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8706908" y="3797788"/>
            <a:ext cx="2158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>
                <a:solidFill>
                  <a:srgbClr val="009BD0"/>
                </a:solidFill>
              </a:rPr>
              <a:t>Gedanken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8925173" y="5389403"/>
            <a:ext cx="1721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>
                <a:solidFill>
                  <a:srgbClr val="009BD0"/>
                </a:solidFill>
              </a:rPr>
              <a:t>Gefühle</a:t>
            </a:r>
          </a:p>
        </p:txBody>
      </p:sp>
      <p:sp>
        <p:nvSpPr>
          <p:cNvPr id="22" name="Pfeil nach unten 21"/>
          <p:cNvSpPr/>
          <p:nvPr/>
        </p:nvSpPr>
        <p:spPr>
          <a:xfrm>
            <a:off x="4155042" y="2924070"/>
            <a:ext cx="460852" cy="556433"/>
          </a:xfrm>
          <a:prstGeom prst="downArrow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feil nach unten 22"/>
          <p:cNvSpPr/>
          <p:nvPr/>
        </p:nvSpPr>
        <p:spPr>
          <a:xfrm>
            <a:off x="4155042" y="4514959"/>
            <a:ext cx="460852" cy="556433"/>
          </a:xfrm>
          <a:prstGeom prst="downArrow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601701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Fortführung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>
          <a:ln>
            <a:noFill/>
          </a:ln>
        </p:spPr>
        <p:txBody>
          <a:bodyPr/>
          <a:lstStyle/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Bilder für Gedanken: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Gedanken wie vorüberziehende Wolken am Himmel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Herbstblätter fallen in einen Bach und werden vom Wasser fortgetragen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Gedanken am Strand in den Sand schreiben und von den Wellen fortspülen lassen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  <a:p>
            <a:r>
              <a:rPr lang="de-DE" b="1" dirty="0"/>
              <a:t>Bild für Emotionen: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Ansteigende Welle, </a:t>
            </a:r>
            <a:r>
              <a:rPr lang="de-DE"/>
              <a:t>die auch </a:t>
            </a:r>
            <a:r>
              <a:rPr lang="de-DE" dirty="0"/>
              <a:t>wieder abebbt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16</a:t>
            </a:fld>
            <a:endParaRPr lang="de-DE" dirty="0"/>
          </a:p>
        </p:txBody>
      </p:sp>
      <p:sp>
        <p:nvSpPr>
          <p:cNvPr id="8" name="Abgerundetes Rechteck 7"/>
          <p:cNvSpPr/>
          <p:nvPr/>
        </p:nvSpPr>
        <p:spPr>
          <a:xfrm>
            <a:off x="334963" y="1412876"/>
            <a:ext cx="10801349" cy="461644"/>
          </a:xfrm>
          <a:prstGeom prst="roundRect">
            <a:avLst/>
          </a:prstGeom>
          <a:solidFill>
            <a:srgbClr val="009BD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rgbClr val="009BD0"/>
                </a:solidFill>
              </a:rPr>
              <a:t>Übung</a:t>
            </a:r>
          </a:p>
        </p:txBody>
      </p:sp>
    </p:spTree>
    <p:extLst>
      <p:ext uri="{BB962C8B-B14F-4D97-AF65-F5344CB8AC3E}">
        <p14:creationId xmlns:p14="http://schemas.microsoft.com/office/powerpoint/2010/main" val="33968879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2" y="-1"/>
            <a:ext cx="8287829" cy="1052513"/>
          </a:xfrm>
        </p:spPr>
        <p:txBody>
          <a:bodyPr>
            <a:normAutofit/>
          </a:bodyPr>
          <a:lstStyle/>
          <a:p>
            <a:r>
              <a:rPr lang="de-DE" dirty="0"/>
              <a:t>4. Achtsamkeitsübung Gedanken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17</a:t>
            </a:fld>
            <a:endParaRPr lang="de-DE" dirty="0"/>
          </a:p>
        </p:txBody>
      </p:sp>
      <p:sp>
        <p:nvSpPr>
          <p:cNvPr id="7" name="Ellipse 6"/>
          <p:cNvSpPr/>
          <p:nvPr/>
        </p:nvSpPr>
        <p:spPr>
          <a:xfrm>
            <a:off x="3935638" y="1629000"/>
            <a:ext cx="3780000" cy="3780000"/>
          </a:xfrm>
          <a:prstGeom prst="ellipse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400" dirty="0">
                <a:latin typeface="+mj-lt"/>
              </a:rPr>
              <a:t>Meditations- </a:t>
            </a:r>
            <a:r>
              <a:rPr lang="de-DE" sz="3400" dirty="0" err="1">
                <a:latin typeface="+mj-lt"/>
              </a:rPr>
              <a:t>übung</a:t>
            </a:r>
            <a:endParaRPr lang="de-DE" sz="3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429174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Aufgaben 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Weiteres Vorgehen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Selbstständiges Üben und Durchführen der Atemmeditation sowie der Achtsamkeitsübung Gedanken sowie informeller Achtsamkeitsübungen im Alltag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Weiteres Protokollieren mit dem Fatigue-Tagebuch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0750731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3" y="-1"/>
            <a:ext cx="8513762" cy="1052513"/>
          </a:xfrm>
        </p:spPr>
        <p:txBody>
          <a:bodyPr>
            <a:normAutofit fontScale="90000"/>
          </a:bodyPr>
          <a:lstStyle/>
          <a:p>
            <a:r>
              <a:rPr lang="de-DE" dirty="0"/>
              <a:t>6.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▶ Hansen, S., </a:t>
            </a:r>
            <a:r>
              <a:rPr lang="de-DE" dirty="0" err="1"/>
              <a:t>Wettinger</a:t>
            </a:r>
            <a:r>
              <a:rPr lang="de-DE" dirty="0"/>
              <a:t>, L. &amp; </a:t>
            </a:r>
            <a:r>
              <a:rPr lang="de-DE" dirty="0" err="1"/>
              <a:t>Keune</a:t>
            </a:r>
            <a:r>
              <a:rPr lang="de-DE" dirty="0"/>
              <a:t>, P. (2021). </a:t>
            </a:r>
            <a:r>
              <a:rPr lang="de-DE" i="1" dirty="0"/>
              <a:t>Multiple Sklerose</a:t>
            </a:r>
            <a:r>
              <a:rPr lang="de-DE" dirty="0"/>
              <a:t> (Fortschritte der Neuropsychologie, Bd. 23, 1. Aufl.)</a:t>
            </a:r>
            <a:r>
              <a:rPr lang="de-DE" i="1" dirty="0"/>
              <a:t>.</a:t>
            </a:r>
            <a:r>
              <a:rPr lang="de-DE" dirty="0"/>
              <a:t> Göttingen: Hogrefe.</a:t>
            </a:r>
          </a:p>
          <a:p>
            <a:r>
              <a:rPr lang="de-DE" dirty="0"/>
              <a:t>▶ Hautzinger, M. (2021). </a:t>
            </a:r>
            <a:r>
              <a:rPr lang="de-DE" i="1" dirty="0"/>
              <a:t>Kognitive Verhaltenstherapie bei Depression. Mit E-Book </a:t>
            </a:r>
            <a:r>
              <a:rPr lang="de-DE" i="1" dirty="0" err="1"/>
              <a:t>inside</a:t>
            </a:r>
            <a:r>
              <a:rPr lang="de-DE" i="1" dirty="0"/>
              <a:t> und Arbeitsmaterial </a:t>
            </a:r>
            <a:r>
              <a:rPr lang="de-DE" dirty="0"/>
              <a:t>(8., überarbeitete Aufl.). Weinheim: Beltz.</a:t>
            </a:r>
          </a:p>
          <a:p>
            <a:r>
              <a:rPr lang="de-DE" dirty="0"/>
              <a:t>▶ Wengenroth, M. (2017). </a:t>
            </a:r>
            <a:r>
              <a:rPr lang="de-DE" i="1" dirty="0"/>
              <a:t>Therapie-Tools Akzeptanz- und </a:t>
            </a:r>
            <a:r>
              <a:rPr lang="de-DE" i="1" dirty="0" err="1"/>
              <a:t>Commitmenttherapie</a:t>
            </a:r>
            <a:r>
              <a:rPr lang="de-DE" i="1" dirty="0"/>
              <a:t> (ACT). Mit E-Book </a:t>
            </a:r>
            <a:r>
              <a:rPr lang="de-DE" i="1" dirty="0" err="1"/>
              <a:t>inside</a:t>
            </a:r>
            <a:r>
              <a:rPr lang="de-DE" i="1" dirty="0"/>
              <a:t> und Arbeitsmaterial</a:t>
            </a:r>
            <a:r>
              <a:rPr lang="de-DE" dirty="0"/>
              <a:t> (Neuausgabe, 2., aktualisierte und erweiterte Aufl.). Weinheim: Beltz.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6337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Gedanken, Gefühle &amp; Bedürfnisse</a:t>
            </a:r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Gedanken, Gefühle &amp; Bedürfnisse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/>
              <a:t>Gedanken, Gefühle &amp; Bedürfnisse</a:t>
            </a:r>
          </a:p>
          <a:p>
            <a:r>
              <a:rPr lang="de-DE" dirty="0"/>
              <a:t>Fortführung Achtsamkeit</a:t>
            </a:r>
          </a:p>
          <a:p>
            <a:r>
              <a:rPr lang="de-DE" dirty="0"/>
              <a:t>Achtsamkeitsübung Gedanken</a:t>
            </a:r>
          </a:p>
          <a:p>
            <a:r>
              <a:rPr lang="de-DE" dirty="0"/>
              <a:t>Therapeutische Aufgaben bis zur nächsten Sitzung</a:t>
            </a:r>
          </a:p>
          <a:p>
            <a:r>
              <a:rPr lang="de-DE" dirty="0"/>
              <a:t>Quellenverzeichnis &amp; weiterführende Literatur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</a:t>
            </a:r>
            <a:r>
              <a:rPr lang="de-DE"/>
              <a:t>Informationen zu </a:t>
            </a:r>
            <a:r>
              <a:rPr lang="de-DE" dirty="0"/>
              <a:t>Sitzung 5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 dirty="0"/>
              <a:t>Ziele der fünften Sitzung sind das Vertiefen der Erfahrungen mit Achtsamkeitsübungen sowie die Erweiterung der Erfahrungen mit den Fatigue-Tagebüchern und der Anwendung der Pacing-Strategien. </a:t>
            </a:r>
            <a:r>
              <a:rPr lang="de-DE" dirty="0" err="1"/>
              <a:t>Psychoedukativ</a:t>
            </a:r>
            <a:r>
              <a:rPr lang="de-DE" dirty="0"/>
              <a:t> geht es in dieser Sitzung um den Zusammenhang zwischen Gedanken, Gefühlen und Bedürfnissen. Dabei wird zunächst eine kognitiv-verhaltenstherapeutische Perspektive vorgestellt und im Anschluss ein achtsamkeitsbasierter Ansatz aufgezeigt. Beide Sichtweisen werden als Ergänzung zueinander verstanden. Abgeschlossen wird die fünfte Sitzung mit </a:t>
            </a:r>
            <a:r>
              <a:rPr lang="de-DE"/>
              <a:t>einer Achtsamkeitsübung</a:t>
            </a:r>
            <a:r>
              <a:rPr lang="de-DE" dirty="0"/>
              <a:t>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1. Besprechen der Erfahrungen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Erfahrungen mit der Durchführung der Achtsamkeitsübung Atmen und der informellen Achtsamkeitsübungen im Alltag sowie dem Fatigue-Tagebuch/ </a:t>
            </a:r>
            <a:r>
              <a:rPr lang="de-DE" b="1" dirty="0" err="1"/>
              <a:t>Pacing</a:t>
            </a:r>
            <a:r>
              <a:rPr lang="de-DE" b="1" dirty="0"/>
              <a:t>-Strategien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Ist es Euch gelungen, die Atemmeditation durchzuführen?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Welche Erfahrungen habt Ihr bei der Durchführung der Atemmeditation gemacht? Was habt Ihr hierbei bemerkt, sowohl psychisch als auch körperlich?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Konntet Ihr im Alltag Handlungen und Routinen achtsamer durchführen? Welche Aktivitäten konntet Ihr achtsam umsetzen?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Bemerkt Ihr durch die Anwendung der Achtsamkeitsübungen Veränderungen bei Euch?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7139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Gedanken, Gefühle, Verhalten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747" y="1809700"/>
            <a:ext cx="8653224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715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Depressionsspirale: Abwärtstrend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121" y="1809700"/>
            <a:ext cx="9298421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353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Depressionsspirale: Aufwärtstrend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1121" y="1809700"/>
            <a:ext cx="9298421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836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Gedanken, Gefühle &amp; Bedürfnisse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Gedanken und Gefühle = Bewertungen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5: Gedanken, Gefühle &amp; Bedürfnisse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134999"/>
              </p:ext>
            </p:extLst>
          </p:nvPr>
        </p:nvGraphicFramePr>
        <p:xfrm>
          <a:off x="334963" y="2186941"/>
          <a:ext cx="10801350" cy="1875649"/>
        </p:xfrm>
        <a:graphic>
          <a:graphicData uri="http://schemas.openxmlformats.org/drawingml/2006/table">
            <a:tbl>
              <a:tblPr firstRow="1" bandRow="1">
                <a:tableStyleId>{5ACB3F56-7768-405F-84FF-31046667B651}</a:tableStyleId>
              </a:tblPr>
              <a:tblGrid>
                <a:gridCol w="3600450">
                  <a:extLst>
                    <a:ext uri="{9D8B030D-6E8A-4147-A177-3AD203B41FA5}">
                      <a16:colId xmlns:a16="http://schemas.microsoft.com/office/drawing/2014/main" val="631093142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916436188"/>
                    </a:ext>
                  </a:extLst>
                </a:gridCol>
                <a:gridCol w="3600450">
                  <a:extLst>
                    <a:ext uri="{9D8B030D-6E8A-4147-A177-3AD203B41FA5}">
                      <a16:colId xmlns:a16="http://schemas.microsoft.com/office/drawing/2014/main" val="3884639063"/>
                    </a:ext>
                  </a:extLst>
                </a:gridCol>
              </a:tblGrid>
              <a:tr h="473569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009BD0"/>
                          </a:solidFill>
                        </a:rPr>
                        <a:t>Situation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BD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009BD0"/>
                          </a:solidFill>
                        </a:rPr>
                        <a:t>Gedanken/Bewertung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BD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009BD0"/>
                          </a:solidFill>
                        </a:rPr>
                        <a:t>Gefühl/Emotion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BD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7709948"/>
                  </a:ext>
                </a:extLst>
              </a:tr>
              <a:tr h="473569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009BD0"/>
                          </a:solidFill>
                        </a:rPr>
                        <a:t>Zu erschöpft, um sich mit Freunden zu treffen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009BD0"/>
                          </a:solidFill>
                        </a:rPr>
                        <a:t>Ich gehöre nicht mehr dazu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009BD0"/>
                          </a:solidFill>
                        </a:rPr>
                        <a:t>Trauer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97081946"/>
                  </a:ext>
                </a:extLst>
              </a:tr>
              <a:tr h="473569"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009BD0"/>
                          </a:solidFill>
                        </a:rPr>
                        <a:t>Unverständnis von Freunden, dass ich nicht kommen kann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009BD0"/>
                          </a:solidFill>
                        </a:rPr>
                        <a:t>Sie sehen nicht, in was für einer Situation ich bin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solidFill>
                            <a:srgbClr val="009BD0"/>
                          </a:solidFill>
                        </a:rPr>
                        <a:t>Ärger</a:t>
                      </a:r>
                    </a:p>
                  </a:txBody>
                  <a:tcPr>
                    <a:lnL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9BD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80989307"/>
                  </a:ext>
                </a:extLst>
              </a:tr>
            </a:tbl>
          </a:graphicData>
        </a:graphic>
      </p:graphicFrame>
      <p:sp>
        <p:nvSpPr>
          <p:cNvPr id="7" name="Textfeld 6"/>
          <p:cNvSpPr txBox="1"/>
          <p:nvPr/>
        </p:nvSpPr>
        <p:spPr>
          <a:xfrm>
            <a:off x="334963" y="4422954"/>
            <a:ext cx="108013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dirty="0">
                <a:solidFill>
                  <a:srgbClr val="009BD0"/>
                </a:solidFill>
              </a:rPr>
              <a:t>Bewertungen sind häufig entscheidend dafür, wie wir uns fühlen.</a:t>
            </a:r>
          </a:p>
          <a:p>
            <a:r>
              <a:rPr lang="de-DE" sz="2200" dirty="0">
                <a:solidFill>
                  <a:srgbClr val="009BD0"/>
                </a:solidFill>
              </a:rPr>
              <a:t>Hinter Bewertung und Gefühl stehen Bedürfnisse.</a:t>
            </a:r>
          </a:p>
        </p:txBody>
      </p:sp>
    </p:spTree>
    <p:extLst>
      <p:ext uri="{BB962C8B-B14F-4D97-AF65-F5344CB8AC3E}">
        <p14:creationId xmlns:p14="http://schemas.microsoft.com/office/powerpoint/2010/main" val="658273986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1005</Words>
  <Application>Microsoft Office PowerPoint</Application>
  <PresentationFormat>Breitbild</PresentationFormat>
  <Paragraphs>154</Paragraphs>
  <Slides>19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Arial</vt:lpstr>
      <vt:lpstr>SRH Headline</vt:lpstr>
      <vt:lpstr>SRH Text</vt:lpstr>
      <vt:lpstr>Calibri</vt:lpstr>
      <vt:lpstr>Benutzerdefiniertes Design</vt:lpstr>
      <vt:lpstr>PowerPoint-Präsentation</vt:lpstr>
      <vt:lpstr>5</vt:lpstr>
      <vt:lpstr>5</vt:lpstr>
      <vt:lpstr>Allgemeine Informationen zu Sitzung 5</vt:lpstr>
      <vt:lpstr>1. Besprechen der Erfahrungen</vt:lpstr>
      <vt:lpstr>2. Gedanken, Gefühle &amp; Bedürfnisse</vt:lpstr>
      <vt:lpstr>2. Gedanken, Gefühle &amp; Bedürfnisse</vt:lpstr>
      <vt:lpstr>2. Gedanken, Gefühle &amp; Bedürfnisse</vt:lpstr>
      <vt:lpstr>2. Gedanken, Gefühle &amp; Bedürfnisse</vt:lpstr>
      <vt:lpstr>2. Gedanken, Gefühle &amp; Bedürfnisse</vt:lpstr>
      <vt:lpstr>2. Gedanken, Gefühle &amp; Bedürfnisse</vt:lpstr>
      <vt:lpstr>2. Gedanken, Gefühle &amp; Bedürfnisse</vt:lpstr>
      <vt:lpstr>3. Fortführung Achtsamkeit</vt:lpstr>
      <vt:lpstr>3. Fortführung Achtsamkeit</vt:lpstr>
      <vt:lpstr>3. Fortführung Achtsamkeit</vt:lpstr>
      <vt:lpstr>3. Fortführung Achtsamkeit</vt:lpstr>
      <vt:lpstr>4. Achtsamkeitsübung Gedanken</vt:lpstr>
      <vt:lpstr>5. Aufgaben bis zur nächsten Sitzung</vt:lpstr>
      <vt:lpstr>6.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Henrike Voelker</dc:creator>
  <cp:lastModifiedBy>Patrick Richter</cp:lastModifiedBy>
  <cp:revision>360</cp:revision>
  <dcterms:created xsi:type="dcterms:W3CDTF">2020-06-05T16:20:53Z</dcterms:created>
  <dcterms:modified xsi:type="dcterms:W3CDTF">2026-06-23T22:18:21Z</dcterms:modified>
</cp:coreProperties>
</file>